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3" r:id="rId7"/>
    <p:sldId id="264" r:id="rId8"/>
    <p:sldId id="265" r:id="rId9"/>
    <p:sldId id="266" r:id="rId10"/>
    <p:sldId id="261" r:id="rId11"/>
    <p:sldId id="262" r:id="rId12"/>
    <p:sldId id="267" r:id="rId13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1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CB89C5-2611-4098-81FC-0647551A58DF}" type="datetimeFigureOut">
              <a:rPr kumimoji="1" lang="ja-JP" altLang="en-US" smtClean="0"/>
              <a:t>2010/9/22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612F8F-24FC-455F-A39B-91B2E263320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245816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612F8F-24FC-455F-A39B-91B2E2633204}" type="slidenum">
              <a:rPr kumimoji="1" lang="ja-JP" altLang="en-US" smtClean="0"/>
              <a:t>8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343590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対角する 2 つの角を丸めた四角形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タイトル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9" name="サブタイトル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ja-JP" altLang="en-US" smtClean="0"/>
              <a:t>マスター サブタイトルの書式設定</a:t>
            </a:r>
            <a:endParaRPr kumimoji="0" lang="en-US"/>
          </a:p>
        </p:txBody>
      </p:sp>
      <p:sp>
        <p:nvSpPr>
          <p:cNvPr id="10" name="日付プレースホルダー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E90ED720-0104-4369-84BC-D37694168613}" type="datetimeFigureOut">
              <a:rPr kumimoji="1" lang="ja-JP" altLang="en-US" smtClean="0"/>
              <a:t>2010/9/22</a:t>
            </a:fld>
            <a:endParaRPr kumimoji="1" lang="ja-JP" altLang="en-US"/>
          </a:p>
        </p:txBody>
      </p:sp>
      <p:sp>
        <p:nvSpPr>
          <p:cNvPr id="11" name="スライド番号プレースホルダー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12" name="フッター プレースホルダー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正方形/長方形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t>2010/9/22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正方形/長方形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8" name="日付プレースホルダー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E90ED720-0104-4369-84BC-D37694168613}" type="datetimeFigureOut">
              <a:rPr kumimoji="1" lang="ja-JP" altLang="en-US" smtClean="0"/>
              <a:t>2010/9/22</a:t>
            </a:fld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10" name="フッター プレースホルダー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kumimoji="1" lang="ja-JP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t>2010/9/22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正方形/長方形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正方形/長方形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5" name="コンテンツ プレースホルダー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t>2010/9/22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t>2010/9/22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7" name="正方形/長方形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t>2010/9/22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&#10;コンテンツ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正方形/長方形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9" name="日付プレースホルダー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E90ED720-0104-4369-84BC-D37694168613}" type="datetimeFigureOut">
              <a:rPr kumimoji="1" lang="ja-JP" altLang="en-US" smtClean="0"/>
              <a:t>2010/9/22</a:t>
            </a:fld>
            <a:endParaRPr kumimoji="1" lang="ja-JP" altLang="en-US"/>
          </a:p>
        </p:txBody>
      </p:sp>
      <p:sp>
        <p:nvSpPr>
          <p:cNvPr id="10" name="スライド番号プレースホルダー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11" name="フッター プレースホルダー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kumimoji="1" lang="ja-JP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13" name="図プレースホルダー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ja-JP" alt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アイコンをクリックして図を追加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日付プレースホルダー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E90ED720-0104-4369-84BC-D37694168613}" type="datetimeFigureOut">
              <a:rPr kumimoji="1" lang="ja-JP" altLang="en-US" smtClean="0"/>
              <a:t>2010/9/22</a:t>
            </a:fld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10" name="フッター プレースホルダー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t>2010/9/22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0ED720-0104-4369-84BC-D37694168613}" type="datetimeFigureOut">
              <a:rPr kumimoji="1" lang="ja-JP" altLang="en-US" smtClean="0"/>
              <a:t>2010/9/22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対角する 2 つの角を丸めた四角形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14" name="日付プレースホルダー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E90ED720-0104-4369-84BC-D37694168613}" type="datetimeFigureOut">
              <a:rPr kumimoji="1" lang="ja-JP" altLang="en-US" smtClean="0"/>
              <a:t>2010/9/22</a:t>
            </a:fld>
            <a:endParaRPr kumimoji="1" lang="ja-JP" altLang="en-US"/>
          </a:p>
        </p:txBody>
      </p:sp>
      <p:sp>
        <p:nvSpPr>
          <p:cNvPr id="23" name="スライド番号プレースホルダー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D2D8002D-B5B0-4BAC-B1F6-782DDCCE6D9C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22" name="タイトル プレースホルダー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13" name="テキスト プレースホルダー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1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1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1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1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1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1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ja-JP" altLang="en-US" dirty="0" smtClean="0"/>
              <a:t>問題</a:t>
            </a:r>
            <a:r>
              <a:rPr kumimoji="1" lang="en-US" altLang="ja-JP" dirty="0" smtClean="0"/>
              <a:t>F: Bouldering </a:t>
            </a:r>
            <a:r>
              <a:rPr kumimoji="1" lang="ja-JP" altLang="en-US" dirty="0" smtClean="0"/>
              <a:t>解説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pPr algn="l"/>
            <a:r>
              <a:rPr kumimoji="1" lang="ja-JP" altLang="en-US" dirty="0" smtClean="0"/>
              <a:t>原案</a:t>
            </a:r>
            <a:r>
              <a:rPr kumimoji="1" lang="en-US" altLang="ja-JP" dirty="0" smtClean="0"/>
              <a:t>: </a:t>
            </a:r>
            <a:r>
              <a:rPr kumimoji="1" lang="ja-JP" altLang="en-US" dirty="0" smtClean="0"/>
              <a:t>野田</a:t>
            </a:r>
            <a:endParaRPr kumimoji="1" lang="en-US" altLang="ja-JP" dirty="0" smtClean="0"/>
          </a:p>
          <a:p>
            <a:pPr algn="l"/>
            <a:r>
              <a:rPr lang="ja-JP" altLang="en-US" dirty="0" smtClean="0"/>
              <a:t>解答</a:t>
            </a:r>
            <a:r>
              <a:rPr lang="en-US" altLang="ja-JP" dirty="0" smtClean="0"/>
              <a:t>: </a:t>
            </a:r>
            <a:r>
              <a:rPr lang="ja-JP" altLang="en-US" dirty="0" smtClean="0"/>
              <a:t>岩田、北川、八森</a:t>
            </a:r>
            <a:endParaRPr lang="en-US" altLang="ja-JP" dirty="0" smtClean="0"/>
          </a:p>
          <a:p>
            <a:pPr algn="l"/>
            <a:r>
              <a:rPr kumimoji="1" lang="ja-JP" altLang="en-US" dirty="0" smtClean="0"/>
              <a:t>英文</a:t>
            </a:r>
            <a:r>
              <a:rPr kumimoji="1" lang="en-US" altLang="ja-JP" dirty="0" smtClean="0"/>
              <a:t>: </a:t>
            </a:r>
            <a:r>
              <a:rPr kumimoji="1" lang="ja-JP" altLang="en-US" dirty="0" smtClean="0"/>
              <a:t>菅原、八森</a:t>
            </a:r>
            <a:endParaRPr kumimoji="1" lang="en-US" altLang="ja-JP" dirty="0" smtClean="0"/>
          </a:p>
          <a:p>
            <a:pPr algn="l"/>
            <a:r>
              <a:rPr lang="ja-JP" altLang="en-US" dirty="0" smtClean="0"/>
              <a:t>解説</a:t>
            </a:r>
            <a:r>
              <a:rPr lang="en-US" altLang="ja-JP" dirty="0" smtClean="0"/>
              <a:t>: </a:t>
            </a:r>
            <a:r>
              <a:rPr lang="ja-JP" altLang="en-US" dirty="0" smtClean="0"/>
              <a:t>八森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049284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概要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/>
              <a:t>2</a:t>
            </a:r>
            <a:r>
              <a:rPr lang="ja-JP" altLang="en-US" dirty="0"/>
              <a:t>次元</a:t>
            </a:r>
            <a:r>
              <a:rPr lang="ja-JP" altLang="en-US" dirty="0" smtClean="0"/>
              <a:t>座標上に岩</a:t>
            </a:r>
            <a:r>
              <a:rPr lang="en-US" altLang="ja-JP" dirty="0" smtClean="0"/>
              <a:t>(30</a:t>
            </a:r>
            <a:r>
              <a:rPr lang="ja-JP" altLang="en-US" dirty="0" smtClean="0"/>
              <a:t>個以下</a:t>
            </a:r>
            <a:r>
              <a:rPr lang="en-US" altLang="ja-JP" dirty="0" smtClean="0"/>
              <a:t>)</a:t>
            </a:r>
            <a:r>
              <a:rPr lang="ja-JP" altLang="en-US" dirty="0" smtClean="0"/>
              <a:t>がいくつかあり、手足で掴んで</a:t>
            </a:r>
            <a:r>
              <a:rPr kumimoji="1" lang="ja-JP" altLang="en-US" dirty="0" smtClean="0"/>
              <a:t>登ってゆく。最少移動回数を計算せよ。</a:t>
            </a:r>
            <a:endParaRPr kumimoji="1" lang="en-US" altLang="ja-JP" dirty="0" smtClean="0"/>
          </a:p>
          <a:p>
            <a:endParaRPr kumimoji="1" lang="en-US" altLang="ja-JP" dirty="0" smtClean="0"/>
          </a:p>
          <a:p>
            <a:r>
              <a:rPr lang="ja-JP" altLang="en-US" dirty="0" smtClean="0"/>
              <a:t>体は</a:t>
            </a:r>
            <a:r>
              <a:rPr lang="en-US" altLang="ja-JP" dirty="0" smtClean="0"/>
              <a:t>5</a:t>
            </a:r>
            <a:r>
              <a:rPr lang="ja-JP" altLang="en-US" dirty="0"/>
              <a:t>本の線分で表現</a:t>
            </a:r>
            <a:r>
              <a:rPr lang="en-US" altLang="ja-JP" dirty="0"/>
              <a:t>(</a:t>
            </a:r>
            <a:r>
              <a:rPr lang="ja-JP" altLang="en-US" dirty="0"/>
              <a:t>胴体、腕</a:t>
            </a:r>
            <a:r>
              <a:rPr lang="en-US" altLang="ja-JP" dirty="0"/>
              <a:t>2</a:t>
            </a:r>
            <a:r>
              <a:rPr lang="ja-JP" altLang="en-US" dirty="0"/>
              <a:t>本、脚</a:t>
            </a:r>
            <a:r>
              <a:rPr lang="en-US" altLang="ja-JP" dirty="0"/>
              <a:t>2</a:t>
            </a:r>
            <a:r>
              <a:rPr lang="ja-JP" altLang="en-US" dirty="0"/>
              <a:t>本を意味する</a:t>
            </a:r>
            <a:r>
              <a:rPr lang="en-US" altLang="ja-JP" dirty="0" smtClean="0"/>
              <a:t>)</a:t>
            </a:r>
            <a:r>
              <a:rPr lang="ja-JP" altLang="en-US" dirty="0" smtClean="0"/>
              <a:t>される。</a:t>
            </a:r>
            <a:endParaRPr lang="en-US" altLang="ja-JP" dirty="0"/>
          </a:p>
          <a:p>
            <a:endParaRPr kumimoji="1" lang="en-US" altLang="ja-JP" dirty="0" smtClean="0"/>
          </a:p>
          <a:p>
            <a:r>
              <a:rPr lang="ja-JP" altLang="en-US" dirty="0" smtClean="0"/>
              <a:t>胴体、腕、脚の長さは</a:t>
            </a:r>
            <a:endParaRPr lang="en-US" altLang="ja-JP" dirty="0" smtClean="0"/>
          </a:p>
          <a:p>
            <a:pPr marL="0" indent="0">
              <a:buNone/>
            </a:pPr>
            <a:r>
              <a:rPr lang="en-US" altLang="ja-JP" dirty="0"/>
              <a:t> </a:t>
            </a:r>
            <a:r>
              <a:rPr lang="en-US" altLang="ja-JP" dirty="0" smtClean="0"/>
              <a:t>  [0</a:t>
            </a:r>
            <a:r>
              <a:rPr lang="ja-JP" altLang="en-US" dirty="0"/>
              <a:t>～</a:t>
            </a:r>
            <a:r>
              <a:rPr lang="ja-JP" altLang="en-US" dirty="0" smtClean="0"/>
              <a:t>各長さの最大値</a:t>
            </a:r>
            <a:r>
              <a:rPr lang="en-US" altLang="ja-JP" dirty="0" smtClean="0"/>
              <a:t>]</a:t>
            </a:r>
            <a:r>
              <a:rPr lang="ja-JP" altLang="en-US" dirty="0" smtClean="0"/>
              <a:t>の間で調整可能。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90744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移動のルール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en-US" altLang="ja-JP" dirty="0" smtClean="0"/>
              <a:t>4</a:t>
            </a:r>
            <a:r>
              <a:rPr kumimoji="1" lang="ja-JP" altLang="en-US" dirty="0" smtClean="0"/>
              <a:t>本の手足で岩を掴む。</a:t>
            </a:r>
            <a:endParaRPr kumimoji="1" lang="en-US" altLang="ja-JP" dirty="0" smtClean="0"/>
          </a:p>
          <a:p>
            <a:pPr marL="411480" lvl="1" indent="0">
              <a:buNone/>
            </a:pPr>
            <a:r>
              <a:rPr lang="ja-JP" altLang="en-US" dirty="0" smtClean="0"/>
              <a:t>そのうちの</a:t>
            </a:r>
            <a:r>
              <a:rPr lang="en-US" altLang="ja-JP" dirty="0" smtClean="0"/>
              <a:t>3</a:t>
            </a:r>
            <a:r>
              <a:rPr lang="ja-JP" altLang="en-US" dirty="0" smtClean="0"/>
              <a:t>本の手足が掴む石を固定したまま、残りの</a:t>
            </a:r>
            <a:r>
              <a:rPr lang="en-US" altLang="ja-JP" dirty="0" smtClean="0"/>
              <a:t>1</a:t>
            </a:r>
            <a:r>
              <a:rPr lang="ja-JP" altLang="en-US" dirty="0" smtClean="0"/>
              <a:t>本で別の石を掴んで移動。</a:t>
            </a:r>
            <a:endParaRPr lang="en-US" altLang="ja-JP" dirty="0" smtClean="0"/>
          </a:p>
          <a:p>
            <a:endParaRPr lang="en-US" altLang="ja-JP" dirty="0" smtClean="0"/>
          </a:p>
          <a:p>
            <a:r>
              <a:rPr lang="ja-JP" altLang="en-US" dirty="0" smtClean="0"/>
              <a:t>胴体は回転可能</a:t>
            </a:r>
            <a:endParaRPr lang="en-US" altLang="ja-JP" dirty="0" smtClean="0"/>
          </a:p>
          <a:p>
            <a:endParaRPr lang="en-US" altLang="ja-JP" dirty="0" smtClean="0"/>
          </a:p>
          <a:p>
            <a:r>
              <a:rPr lang="ja-JP" altLang="en-US" dirty="0" smtClean="0"/>
              <a:t>腕、脚は</a:t>
            </a:r>
            <a:r>
              <a:rPr lang="en-US" altLang="ja-JP" dirty="0" smtClean="0"/>
              <a:t>2π</a:t>
            </a:r>
            <a:r>
              <a:rPr lang="ja-JP" altLang="en-US" dirty="0"/>
              <a:t>向き</a:t>
            </a:r>
            <a:r>
              <a:rPr lang="ja-JP" altLang="en-US" dirty="0" smtClean="0"/>
              <a:t>を変えられる</a:t>
            </a:r>
            <a:endParaRPr lang="en-US" altLang="ja-JP" dirty="0" smtClean="0"/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r>
              <a:rPr lang="en-US" altLang="ja-JP" sz="2400" dirty="0" smtClean="0"/>
              <a:t>※</a:t>
            </a:r>
            <a:r>
              <a:rPr lang="ja-JP" altLang="en-US" sz="2400" dirty="0" smtClean="0"/>
              <a:t>次のページの例を見たほうがわかりやすいと思います</a:t>
            </a:r>
            <a:endParaRPr lang="en-US" altLang="ja-JP" sz="2400" dirty="0" smtClean="0"/>
          </a:p>
          <a:p>
            <a:endParaRPr lang="en-US" altLang="ja-JP" dirty="0"/>
          </a:p>
          <a:p>
            <a:endParaRPr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383524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pic>
        <p:nvPicPr>
          <p:cNvPr id="4" name="Picture 2" descr="C:\Users\SuperbOY\Desktop\fig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040" y="2132856"/>
            <a:ext cx="8245424" cy="1919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テキスト ボックス 4"/>
          <p:cNvSpPr txBox="1"/>
          <p:nvPr/>
        </p:nvSpPr>
        <p:spPr>
          <a:xfrm>
            <a:off x="2051720" y="4221088"/>
            <a:ext cx="46217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 smtClean="0"/>
              <a:t>※Sample Input 1</a:t>
            </a:r>
            <a:r>
              <a:rPr lang="ja-JP" altLang="en-US" dirty="0" smtClean="0"/>
              <a:t>に対する最適な登り方の例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4323001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解法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ja-JP" altLang="en-US" dirty="0" smtClean="0"/>
              <a:t>右手、左手、右足、左足がそれぞれどの石を掴んでいるかを状態とした</a:t>
            </a:r>
            <a:r>
              <a:rPr lang="en-US" altLang="ja-JP" dirty="0" smtClean="0"/>
              <a:t>BFS</a:t>
            </a:r>
            <a:endParaRPr lang="en-US" altLang="ja-JP" dirty="0"/>
          </a:p>
          <a:p>
            <a:pPr lvl="1"/>
            <a:endParaRPr lang="en-US" altLang="ja-JP" dirty="0" smtClean="0"/>
          </a:p>
          <a:p>
            <a:pPr lvl="1"/>
            <a:r>
              <a:rPr lang="ja-JP" altLang="en-US" dirty="0" smtClean="0"/>
              <a:t>右手、左手、右足、左足のいずれか一つを</a:t>
            </a:r>
            <a:endParaRPr lang="en-US" altLang="ja-JP" dirty="0" smtClean="0"/>
          </a:p>
          <a:p>
            <a:pPr marL="411480" lvl="1" indent="0">
              <a:buNone/>
            </a:pPr>
            <a:r>
              <a:rPr lang="ja-JP" altLang="en-US" dirty="0" smtClean="0"/>
              <a:t>   動かしたとき、十分に届く距離にあるかどうか</a:t>
            </a:r>
            <a:endParaRPr lang="en-US" altLang="ja-JP" dirty="0" smtClean="0"/>
          </a:p>
          <a:p>
            <a:pPr marL="411480" lvl="1" indent="0">
              <a:buNone/>
            </a:pPr>
            <a:r>
              <a:rPr lang="ja-JP" altLang="en-US" dirty="0"/>
              <a:t>　判定</a:t>
            </a:r>
            <a:r>
              <a:rPr lang="ja-JP" altLang="en-US" dirty="0" smtClean="0"/>
              <a:t>して状態を広げてゆく。</a:t>
            </a:r>
            <a:endParaRPr lang="en-US" altLang="ja-JP" dirty="0" smtClean="0"/>
          </a:p>
          <a:p>
            <a:pPr marL="411480" lvl="1" indent="0">
              <a:buNone/>
            </a:pPr>
            <a:endParaRPr lang="en-US" altLang="ja-JP" dirty="0" smtClean="0"/>
          </a:p>
          <a:p>
            <a:pPr marL="411480" lvl="1" indent="0">
              <a:buNone/>
            </a:pPr>
            <a:r>
              <a:rPr lang="ja-JP" altLang="en-US" dirty="0" smtClean="0"/>
              <a:t>　　　　　　　　</a:t>
            </a:r>
            <a:r>
              <a:rPr lang="en-US" altLang="ja-JP" dirty="0" smtClean="0"/>
              <a:t>(</a:t>
            </a:r>
            <a:r>
              <a:rPr lang="ja-JP" altLang="en-US" dirty="0" smtClean="0"/>
              <a:t>初期状態</a:t>
            </a:r>
            <a:r>
              <a:rPr lang="en-US" altLang="ja-JP" dirty="0" smtClean="0"/>
              <a:t>)</a:t>
            </a:r>
          </a:p>
          <a:p>
            <a:pPr marL="411480" lvl="1" indent="0">
              <a:buNone/>
            </a:pPr>
            <a:r>
              <a:rPr lang="en-US" altLang="ja-JP" dirty="0" smtClean="0"/>
              <a:t>                                </a:t>
            </a:r>
            <a:r>
              <a:rPr lang="ja-JP" altLang="en-US" dirty="0" smtClean="0"/>
              <a:t>↓</a:t>
            </a:r>
            <a:endParaRPr lang="en-US" altLang="ja-JP" dirty="0"/>
          </a:p>
          <a:p>
            <a:pPr marL="411480" lvl="1" indent="0">
              <a:buNone/>
            </a:pPr>
            <a:r>
              <a:rPr lang="en-US" altLang="ja-JP" dirty="0" smtClean="0"/>
              <a:t> (</a:t>
            </a:r>
            <a:r>
              <a:rPr lang="ja-JP" altLang="en-US" dirty="0" smtClean="0"/>
              <a:t>右手、左手、右足、左足のいずれか一つが</a:t>
            </a:r>
            <a:endParaRPr lang="en-US" altLang="ja-JP" dirty="0" smtClean="0"/>
          </a:p>
          <a:p>
            <a:pPr marL="411480" lvl="1" indent="0">
              <a:buNone/>
            </a:pPr>
            <a:r>
              <a:rPr lang="en-US" altLang="ja-JP" dirty="0" smtClean="0"/>
              <a:t>  destination stone </a:t>
            </a:r>
            <a:r>
              <a:rPr lang="ja-JP" altLang="en-US" dirty="0" smtClean="0"/>
              <a:t>を掴めるような状態</a:t>
            </a:r>
            <a:r>
              <a:rPr lang="en-US" altLang="ja-JP" dirty="0" smtClean="0"/>
              <a:t>)</a:t>
            </a:r>
          </a:p>
          <a:p>
            <a:pPr marL="411480" lvl="1" indent="0">
              <a:buNone/>
            </a:pPr>
            <a:endParaRPr lang="en-US" altLang="ja-JP" dirty="0" smtClean="0"/>
          </a:p>
          <a:p>
            <a:pPr marL="411480" lvl="1" indent="0">
              <a:buNone/>
            </a:pPr>
            <a:r>
              <a:rPr lang="en-US" altLang="ja-JP" dirty="0"/>
              <a:t> </a:t>
            </a:r>
            <a:r>
              <a:rPr lang="ja-JP" altLang="en-US" dirty="0" smtClean="0"/>
              <a:t>　　　　この最短パスの長さを求める。</a:t>
            </a:r>
            <a:endParaRPr lang="en-US" altLang="ja-JP" dirty="0"/>
          </a:p>
          <a:p>
            <a:endParaRPr lang="en-US" altLang="ja-JP" dirty="0" smtClean="0"/>
          </a:p>
          <a:p>
            <a:endParaRPr lang="en-US" altLang="ja-JP" dirty="0" smtClean="0"/>
          </a:p>
          <a:p>
            <a:endParaRPr lang="en-US" altLang="ja-JP" dirty="0" smtClean="0"/>
          </a:p>
          <a:p>
            <a:endParaRPr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6177593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 smtClean="0"/>
              <a:t>両手両足が岩に届くかの判定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kumimoji="1" lang="ja-JP" altLang="en-US" sz="2000" dirty="0" smtClean="0"/>
              <a:t>基本方針</a:t>
            </a:r>
            <a:endParaRPr kumimoji="1" lang="en-US" altLang="ja-JP" sz="2000" dirty="0" smtClean="0"/>
          </a:p>
          <a:p>
            <a:pPr lvl="1"/>
            <a:r>
              <a:rPr kumimoji="1" lang="ja-JP" altLang="en-US" sz="1800" dirty="0" smtClean="0"/>
              <a:t>手先を岩に置いたとしたとき、</a:t>
            </a:r>
            <a:endParaRPr kumimoji="1" lang="en-US" altLang="ja-JP" sz="1800" dirty="0" smtClean="0"/>
          </a:p>
          <a:p>
            <a:pPr marL="411480" lvl="1" indent="0">
              <a:buNone/>
            </a:pPr>
            <a:r>
              <a:rPr lang="ja-JP" altLang="en-US" sz="1800" dirty="0"/>
              <a:t>　</a:t>
            </a:r>
            <a:r>
              <a:rPr lang="ja-JP" altLang="en-US" sz="1800" dirty="0" smtClean="0"/>
              <a:t>腕の付け根が届く範囲を円で</a:t>
            </a:r>
            <a:endParaRPr lang="en-US" altLang="ja-JP" sz="1800" dirty="0" smtClean="0"/>
          </a:p>
          <a:p>
            <a:pPr marL="411480" lvl="1" indent="0">
              <a:buNone/>
            </a:pPr>
            <a:r>
              <a:rPr kumimoji="1" lang="ja-JP" altLang="en-US" sz="1800" dirty="0"/>
              <a:t>　</a:t>
            </a:r>
            <a:r>
              <a:rPr kumimoji="1" lang="ja-JP" altLang="en-US" sz="1800" dirty="0" smtClean="0"/>
              <a:t>表す</a:t>
            </a:r>
            <a:r>
              <a:rPr lang="ja-JP" altLang="en-US" sz="1800" dirty="0" smtClean="0"/>
              <a:t>ことができる</a:t>
            </a:r>
            <a:r>
              <a:rPr kumimoji="1" lang="ja-JP" altLang="en-US" sz="1800" dirty="0" smtClean="0"/>
              <a:t>。</a:t>
            </a:r>
            <a:endParaRPr kumimoji="1" lang="en-US" altLang="ja-JP" sz="1800" dirty="0" smtClean="0"/>
          </a:p>
          <a:p>
            <a:pPr marL="630936" lvl="2" indent="0">
              <a:buNone/>
            </a:pPr>
            <a:endParaRPr lang="en-US" altLang="ja-JP" sz="1500" dirty="0"/>
          </a:p>
          <a:p>
            <a:pPr marL="630936" lvl="2" indent="0">
              <a:buNone/>
            </a:pPr>
            <a:r>
              <a:rPr lang="en-US" altLang="ja-JP" sz="1500" dirty="0" smtClean="0"/>
              <a:t>   </a:t>
            </a:r>
            <a:r>
              <a:rPr lang="ja-JP" altLang="en-US" sz="1500" dirty="0" smtClean="0"/>
              <a:t>円が重なる部分</a:t>
            </a:r>
            <a:endParaRPr lang="en-US" altLang="ja-JP" sz="1500" dirty="0" smtClean="0"/>
          </a:p>
          <a:p>
            <a:pPr marL="630936" lvl="2" indent="0">
              <a:buNone/>
            </a:pPr>
            <a:r>
              <a:rPr lang="en-US" altLang="ja-JP" sz="1500" dirty="0"/>
              <a:t> </a:t>
            </a:r>
            <a:r>
              <a:rPr lang="en-US" altLang="ja-JP" sz="1500" dirty="0" smtClean="0"/>
              <a:t>  = </a:t>
            </a:r>
            <a:r>
              <a:rPr lang="ja-JP" altLang="en-US" sz="1500" dirty="0" smtClean="0"/>
              <a:t>頭部を置いて両手が岩に届く部分</a:t>
            </a:r>
            <a:endParaRPr kumimoji="1" lang="en-US" altLang="ja-JP" sz="1800" dirty="0" smtClean="0"/>
          </a:p>
          <a:p>
            <a:endParaRPr lang="en-US" altLang="ja-JP" sz="1800" dirty="0"/>
          </a:p>
          <a:p>
            <a:pPr lvl="1"/>
            <a:r>
              <a:rPr kumimoji="1" lang="ja-JP" altLang="en-US" sz="1800" dirty="0" smtClean="0"/>
              <a:t>足先を岩に置いたとしたとき、</a:t>
            </a:r>
            <a:endParaRPr kumimoji="1" lang="en-US" altLang="ja-JP" sz="1800" dirty="0" smtClean="0"/>
          </a:p>
          <a:p>
            <a:pPr marL="411480" lvl="1" indent="0">
              <a:buNone/>
            </a:pPr>
            <a:r>
              <a:rPr lang="ja-JP" altLang="en-US" sz="1800" dirty="0" smtClean="0"/>
              <a:t>　脚の付け根が届く範囲を円で</a:t>
            </a:r>
            <a:endParaRPr lang="en-US" altLang="ja-JP" sz="1800" dirty="0" smtClean="0"/>
          </a:p>
          <a:p>
            <a:pPr marL="411480" lvl="1" indent="0">
              <a:buNone/>
            </a:pPr>
            <a:r>
              <a:rPr kumimoji="1" lang="ja-JP" altLang="en-US" sz="1800" dirty="0"/>
              <a:t>　</a:t>
            </a:r>
            <a:r>
              <a:rPr lang="ja-JP" altLang="en-US" sz="1800" dirty="0" smtClean="0"/>
              <a:t>表すことができる。</a:t>
            </a:r>
            <a:endParaRPr lang="en-US" altLang="ja-JP" sz="1800" dirty="0" smtClean="0"/>
          </a:p>
          <a:p>
            <a:pPr marL="630936" lvl="2" indent="0">
              <a:buNone/>
            </a:pPr>
            <a:endParaRPr lang="en-US" altLang="ja-JP" sz="1500" dirty="0" err="1"/>
          </a:p>
          <a:p>
            <a:pPr marL="630936" lvl="2" indent="0">
              <a:buNone/>
            </a:pPr>
            <a:r>
              <a:rPr lang="en-US" altLang="ja-JP" sz="1500" dirty="0"/>
              <a:t> </a:t>
            </a:r>
            <a:r>
              <a:rPr lang="en-US" altLang="ja-JP" sz="1500" dirty="0" smtClean="0"/>
              <a:t> </a:t>
            </a:r>
            <a:r>
              <a:rPr lang="ja-JP" altLang="en-US" sz="1500" dirty="0" smtClean="0"/>
              <a:t>円が重なる部分</a:t>
            </a:r>
            <a:endParaRPr lang="en-US" altLang="ja-JP" sz="1500" dirty="0" smtClean="0"/>
          </a:p>
          <a:p>
            <a:pPr marL="630936" lvl="2" indent="0">
              <a:buNone/>
            </a:pPr>
            <a:r>
              <a:rPr lang="ja-JP" altLang="en-US" sz="1500" dirty="0"/>
              <a:t> </a:t>
            </a:r>
            <a:r>
              <a:rPr lang="ja-JP" altLang="en-US" sz="1500" dirty="0" smtClean="0"/>
              <a:t>  </a:t>
            </a:r>
            <a:r>
              <a:rPr lang="en-US" altLang="ja-JP" sz="1500" dirty="0" smtClean="0"/>
              <a:t>= </a:t>
            </a:r>
            <a:r>
              <a:rPr lang="ja-JP" altLang="en-US" sz="1500" dirty="0" smtClean="0"/>
              <a:t>尻部を置いて両足が岩に届く部分</a:t>
            </a:r>
            <a:endParaRPr lang="en-US" altLang="ja-JP" sz="1500" dirty="0" smtClean="0"/>
          </a:p>
          <a:p>
            <a:pPr lvl="1"/>
            <a:endParaRPr kumimoji="1" lang="en-US" altLang="ja-JP" sz="1800" dirty="0"/>
          </a:p>
          <a:p>
            <a:pPr lvl="1"/>
            <a:r>
              <a:rPr lang="ja-JP" altLang="en-US" sz="1800" dirty="0" smtClean="0"/>
              <a:t>頭部を置ける部分、尻部を置ける</a:t>
            </a:r>
            <a:endParaRPr lang="en-US" altLang="ja-JP" sz="1800" dirty="0" smtClean="0"/>
          </a:p>
          <a:p>
            <a:pPr marL="411480" lvl="1" indent="0">
              <a:buNone/>
            </a:pPr>
            <a:r>
              <a:rPr lang="ja-JP" altLang="en-US" sz="1800" dirty="0" smtClean="0"/>
              <a:t>　部分</a:t>
            </a:r>
            <a:r>
              <a:rPr kumimoji="1" lang="ja-JP" altLang="en-US" sz="1800" dirty="0" smtClean="0"/>
              <a:t>の最短距離が胴体より長く</a:t>
            </a:r>
            <a:endParaRPr kumimoji="1" lang="en-US" altLang="ja-JP" sz="1800" dirty="0" smtClean="0"/>
          </a:p>
          <a:p>
            <a:pPr marL="411480" lvl="1" indent="0">
              <a:buNone/>
            </a:pPr>
            <a:r>
              <a:rPr lang="ja-JP" altLang="en-US" sz="1800" dirty="0"/>
              <a:t>　</a:t>
            </a:r>
            <a:r>
              <a:rPr kumimoji="1" lang="ja-JP" altLang="en-US" sz="1800" dirty="0" smtClean="0"/>
              <a:t>なるか</a:t>
            </a:r>
            <a:r>
              <a:rPr kumimoji="1" lang="en-US" altLang="ja-JP" sz="1800" dirty="0" smtClean="0"/>
              <a:t>?</a:t>
            </a:r>
            <a:r>
              <a:rPr lang="ja-JP" altLang="en-US" sz="1800" dirty="0" smtClean="0"/>
              <a:t>で判定可能。</a:t>
            </a:r>
            <a:endParaRPr kumimoji="1" lang="en-US" altLang="ja-JP" sz="1800" dirty="0" smtClean="0"/>
          </a:p>
          <a:p>
            <a:pPr marL="0" indent="0">
              <a:buNone/>
            </a:pPr>
            <a:endParaRPr lang="en-US" altLang="ja-JP" sz="1800" dirty="0"/>
          </a:p>
          <a:p>
            <a:pPr marL="0" indent="0">
              <a:buNone/>
            </a:pPr>
            <a:endParaRPr kumimoji="1" lang="ja-JP" altLang="en-US" sz="1800" dirty="0"/>
          </a:p>
        </p:txBody>
      </p:sp>
      <p:sp>
        <p:nvSpPr>
          <p:cNvPr id="4" name="円/楕円 3"/>
          <p:cNvSpPr/>
          <p:nvPr/>
        </p:nvSpPr>
        <p:spPr>
          <a:xfrm>
            <a:off x="4716016" y="1484784"/>
            <a:ext cx="2282588" cy="2269559"/>
          </a:xfrm>
          <a:prstGeom prst="ellipse">
            <a:avLst/>
          </a:prstGeom>
          <a:solidFill>
            <a:schemeClr val="accent3">
              <a:lumMod val="75000"/>
              <a:alpha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円/楕円 4"/>
          <p:cNvSpPr/>
          <p:nvPr/>
        </p:nvSpPr>
        <p:spPr>
          <a:xfrm>
            <a:off x="6300192" y="1456149"/>
            <a:ext cx="2376264" cy="2298194"/>
          </a:xfrm>
          <a:prstGeom prst="ellipse">
            <a:avLst/>
          </a:prstGeom>
          <a:solidFill>
            <a:schemeClr val="accent3">
              <a:lumMod val="75000"/>
              <a:alpha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円/楕円 5"/>
          <p:cNvSpPr/>
          <p:nvPr/>
        </p:nvSpPr>
        <p:spPr>
          <a:xfrm>
            <a:off x="4729082" y="4249723"/>
            <a:ext cx="2282588" cy="2269559"/>
          </a:xfrm>
          <a:prstGeom prst="ellipse">
            <a:avLst/>
          </a:prstGeom>
          <a:solidFill>
            <a:schemeClr val="accent6">
              <a:lumMod val="75000"/>
              <a:alpha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円/楕円 6"/>
          <p:cNvSpPr/>
          <p:nvPr/>
        </p:nvSpPr>
        <p:spPr>
          <a:xfrm>
            <a:off x="6313258" y="4221088"/>
            <a:ext cx="2376264" cy="2298194"/>
          </a:xfrm>
          <a:prstGeom prst="ellipse">
            <a:avLst/>
          </a:prstGeom>
          <a:solidFill>
            <a:schemeClr val="accent6">
              <a:lumMod val="75000"/>
              <a:alpha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9" name="直線コネクタ 8"/>
          <p:cNvCxnSpPr>
            <a:stCxn id="5" idx="3"/>
            <a:endCxn id="7" idx="1"/>
          </p:cNvCxnSpPr>
          <p:nvPr/>
        </p:nvCxnSpPr>
        <p:spPr>
          <a:xfrm>
            <a:off x="6648188" y="3417780"/>
            <a:ext cx="13066" cy="113987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2009" y="5177333"/>
            <a:ext cx="317500" cy="414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0" name="直線コネクタ 9"/>
          <p:cNvCxnSpPr/>
          <p:nvPr/>
        </p:nvCxnSpPr>
        <p:spPr>
          <a:xfrm flipH="1">
            <a:off x="5857310" y="4557651"/>
            <a:ext cx="797411" cy="82685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4" name="Picture 6" descr="C:\Users\SuperbOY\AppData\Local\Microsoft\Windows\Temporary Internet Files\Content.IE5\XQW72PYE\MC90009956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2350" y="2420887"/>
            <a:ext cx="318643" cy="413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6999" y="5193007"/>
            <a:ext cx="317500" cy="414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2" name="直線コネクタ 11"/>
          <p:cNvCxnSpPr/>
          <p:nvPr/>
        </p:nvCxnSpPr>
        <p:spPr>
          <a:xfrm>
            <a:off x="6661254" y="4557651"/>
            <a:ext cx="840136" cy="82685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コネクタ 13"/>
          <p:cNvCxnSpPr>
            <a:endCxn id="5" idx="3"/>
          </p:cNvCxnSpPr>
          <p:nvPr/>
        </p:nvCxnSpPr>
        <p:spPr>
          <a:xfrm>
            <a:off x="5870376" y="2561136"/>
            <a:ext cx="777812" cy="856644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6" descr="C:\Users\SuperbOY\AppData\Local\Microsoft\Windows\Temporary Internet Files\Content.IE5\XQW72PYE\MC90009956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2068" y="2354625"/>
            <a:ext cx="318643" cy="413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6" name="直線コネクタ 15"/>
          <p:cNvCxnSpPr/>
          <p:nvPr/>
        </p:nvCxnSpPr>
        <p:spPr>
          <a:xfrm flipH="1">
            <a:off x="6648188" y="2561136"/>
            <a:ext cx="853202" cy="856644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円/楕円 25"/>
          <p:cNvSpPr/>
          <p:nvPr/>
        </p:nvSpPr>
        <p:spPr>
          <a:xfrm>
            <a:off x="6399527" y="2780928"/>
            <a:ext cx="523453" cy="552755"/>
          </a:xfrm>
          <a:prstGeom prst="ellipse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143179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考慮する必要があるパターン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円/楕円 3"/>
          <p:cNvSpPr/>
          <p:nvPr/>
        </p:nvSpPr>
        <p:spPr>
          <a:xfrm>
            <a:off x="395537" y="2233500"/>
            <a:ext cx="1806589" cy="1635548"/>
          </a:xfrm>
          <a:prstGeom prst="ellipse">
            <a:avLst/>
          </a:prstGeom>
          <a:solidFill>
            <a:schemeClr val="accent3">
              <a:lumMod val="75000"/>
              <a:alpha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円/楕円 4"/>
          <p:cNvSpPr/>
          <p:nvPr/>
        </p:nvSpPr>
        <p:spPr>
          <a:xfrm>
            <a:off x="1979713" y="2204864"/>
            <a:ext cx="1880730" cy="1656184"/>
          </a:xfrm>
          <a:prstGeom prst="ellipse">
            <a:avLst/>
          </a:prstGeom>
          <a:solidFill>
            <a:schemeClr val="accent3">
              <a:lumMod val="75000"/>
              <a:alpha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円/楕円 5"/>
          <p:cNvSpPr/>
          <p:nvPr/>
        </p:nvSpPr>
        <p:spPr>
          <a:xfrm>
            <a:off x="395536" y="3968751"/>
            <a:ext cx="1806589" cy="1635548"/>
          </a:xfrm>
          <a:prstGeom prst="ellipse">
            <a:avLst/>
          </a:prstGeom>
          <a:solidFill>
            <a:schemeClr val="accent6">
              <a:lumMod val="75000"/>
              <a:alpha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円/楕円 6"/>
          <p:cNvSpPr/>
          <p:nvPr/>
        </p:nvSpPr>
        <p:spPr>
          <a:xfrm>
            <a:off x="1907122" y="3948115"/>
            <a:ext cx="1880730" cy="1656184"/>
          </a:xfrm>
          <a:prstGeom prst="ellipse">
            <a:avLst/>
          </a:prstGeom>
          <a:solidFill>
            <a:schemeClr val="accent6">
              <a:lumMod val="75000"/>
              <a:alpha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8" name="直線コネクタ 7"/>
          <p:cNvCxnSpPr/>
          <p:nvPr/>
        </p:nvCxnSpPr>
        <p:spPr>
          <a:xfrm>
            <a:off x="2066777" y="3425460"/>
            <a:ext cx="13066" cy="89627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185" y="4719401"/>
            <a:ext cx="251290" cy="3279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0" name="直線コネクタ 9"/>
          <p:cNvCxnSpPr/>
          <p:nvPr/>
        </p:nvCxnSpPr>
        <p:spPr>
          <a:xfrm flipH="1">
            <a:off x="1298831" y="4277333"/>
            <a:ext cx="780927" cy="63011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6" descr="C:\Users\SuperbOY\AppData\Local\Microsoft\Windows\Temporary Internet Files\Content.IE5\XQW72PYE\MC90009956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9213" y="2887828"/>
            <a:ext cx="252195" cy="326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1842" y="4743478"/>
            <a:ext cx="251290" cy="3279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3" name="直線コネクタ 12"/>
          <p:cNvCxnSpPr/>
          <p:nvPr/>
        </p:nvCxnSpPr>
        <p:spPr>
          <a:xfrm>
            <a:off x="2073310" y="4311578"/>
            <a:ext cx="774177" cy="59586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コネクタ 13"/>
          <p:cNvCxnSpPr>
            <a:endCxn id="17" idx="4"/>
          </p:cNvCxnSpPr>
          <p:nvPr/>
        </p:nvCxnSpPr>
        <p:spPr>
          <a:xfrm>
            <a:off x="1361530" y="3051274"/>
            <a:ext cx="718228" cy="378959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6" descr="C:\Users\SuperbOY\AppData\Local\Microsoft\Windows\Temporary Internet Files\Content.IE5\XQW72PYE\MC90009956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9226" y="2914719"/>
            <a:ext cx="252195" cy="326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6" name="直線コネクタ 15"/>
          <p:cNvCxnSpPr/>
          <p:nvPr/>
        </p:nvCxnSpPr>
        <p:spPr>
          <a:xfrm flipH="1">
            <a:off x="2073310" y="3051274"/>
            <a:ext cx="859834" cy="351899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円/楕円 16"/>
          <p:cNvSpPr/>
          <p:nvPr/>
        </p:nvSpPr>
        <p:spPr>
          <a:xfrm>
            <a:off x="1872610" y="3031892"/>
            <a:ext cx="414295" cy="398341"/>
          </a:xfrm>
          <a:prstGeom prst="ellipse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9" name="正方形/長方形 28"/>
          <p:cNvSpPr/>
          <p:nvPr/>
        </p:nvSpPr>
        <p:spPr>
          <a:xfrm>
            <a:off x="446597" y="5877272"/>
            <a:ext cx="3485854" cy="79208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 smtClean="0">
                <a:solidFill>
                  <a:schemeClr val="bg1"/>
                </a:solidFill>
              </a:rPr>
              <a:t>円と円の交差点と</a:t>
            </a:r>
            <a:endParaRPr kumimoji="1" lang="en-US" altLang="ja-JP" dirty="0" smtClean="0">
              <a:solidFill>
                <a:schemeClr val="bg1"/>
              </a:solidFill>
            </a:endParaRPr>
          </a:p>
          <a:p>
            <a:pPr algn="ctr"/>
            <a:r>
              <a:rPr lang="ja-JP" altLang="en-US" dirty="0">
                <a:solidFill>
                  <a:schemeClr val="bg1"/>
                </a:solidFill>
              </a:rPr>
              <a:t>円</a:t>
            </a:r>
            <a:r>
              <a:rPr lang="ja-JP" altLang="en-US" dirty="0" smtClean="0">
                <a:solidFill>
                  <a:schemeClr val="bg1"/>
                </a:solidFill>
              </a:rPr>
              <a:t>と円の交差点</a:t>
            </a:r>
            <a:r>
              <a:rPr kumimoji="1" lang="ja-JP" altLang="en-US" dirty="0" smtClean="0">
                <a:solidFill>
                  <a:schemeClr val="bg1"/>
                </a:solidFill>
              </a:rPr>
              <a:t>の距離が最短</a:t>
            </a:r>
            <a:endParaRPr kumimoji="1" lang="ja-JP" altLang="en-US" dirty="0">
              <a:solidFill>
                <a:schemeClr val="bg1"/>
              </a:solidFill>
            </a:endParaRPr>
          </a:p>
        </p:txBody>
      </p:sp>
      <p:sp>
        <p:nvSpPr>
          <p:cNvPr id="30" name="円/楕円 29"/>
          <p:cNvSpPr/>
          <p:nvPr/>
        </p:nvSpPr>
        <p:spPr>
          <a:xfrm>
            <a:off x="4788024" y="2341203"/>
            <a:ext cx="1806589" cy="1635548"/>
          </a:xfrm>
          <a:prstGeom prst="ellipse">
            <a:avLst/>
          </a:prstGeom>
          <a:solidFill>
            <a:schemeClr val="accent3">
              <a:lumMod val="75000"/>
              <a:alpha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" name="円/楕円 30"/>
          <p:cNvSpPr/>
          <p:nvPr/>
        </p:nvSpPr>
        <p:spPr>
          <a:xfrm>
            <a:off x="5141416" y="1474687"/>
            <a:ext cx="1880730" cy="1656184"/>
          </a:xfrm>
          <a:prstGeom prst="ellipse">
            <a:avLst/>
          </a:prstGeom>
          <a:solidFill>
            <a:schemeClr val="accent3">
              <a:lumMod val="75000"/>
              <a:alpha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2" name="円/楕円 31"/>
          <p:cNvSpPr/>
          <p:nvPr/>
        </p:nvSpPr>
        <p:spPr>
          <a:xfrm>
            <a:off x="4788023" y="4076454"/>
            <a:ext cx="1806589" cy="1635548"/>
          </a:xfrm>
          <a:prstGeom prst="ellipse">
            <a:avLst/>
          </a:prstGeom>
          <a:solidFill>
            <a:schemeClr val="accent6">
              <a:lumMod val="75000"/>
              <a:alpha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3" name="円/楕円 32"/>
          <p:cNvSpPr/>
          <p:nvPr/>
        </p:nvSpPr>
        <p:spPr>
          <a:xfrm>
            <a:off x="6299609" y="4055818"/>
            <a:ext cx="1880730" cy="1656184"/>
          </a:xfrm>
          <a:prstGeom prst="ellipse">
            <a:avLst/>
          </a:prstGeom>
          <a:solidFill>
            <a:schemeClr val="accent6">
              <a:lumMod val="75000"/>
              <a:alpha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34" name="直線コネクタ 33"/>
          <p:cNvCxnSpPr/>
          <p:nvPr/>
        </p:nvCxnSpPr>
        <p:spPr>
          <a:xfrm>
            <a:off x="6299609" y="3113889"/>
            <a:ext cx="172721" cy="1315545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5672" y="4827104"/>
            <a:ext cx="251290" cy="3279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6" name="直線コネクタ 35"/>
          <p:cNvCxnSpPr/>
          <p:nvPr/>
        </p:nvCxnSpPr>
        <p:spPr>
          <a:xfrm flipH="1">
            <a:off x="5691318" y="4385036"/>
            <a:ext cx="780927" cy="63011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7" name="Picture 6" descr="C:\Users\SuperbOY\AppData\Local\Microsoft\Windows\Temporary Internet Files\Content.IE5\XQW72PYE\MC90009956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5033" y="3063704"/>
            <a:ext cx="252195" cy="326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4329" y="4851181"/>
            <a:ext cx="251290" cy="3279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9" name="直線コネクタ 38"/>
          <p:cNvCxnSpPr/>
          <p:nvPr/>
        </p:nvCxnSpPr>
        <p:spPr>
          <a:xfrm>
            <a:off x="6465797" y="4419281"/>
            <a:ext cx="774177" cy="59586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線コネクタ 39"/>
          <p:cNvCxnSpPr>
            <a:endCxn id="43" idx="4"/>
          </p:cNvCxnSpPr>
          <p:nvPr/>
        </p:nvCxnSpPr>
        <p:spPr>
          <a:xfrm flipV="1">
            <a:off x="5631130" y="3086998"/>
            <a:ext cx="668479" cy="1546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" name="Picture 6" descr="C:\Users\SuperbOY\AppData\Local\Microsoft\Windows\Temporary Internet Files\Content.IE5\XQW72PYE\MC90009956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5989" y="2179144"/>
            <a:ext cx="252195" cy="326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2" name="直線コネクタ 41"/>
          <p:cNvCxnSpPr/>
          <p:nvPr/>
        </p:nvCxnSpPr>
        <p:spPr>
          <a:xfrm>
            <a:off x="6092461" y="2341203"/>
            <a:ext cx="207148" cy="79175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円/楕円 42"/>
          <p:cNvSpPr/>
          <p:nvPr/>
        </p:nvSpPr>
        <p:spPr>
          <a:xfrm>
            <a:off x="6092461" y="2688657"/>
            <a:ext cx="414295" cy="398341"/>
          </a:xfrm>
          <a:prstGeom prst="ellipse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4" name="正方形/長方形 43"/>
          <p:cNvSpPr/>
          <p:nvPr/>
        </p:nvSpPr>
        <p:spPr>
          <a:xfrm>
            <a:off x="4839084" y="5877272"/>
            <a:ext cx="3485854" cy="899791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 smtClean="0">
                <a:solidFill>
                  <a:schemeClr val="bg1"/>
                </a:solidFill>
              </a:rPr>
              <a:t>円と円の交差点と、</a:t>
            </a:r>
            <a:endParaRPr kumimoji="1" lang="en-US" altLang="ja-JP" dirty="0" smtClean="0">
              <a:solidFill>
                <a:schemeClr val="bg1"/>
              </a:solidFill>
            </a:endParaRPr>
          </a:p>
          <a:p>
            <a:pPr algn="ctr"/>
            <a:r>
              <a:rPr lang="ja-JP" altLang="en-US" dirty="0">
                <a:solidFill>
                  <a:schemeClr val="bg1"/>
                </a:solidFill>
              </a:rPr>
              <a:t>円</a:t>
            </a:r>
            <a:r>
              <a:rPr lang="ja-JP" altLang="en-US" dirty="0" smtClean="0">
                <a:solidFill>
                  <a:schemeClr val="bg1"/>
                </a:solidFill>
              </a:rPr>
              <a:t>の中心への線分と円の交差点</a:t>
            </a:r>
            <a:endParaRPr lang="en-US" altLang="ja-JP" dirty="0" smtClean="0">
              <a:solidFill>
                <a:schemeClr val="bg1"/>
              </a:solidFill>
            </a:endParaRPr>
          </a:p>
          <a:p>
            <a:pPr algn="ctr"/>
            <a:r>
              <a:rPr kumimoji="1" lang="ja-JP" altLang="en-US" dirty="0" smtClean="0">
                <a:solidFill>
                  <a:schemeClr val="bg1"/>
                </a:solidFill>
              </a:rPr>
              <a:t>の距離が最短</a:t>
            </a:r>
            <a:endParaRPr kumimoji="1" lang="ja-JP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27867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考慮する必要があるパターン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円/楕円 3"/>
          <p:cNvSpPr/>
          <p:nvPr/>
        </p:nvSpPr>
        <p:spPr>
          <a:xfrm>
            <a:off x="573674" y="2364032"/>
            <a:ext cx="1806589" cy="1635548"/>
          </a:xfrm>
          <a:prstGeom prst="ellipse">
            <a:avLst/>
          </a:prstGeom>
          <a:solidFill>
            <a:schemeClr val="accent3">
              <a:lumMod val="75000"/>
              <a:alpha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円/楕円 4"/>
          <p:cNvSpPr/>
          <p:nvPr/>
        </p:nvSpPr>
        <p:spPr>
          <a:xfrm>
            <a:off x="927066" y="1497516"/>
            <a:ext cx="1880730" cy="1656184"/>
          </a:xfrm>
          <a:prstGeom prst="ellipse">
            <a:avLst/>
          </a:prstGeom>
          <a:solidFill>
            <a:schemeClr val="accent3">
              <a:lumMod val="75000"/>
              <a:alpha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円/楕円 5"/>
          <p:cNvSpPr/>
          <p:nvPr/>
        </p:nvSpPr>
        <p:spPr>
          <a:xfrm>
            <a:off x="1904501" y="3591171"/>
            <a:ext cx="1806589" cy="1635548"/>
          </a:xfrm>
          <a:prstGeom prst="ellipse">
            <a:avLst/>
          </a:prstGeom>
          <a:solidFill>
            <a:schemeClr val="accent6">
              <a:lumMod val="75000"/>
              <a:alpha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円/楕円 6"/>
          <p:cNvSpPr/>
          <p:nvPr/>
        </p:nvSpPr>
        <p:spPr>
          <a:xfrm>
            <a:off x="1476968" y="4243917"/>
            <a:ext cx="1880730" cy="1656184"/>
          </a:xfrm>
          <a:prstGeom prst="ellipse">
            <a:avLst/>
          </a:prstGeom>
          <a:solidFill>
            <a:schemeClr val="accent6">
              <a:lumMod val="75000"/>
              <a:alpha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8" name="直線コネクタ 7"/>
          <p:cNvCxnSpPr/>
          <p:nvPr/>
        </p:nvCxnSpPr>
        <p:spPr>
          <a:xfrm>
            <a:off x="2085259" y="3136718"/>
            <a:ext cx="172721" cy="1107199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149080"/>
            <a:ext cx="251290" cy="3279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0" name="直線コネクタ 9"/>
          <p:cNvCxnSpPr/>
          <p:nvPr/>
        </p:nvCxnSpPr>
        <p:spPr>
          <a:xfrm>
            <a:off x="2257895" y="4256794"/>
            <a:ext cx="567542" cy="5625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6" descr="C:\Users\SuperbOY\AppData\Local\Microsoft\Windows\Temporary Internet Files\Content.IE5\XQW72PYE\MC90009956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0683" y="3086533"/>
            <a:ext cx="252195" cy="326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4869160"/>
            <a:ext cx="251290" cy="3279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3" name="直線コネクタ 12"/>
          <p:cNvCxnSpPr/>
          <p:nvPr/>
        </p:nvCxnSpPr>
        <p:spPr>
          <a:xfrm>
            <a:off x="2257895" y="4284920"/>
            <a:ext cx="135494" cy="74820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コネクタ 13"/>
          <p:cNvCxnSpPr>
            <a:endCxn id="17" idx="4"/>
          </p:cNvCxnSpPr>
          <p:nvPr/>
        </p:nvCxnSpPr>
        <p:spPr>
          <a:xfrm flipV="1">
            <a:off x="1416780" y="3109827"/>
            <a:ext cx="668479" cy="15461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6" descr="C:\Users\SuperbOY\AppData\Local\Microsoft\Windows\Temporary Internet Files\Content.IE5\XQW72PYE\MC90009956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1639" y="2201973"/>
            <a:ext cx="252195" cy="326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6" name="直線コネクタ 15"/>
          <p:cNvCxnSpPr/>
          <p:nvPr/>
        </p:nvCxnSpPr>
        <p:spPr>
          <a:xfrm>
            <a:off x="1878111" y="2364032"/>
            <a:ext cx="207148" cy="79175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円/楕円 16"/>
          <p:cNvSpPr/>
          <p:nvPr/>
        </p:nvSpPr>
        <p:spPr>
          <a:xfrm>
            <a:off x="1878111" y="2711486"/>
            <a:ext cx="414295" cy="398341"/>
          </a:xfrm>
          <a:prstGeom prst="ellipse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正方形/長方形 17"/>
          <p:cNvSpPr/>
          <p:nvPr/>
        </p:nvSpPr>
        <p:spPr>
          <a:xfrm>
            <a:off x="395536" y="5900101"/>
            <a:ext cx="3715052" cy="899791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 smtClean="0">
                <a:solidFill>
                  <a:schemeClr val="bg1"/>
                </a:solidFill>
              </a:rPr>
              <a:t>円</a:t>
            </a:r>
            <a:r>
              <a:rPr lang="ja-JP" altLang="en-US" dirty="0">
                <a:solidFill>
                  <a:schemeClr val="bg1"/>
                </a:solidFill>
              </a:rPr>
              <a:t>の中心</a:t>
            </a:r>
            <a:r>
              <a:rPr lang="ja-JP" altLang="en-US" dirty="0" smtClean="0">
                <a:solidFill>
                  <a:schemeClr val="bg1"/>
                </a:solidFill>
              </a:rPr>
              <a:t>への線分と円の交差点と</a:t>
            </a:r>
            <a:r>
              <a:rPr kumimoji="1" lang="ja-JP" altLang="en-US" dirty="0" smtClean="0">
                <a:solidFill>
                  <a:schemeClr val="bg1"/>
                </a:solidFill>
              </a:rPr>
              <a:t>、</a:t>
            </a:r>
            <a:endParaRPr kumimoji="1" lang="en-US" altLang="ja-JP" dirty="0" smtClean="0">
              <a:solidFill>
                <a:schemeClr val="bg1"/>
              </a:solidFill>
            </a:endParaRPr>
          </a:p>
          <a:p>
            <a:pPr algn="ctr"/>
            <a:r>
              <a:rPr lang="ja-JP" altLang="en-US" dirty="0">
                <a:solidFill>
                  <a:schemeClr val="bg1"/>
                </a:solidFill>
              </a:rPr>
              <a:t>円</a:t>
            </a:r>
            <a:r>
              <a:rPr lang="ja-JP" altLang="en-US" dirty="0" smtClean="0">
                <a:solidFill>
                  <a:schemeClr val="bg1"/>
                </a:solidFill>
              </a:rPr>
              <a:t>の中心への線分と円の交差点</a:t>
            </a:r>
            <a:endParaRPr lang="en-US" altLang="ja-JP" dirty="0" smtClean="0">
              <a:solidFill>
                <a:schemeClr val="bg1"/>
              </a:solidFill>
            </a:endParaRPr>
          </a:p>
          <a:p>
            <a:pPr algn="ctr"/>
            <a:r>
              <a:rPr kumimoji="1" lang="ja-JP" altLang="en-US" dirty="0" smtClean="0">
                <a:solidFill>
                  <a:schemeClr val="bg1"/>
                </a:solidFill>
              </a:rPr>
              <a:t>の距離が最短</a:t>
            </a:r>
            <a:endParaRPr kumimoji="1" lang="ja-JP" altLang="en-US" dirty="0">
              <a:solidFill>
                <a:schemeClr val="bg1"/>
              </a:solidFill>
            </a:endParaRPr>
          </a:p>
        </p:txBody>
      </p:sp>
      <p:sp>
        <p:nvSpPr>
          <p:cNvPr id="40" name="正方形/長方形 39"/>
          <p:cNvSpPr/>
          <p:nvPr/>
        </p:nvSpPr>
        <p:spPr>
          <a:xfrm>
            <a:off x="4649778" y="5821241"/>
            <a:ext cx="3715052" cy="899791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 smtClean="0">
                <a:solidFill>
                  <a:schemeClr val="bg1"/>
                </a:solidFill>
              </a:rPr>
              <a:t>円と円が重なる部分が、</a:t>
            </a:r>
            <a:endParaRPr kumimoji="1" lang="en-US" altLang="ja-JP" dirty="0" smtClean="0">
              <a:solidFill>
                <a:schemeClr val="bg1"/>
              </a:solidFill>
            </a:endParaRPr>
          </a:p>
          <a:p>
            <a:pPr algn="ctr"/>
            <a:r>
              <a:rPr lang="ja-JP" altLang="en-US" dirty="0">
                <a:solidFill>
                  <a:schemeClr val="bg1"/>
                </a:solidFill>
              </a:rPr>
              <a:t>別</a:t>
            </a:r>
            <a:r>
              <a:rPr lang="ja-JP" altLang="en-US" dirty="0" smtClean="0">
                <a:solidFill>
                  <a:schemeClr val="bg1"/>
                </a:solidFill>
              </a:rPr>
              <a:t>の円と円が重なる部分を</a:t>
            </a:r>
            <a:endParaRPr lang="en-US" altLang="ja-JP" dirty="0" smtClean="0">
              <a:solidFill>
                <a:schemeClr val="bg1"/>
              </a:solidFill>
            </a:endParaRPr>
          </a:p>
          <a:p>
            <a:pPr algn="ctr"/>
            <a:r>
              <a:rPr kumimoji="1" lang="ja-JP" altLang="en-US" dirty="0">
                <a:solidFill>
                  <a:schemeClr val="bg1"/>
                </a:solidFill>
              </a:rPr>
              <a:t>完全</a:t>
            </a:r>
            <a:r>
              <a:rPr kumimoji="1" lang="ja-JP" altLang="en-US" dirty="0" smtClean="0">
                <a:solidFill>
                  <a:schemeClr val="bg1"/>
                </a:solidFill>
              </a:rPr>
              <a:t>に包含する</a:t>
            </a:r>
            <a:endParaRPr kumimoji="1" lang="ja-JP" altLang="en-US" dirty="0">
              <a:solidFill>
                <a:schemeClr val="bg1"/>
              </a:solidFill>
            </a:endParaRPr>
          </a:p>
        </p:txBody>
      </p:sp>
      <p:sp>
        <p:nvSpPr>
          <p:cNvPr id="58" name="円/楕円 57"/>
          <p:cNvSpPr/>
          <p:nvPr/>
        </p:nvSpPr>
        <p:spPr>
          <a:xfrm>
            <a:off x="5825737" y="3033267"/>
            <a:ext cx="1073472" cy="1049393"/>
          </a:xfrm>
          <a:prstGeom prst="ellipse">
            <a:avLst/>
          </a:prstGeom>
          <a:solidFill>
            <a:schemeClr val="accent3">
              <a:lumMod val="75000"/>
              <a:alpha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9" name="円/楕円 58"/>
          <p:cNvSpPr/>
          <p:nvPr/>
        </p:nvSpPr>
        <p:spPr>
          <a:xfrm>
            <a:off x="6075256" y="2492534"/>
            <a:ext cx="1126150" cy="1062306"/>
          </a:xfrm>
          <a:prstGeom prst="ellipse">
            <a:avLst/>
          </a:prstGeom>
          <a:solidFill>
            <a:schemeClr val="accent3">
              <a:lumMod val="75000"/>
              <a:alpha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0" name="円/楕円 59"/>
          <p:cNvSpPr/>
          <p:nvPr/>
        </p:nvSpPr>
        <p:spPr>
          <a:xfrm>
            <a:off x="5917391" y="2292052"/>
            <a:ext cx="2687057" cy="2741073"/>
          </a:xfrm>
          <a:prstGeom prst="ellipse">
            <a:avLst/>
          </a:prstGeom>
          <a:solidFill>
            <a:schemeClr val="accent6">
              <a:lumMod val="75000"/>
              <a:alpha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1" name="円/楕円 60"/>
          <p:cNvSpPr/>
          <p:nvPr/>
        </p:nvSpPr>
        <p:spPr>
          <a:xfrm>
            <a:off x="4036660" y="1809236"/>
            <a:ext cx="3164745" cy="2848697"/>
          </a:xfrm>
          <a:prstGeom prst="ellipse">
            <a:avLst/>
          </a:prstGeom>
          <a:solidFill>
            <a:schemeClr val="accent6">
              <a:lumMod val="75000"/>
              <a:alpha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63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675" y="3676898"/>
            <a:ext cx="251290" cy="3279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4" name="直線コネクタ 63"/>
          <p:cNvCxnSpPr/>
          <p:nvPr/>
        </p:nvCxnSpPr>
        <p:spPr>
          <a:xfrm>
            <a:off x="6693377" y="3377529"/>
            <a:ext cx="758943" cy="483519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5" name="Picture 6" descr="C:\Users\SuperbOY\AppData\Local\Microsoft\Windows\Temporary Internet Files\Content.IE5\XQW72PYE\MC90009956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3585" y="3394517"/>
            <a:ext cx="252195" cy="326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3387" y="3077722"/>
            <a:ext cx="251290" cy="3279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7" name="直線コネクタ 66"/>
          <p:cNvCxnSpPr/>
          <p:nvPr/>
        </p:nvCxnSpPr>
        <p:spPr>
          <a:xfrm>
            <a:off x="5619032" y="3249979"/>
            <a:ext cx="1140467" cy="166015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直線コネクタ 67"/>
          <p:cNvCxnSpPr/>
          <p:nvPr/>
        </p:nvCxnSpPr>
        <p:spPr>
          <a:xfrm flipV="1">
            <a:off x="6299161" y="3377094"/>
            <a:ext cx="397289" cy="23807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9" name="Picture 6" descr="C:\Users\SuperbOY\AppData\Local\Microsoft\Windows\Temporary Internet Files\Content.IE5\XQW72PYE\MC90009956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304" y="2823910"/>
            <a:ext cx="252195" cy="326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0" name="直線コネクタ 69"/>
          <p:cNvCxnSpPr/>
          <p:nvPr/>
        </p:nvCxnSpPr>
        <p:spPr>
          <a:xfrm>
            <a:off x="6633401" y="2969810"/>
            <a:ext cx="63049" cy="407284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円/楕円 70"/>
          <p:cNvSpPr/>
          <p:nvPr/>
        </p:nvSpPr>
        <p:spPr>
          <a:xfrm>
            <a:off x="6497805" y="3216824"/>
            <a:ext cx="414295" cy="398341"/>
          </a:xfrm>
          <a:prstGeom prst="ellipse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164684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考慮する必要があるパターン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19176" y="1692477"/>
            <a:ext cx="8229600" cy="4526280"/>
          </a:xfrm>
        </p:spPr>
        <p:txBody>
          <a:bodyPr/>
          <a:lstStyle/>
          <a:p>
            <a:endParaRPr kumimoji="1" lang="ja-JP" altLang="en-US" dirty="0"/>
          </a:p>
        </p:txBody>
      </p:sp>
      <p:sp>
        <p:nvSpPr>
          <p:cNvPr id="4" name="円/楕円 3"/>
          <p:cNvSpPr/>
          <p:nvPr/>
        </p:nvSpPr>
        <p:spPr>
          <a:xfrm>
            <a:off x="1247936" y="3894353"/>
            <a:ext cx="3286040" cy="2928913"/>
          </a:xfrm>
          <a:prstGeom prst="ellipse">
            <a:avLst/>
          </a:prstGeom>
          <a:solidFill>
            <a:schemeClr val="accent3">
              <a:lumMod val="75000"/>
              <a:alpha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円/楕円 4"/>
          <p:cNvSpPr/>
          <p:nvPr/>
        </p:nvSpPr>
        <p:spPr>
          <a:xfrm>
            <a:off x="1471972" y="1808031"/>
            <a:ext cx="3420897" cy="2965868"/>
          </a:xfrm>
          <a:prstGeom prst="ellipse">
            <a:avLst/>
          </a:prstGeom>
          <a:solidFill>
            <a:schemeClr val="accent3">
              <a:lumMod val="75000"/>
              <a:alpha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円/楕円 5"/>
          <p:cNvSpPr/>
          <p:nvPr/>
        </p:nvSpPr>
        <p:spPr>
          <a:xfrm>
            <a:off x="296356" y="2290481"/>
            <a:ext cx="3286040" cy="2928913"/>
          </a:xfrm>
          <a:prstGeom prst="ellipse">
            <a:avLst/>
          </a:prstGeom>
          <a:solidFill>
            <a:schemeClr val="accent6">
              <a:lumMod val="75000"/>
              <a:alpha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円/楕円 6"/>
          <p:cNvSpPr/>
          <p:nvPr/>
        </p:nvSpPr>
        <p:spPr>
          <a:xfrm>
            <a:off x="2353616" y="2815318"/>
            <a:ext cx="3420897" cy="2965868"/>
          </a:xfrm>
          <a:prstGeom prst="ellipse">
            <a:avLst/>
          </a:prstGeom>
          <a:solidFill>
            <a:schemeClr val="accent6">
              <a:lumMod val="75000"/>
              <a:alpha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8445" y="5219394"/>
            <a:ext cx="457076" cy="596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9" name="直線コネクタ 8"/>
          <p:cNvCxnSpPr/>
          <p:nvPr/>
        </p:nvCxnSpPr>
        <p:spPr>
          <a:xfrm flipH="1">
            <a:off x="2876983" y="4317432"/>
            <a:ext cx="32660" cy="120020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6" descr="C:\Users\SuperbOY\AppData\Local\Microsoft\Windows\Temporary Internet Files\Content.IE5\XQW72PYE\MC90009956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4615" y="3955617"/>
            <a:ext cx="458722" cy="594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972" y="3396761"/>
            <a:ext cx="457076" cy="596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2" name="直線コネクタ 11"/>
          <p:cNvCxnSpPr/>
          <p:nvPr/>
        </p:nvCxnSpPr>
        <p:spPr>
          <a:xfrm flipV="1">
            <a:off x="2935967" y="4252912"/>
            <a:ext cx="1598009" cy="4534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線コネクタ 12"/>
          <p:cNvCxnSpPr/>
          <p:nvPr/>
        </p:nvCxnSpPr>
        <p:spPr>
          <a:xfrm>
            <a:off x="1624048" y="3713955"/>
            <a:ext cx="1329010" cy="60347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6" descr="C:\Users\SuperbOY\AppData\Local\Microsoft\Windows\Temporary Internet Files\Content.IE5\XQW72PYE\MC90009956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3059" y="2863739"/>
            <a:ext cx="458722" cy="594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5" name="直線コネクタ 14"/>
          <p:cNvCxnSpPr/>
          <p:nvPr/>
        </p:nvCxnSpPr>
        <p:spPr>
          <a:xfrm flipH="1">
            <a:off x="2935967" y="3161034"/>
            <a:ext cx="246453" cy="1186715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円/楕円 15"/>
          <p:cNvSpPr/>
          <p:nvPr/>
        </p:nvSpPr>
        <p:spPr>
          <a:xfrm>
            <a:off x="2684238" y="4056632"/>
            <a:ext cx="537641" cy="521601"/>
          </a:xfrm>
          <a:prstGeom prst="ellipse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正方形/長方形 16"/>
          <p:cNvSpPr/>
          <p:nvPr/>
        </p:nvSpPr>
        <p:spPr>
          <a:xfrm>
            <a:off x="5076056" y="5358809"/>
            <a:ext cx="3931076" cy="1354916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dirty="0">
                <a:solidFill>
                  <a:schemeClr val="bg1"/>
                </a:solidFill>
              </a:rPr>
              <a:t>円</a:t>
            </a:r>
            <a:r>
              <a:rPr lang="ja-JP" altLang="en-US" dirty="0" smtClean="0">
                <a:solidFill>
                  <a:schemeClr val="bg1"/>
                </a:solidFill>
              </a:rPr>
              <a:t>と円の重なる部分の一部が重なる</a:t>
            </a:r>
            <a:endParaRPr lang="en-US" altLang="ja-JP" dirty="0" smtClean="0">
              <a:solidFill>
                <a:schemeClr val="bg1"/>
              </a:solidFill>
            </a:endParaRPr>
          </a:p>
          <a:p>
            <a:pPr algn="ctr"/>
            <a:r>
              <a:rPr lang="en-US" altLang="ja-JP" dirty="0" smtClean="0">
                <a:solidFill>
                  <a:schemeClr val="bg1"/>
                </a:solidFill>
              </a:rPr>
              <a:t>(</a:t>
            </a:r>
            <a:r>
              <a:rPr lang="ja-JP" altLang="en-US" dirty="0" smtClean="0">
                <a:solidFill>
                  <a:schemeClr val="bg1"/>
                </a:solidFill>
              </a:rPr>
              <a:t>手の届く範囲を表す円が、</a:t>
            </a:r>
            <a:endParaRPr lang="en-US" altLang="ja-JP" dirty="0" smtClean="0">
              <a:solidFill>
                <a:schemeClr val="bg1"/>
              </a:solidFill>
            </a:endParaRPr>
          </a:p>
          <a:p>
            <a:pPr algn="ctr"/>
            <a:r>
              <a:rPr lang="ja-JP" altLang="en-US" dirty="0">
                <a:solidFill>
                  <a:schemeClr val="bg1"/>
                </a:solidFill>
              </a:rPr>
              <a:t>足</a:t>
            </a:r>
            <a:r>
              <a:rPr lang="ja-JP" altLang="en-US" dirty="0" smtClean="0">
                <a:solidFill>
                  <a:schemeClr val="bg1"/>
                </a:solidFill>
              </a:rPr>
              <a:t>の届く範囲を表す円と交差</a:t>
            </a:r>
            <a:r>
              <a:rPr lang="ja-JP" altLang="en-US" dirty="0">
                <a:solidFill>
                  <a:schemeClr val="bg1"/>
                </a:solidFill>
              </a:rPr>
              <a:t>する</a:t>
            </a:r>
            <a:r>
              <a:rPr lang="en-US" altLang="ja-JP" dirty="0" smtClean="0">
                <a:solidFill>
                  <a:schemeClr val="bg1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8506826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計算量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ja-JP" altLang="en-US" sz="2100" dirty="0" smtClean="0"/>
              <a:t>状態数</a:t>
            </a:r>
            <a:endParaRPr lang="en-US" altLang="ja-JP" sz="2100" dirty="0"/>
          </a:p>
          <a:p>
            <a:pPr lvl="1"/>
            <a:r>
              <a:rPr kumimoji="1" lang="ja-JP" altLang="en-US" sz="2100" dirty="0" smtClean="0"/>
              <a:t>右手が掴む石</a:t>
            </a:r>
            <a:r>
              <a:rPr lang="ja-JP" altLang="en-US" sz="2100" dirty="0" smtClean="0"/>
              <a:t>・</a:t>
            </a:r>
            <a:r>
              <a:rPr kumimoji="1" lang="ja-JP" altLang="en-US" sz="2100" dirty="0" smtClean="0"/>
              <a:t>左手が掴む石</a:t>
            </a:r>
            <a:r>
              <a:rPr lang="ja-JP" altLang="en-US" sz="2100" dirty="0" smtClean="0"/>
              <a:t>・右足が掴む石・左足が掴む石</a:t>
            </a:r>
            <a:endParaRPr lang="en-US" altLang="ja-JP" sz="2100" dirty="0" smtClean="0"/>
          </a:p>
          <a:p>
            <a:pPr marL="411480" lvl="1" indent="0">
              <a:buNone/>
            </a:pPr>
            <a:r>
              <a:rPr kumimoji="1" lang="ja-JP" altLang="en-US" sz="1800" dirty="0"/>
              <a:t>　</a:t>
            </a:r>
            <a:r>
              <a:rPr lang="ja-JP" altLang="en-US" sz="1800" dirty="0" smtClean="0"/>
              <a:t>→</a:t>
            </a:r>
            <a:r>
              <a:rPr kumimoji="1" lang="ja-JP" altLang="en-US" sz="1800" dirty="0" smtClean="0"/>
              <a:t> </a:t>
            </a:r>
            <a:r>
              <a:rPr kumimoji="1" lang="en-US" altLang="ja-JP" sz="1800" dirty="0" smtClean="0"/>
              <a:t>O(30</a:t>
            </a:r>
            <a:r>
              <a:rPr kumimoji="1" lang="en-US" altLang="ja-JP" sz="1800" baseline="30000" dirty="0" smtClean="0"/>
              <a:t>4 </a:t>
            </a:r>
            <a:r>
              <a:rPr kumimoji="1" lang="en-US" altLang="ja-JP" sz="1800" dirty="0" smtClean="0"/>
              <a:t>)</a:t>
            </a:r>
          </a:p>
          <a:p>
            <a:pPr marL="411480" lvl="1" indent="0">
              <a:buNone/>
            </a:pPr>
            <a:r>
              <a:rPr lang="en-US" altLang="ja-JP" sz="1800" dirty="0"/>
              <a:t> </a:t>
            </a:r>
            <a:r>
              <a:rPr lang="en-US" altLang="ja-JP" sz="1800" dirty="0" smtClean="0"/>
              <a:t>  </a:t>
            </a:r>
            <a:r>
              <a:rPr lang="ja-JP" altLang="en-US" sz="1800" dirty="0" smtClean="0"/>
              <a:t>→</a:t>
            </a:r>
            <a:r>
              <a:rPr kumimoji="1" lang="en-US" altLang="ja-JP" sz="1800" dirty="0" smtClean="0"/>
              <a:t> </a:t>
            </a:r>
            <a:r>
              <a:rPr lang="en-US" altLang="ja-JP" sz="1800" dirty="0" smtClean="0"/>
              <a:t>30</a:t>
            </a:r>
            <a:r>
              <a:rPr lang="en-US" altLang="ja-JP" sz="1800" baseline="30000" dirty="0" smtClean="0"/>
              <a:t>4  </a:t>
            </a:r>
            <a:r>
              <a:rPr kumimoji="1" lang="en-US" altLang="ja-JP" sz="1800" dirty="0" smtClean="0"/>
              <a:t>= 810,000</a:t>
            </a:r>
            <a:r>
              <a:rPr lang="ja-JP" altLang="en-US" sz="2000" dirty="0" smtClean="0"/>
              <a:t>　</a:t>
            </a:r>
            <a:endParaRPr lang="en-US" altLang="ja-JP" sz="2000" dirty="0" smtClean="0"/>
          </a:p>
          <a:p>
            <a:pPr marL="0" indent="0">
              <a:buNone/>
            </a:pPr>
            <a:r>
              <a:rPr lang="ja-JP" altLang="en-US" sz="2000" dirty="0" smtClean="0"/>
              <a:t>　</a:t>
            </a:r>
            <a:r>
              <a:rPr lang="en-US" altLang="ja-JP" sz="1600" dirty="0" smtClean="0"/>
              <a:t>※</a:t>
            </a:r>
            <a:r>
              <a:rPr lang="ja-JP" altLang="en-US" sz="1600" dirty="0" smtClean="0"/>
              <a:t>右手と左手の区別、右足の左足の区別をつけないようにすると状態数を減らせる</a:t>
            </a:r>
            <a:endParaRPr lang="en-US" altLang="ja-JP" sz="1600" dirty="0" smtClean="0"/>
          </a:p>
          <a:p>
            <a:pPr marL="0" indent="0">
              <a:buNone/>
            </a:pPr>
            <a:endParaRPr lang="en-US" altLang="ja-JP" sz="2000" dirty="0" smtClean="0"/>
          </a:p>
          <a:p>
            <a:r>
              <a:rPr lang="en-US" altLang="ja-JP" sz="2000" dirty="0" smtClean="0"/>
              <a:t>1</a:t>
            </a:r>
            <a:r>
              <a:rPr lang="ja-JP" altLang="en-US" sz="2000" dirty="0" err="1" smtClean="0"/>
              <a:t>つの</a:t>
            </a:r>
            <a:r>
              <a:rPr lang="ja-JP" altLang="en-US" sz="2000" dirty="0" smtClean="0"/>
              <a:t>状態に対する計算量</a:t>
            </a:r>
            <a:endParaRPr lang="en-US" altLang="ja-JP" sz="2000" dirty="0" smtClean="0"/>
          </a:p>
          <a:p>
            <a:pPr lvl="1"/>
            <a:r>
              <a:rPr lang="ja-JP" altLang="en-US" sz="2000" dirty="0" smtClean="0"/>
              <a:t>右手、左手、右足、左足のいずれかを</a:t>
            </a:r>
            <a:r>
              <a:rPr lang="ja-JP" altLang="en-US" sz="2000" dirty="0"/>
              <a:t>別</a:t>
            </a:r>
            <a:r>
              <a:rPr lang="ja-JP" altLang="en-US" sz="2000" dirty="0" smtClean="0"/>
              <a:t>の石へ動かす</a:t>
            </a:r>
            <a:r>
              <a:rPr lang="en-US" altLang="ja-JP" sz="2000" dirty="0" smtClean="0"/>
              <a:t>:</a:t>
            </a:r>
          </a:p>
          <a:p>
            <a:pPr marL="630936" lvl="2" indent="0">
              <a:buNone/>
            </a:pPr>
            <a:r>
              <a:rPr lang="ja-JP" altLang="en-US" sz="1700" dirty="0" smtClean="0"/>
              <a:t>→ </a:t>
            </a:r>
            <a:r>
              <a:rPr lang="en-US" altLang="ja-JP" sz="1700" dirty="0" smtClean="0"/>
              <a:t>O(4</a:t>
            </a:r>
            <a:r>
              <a:rPr lang="ja-JP" altLang="en-US" sz="1700" dirty="0" smtClean="0"/>
              <a:t>・</a:t>
            </a:r>
            <a:r>
              <a:rPr lang="en-US" altLang="ja-JP" sz="1700" dirty="0" smtClean="0"/>
              <a:t>30)</a:t>
            </a:r>
            <a:endParaRPr lang="en-US" altLang="ja-JP" sz="1700" dirty="0"/>
          </a:p>
          <a:p>
            <a:endParaRPr kumimoji="1" lang="en-US" altLang="ja-JP" sz="2000" dirty="0" smtClean="0"/>
          </a:p>
          <a:p>
            <a:r>
              <a:rPr kumimoji="1" lang="ja-JP" altLang="en-US" sz="2000" dirty="0" smtClean="0"/>
              <a:t>計算量 </a:t>
            </a:r>
            <a:r>
              <a:rPr kumimoji="1" lang="en-US" altLang="ja-JP" sz="2000" dirty="0" smtClean="0"/>
              <a:t>(</a:t>
            </a:r>
            <a:r>
              <a:rPr lang="ja-JP" altLang="en-US" sz="2000" dirty="0" smtClean="0"/>
              <a:t>手足が石に届くかの判定は</a:t>
            </a:r>
            <a:r>
              <a:rPr kumimoji="1" lang="en-US" altLang="ja-JP" sz="2000" dirty="0" smtClean="0"/>
              <a:t> </a:t>
            </a:r>
            <a:r>
              <a:rPr lang="en-US" altLang="ja-JP" sz="2000" dirty="0" smtClean="0"/>
              <a:t>O</a:t>
            </a:r>
            <a:r>
              <a:rPr lang="en-US" altLang="ja-JP" sz="2000" dirty="0"/>
              <a:t>(</a:t>
            </a:r>
            <a:r>
              <a:rPr lang="ja-JP" altLang="en-US" sz="2000" dirty="0"/>
              <a:t>定数倍</a:t>
            </a:r>
            <a:r>
              <a:rPr lang="en-US" altLang="ja-JP" sz="2000" dirty="0" smtClean="0"/>
              <a:t>) </a:t>
            </a:r>
            <a:r>
              <a:rPr lang="ja-JP" altLang="en-US" sz="2000" dirty="0" err="1" smtClean="0"/>
              <a:t>で</a:t>
            </a:r>
            <a:r>
              <a:rPr lang="ja-JP" altLang="en-US" sz="2000" dirty="0" smtClean="0"/>
              <a:t>できるとする</a:t>
            </a:r>
            <a:r>
              <a:rPr lang="en-US" altLang="ja-JP" sz="2000" dirty="0" smtClean="0"/>
              <a:t>)</a:t>
            </a:r>
            <a:endParaRPr kumimoji="1" lang="en-US" altLang="ja-JP" sz="2000" dirty="0" smtClean="0"/>
          </a:p>
          <a:p>
            <a:pPr lvl="1"/>
            <a:r>
              <a:rPr kumimoji="1" lang="en-US" altLang="ja-JP" sz="2000" dirty="0" smtClean="0"/>
              <a:t>O(</a:t>
            </a:r>
            <a:r>
              <a:rPr lang="en-US" altLang="ja-JP" sz="2000" dirty="0" smtClean="0"/>
              <a:t>30</a:t>
            </a:r>
            <a:r>
              <a:rPr lang="en-US" altLang="ja-JP" sz="2000" baseline="30000" dirty="0" smtClean="0"/>
              <a:t>4</a:t>
            </a:r>
            <a:r>
              <a:rPr kumimoji="1" lang="ja-JP" altLang="en-US" sz="2000" dirty="0" smtClean="0"/>
              <a:t>・</a:t>
            </a:r>
            <a:r>
              <a:rPr kumimoji="1" lang="en-US" altLang="ja-JP" sz="2000" dirty="0" smtClean="0"/>
              <a:t> </a:t>
            </a:r>
            <a:r>
              <a:rPr lang="en-US" altLang="ja-JP" sz="2000" dirty="0"/>
              <a:t>4</a:t>
            </a:r>
            <a:r>
              <a:rPr lang="ja-JP" altLang="en-US" sz="2000" dirty="0"/>
              <a:t>・</a:t>
            </a:r>
            <a:r>
              <a:rPr lang="en-US" altLang="ja-JP" sz="2000" dirty="0" smtClean="0"/>
              <a:t>30)</a:t>
            </a:r>
          </a:p>
          <a:p>
            <a:pPr marL="411480" lvl="1" indent="0">
              <a:buNone/>
            </a:pPr>
            <a:r>
              <a:rPr kumimoji="1" lang="ja-JP" altLang="en-US" sz="2000" dirty="0" smtClean="0"/>
              <a:t>   →</a:t>
            </a:r>
            <a:r>
              <a:rPr lang="en-US" altLang="ja-JP" sz="2000" dirty="0"/>
              <a:t> </a:t>
            </a:r>
            <a:r>
              <a:rPr lang="en-US" altLang="ja-JP" sz="2000" dirty="0" smtClean="0"/>
              <a:t>30</a:t>
            </a:r>
            <a:r>
              <a:rPr lang="en-US" altLang="ja-JP" sz="2000" baseline="30000" dirty="0" smtClean="0"/>
              <a:t>4</a:t>
            </a:r>
            <a:r>
              <a:rPr lang="ja-JP" altLang="en-US" sz="2000" dirty="0"/>
              <a:t>・</a:t>
            </a:r>
            <a:r>
              <a:rPr lang="en-US" altLang="ja-JP" sz="2000" dirty="0"/>
              <a:t> 4</a:t>
            </a:r>
            <a:r>
              <a:rPr lang="ja-JP" altLang="en-US" sz="2000" dirty="0"/>
              <a:t>・</a:t>
            </a:r>
            <a:r>
              <a:rPr lang="en-US" altLang="ja-JP" sz="2000" dirty="0" smtClean="0"/>
              <a:t>30  = </a:t>
            </a:r>
            <a:r>
              <a:rPr kumimoji="1" lang="ja-JP" altLang="en-US" sz="2000" dirty="0" smtClean="0"/>
              <a:t> </a:t>
            </a:r>
            <a:r>
              <a:rPr lang="en-US" altLang="ja-JP" sz="2000" dirty="0" smtClean="0"/>
              <a:t>97,200,000</a:t>
            </a:r>
            <a:endParaRPr kumimoji="1" lang="en-US" altLang="ja-JP" sz="2000" dirty="0" smtClean="0"/>
          </a:p>
          <a:p>
            <a:pPr marL="411480" lvl="1" indent="0">
              <a:buNone/>
            </a:pPr>
            <a:endParaRPr kumimoji="1" lang="en-US" altLang="ja-JP" sz="2000" baseline="30000" dirty="0" smtClean="0"/>
          </a:p>
          <a:p>
            <a:pPr marL="411480" lvl="1" indent="0">
              <a:buNone/>
            </a:pPr>
            <a:endParaRPr kumimoji="1" lang="ja-JP" altLang="en-US" sz="2000" dirty="0"/>
          </a:p>
        </p:txBody>
      </p:sp>
      <p:sp>
        <p:nvSpPr>
          <p:cNvPr id="4" name="テキスト ボックス 3"/>
          <p:cNvSpPr txBox="1"/>
          <p:nvPr/>
        </p:nvSpPr>
        <p:spPr>
          <a:xfrm>
            <a:off x="6732240" y="2381814"/>
            <a:ext cx="180049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400" dirty="0" smtClean="0"/>
              <a:t>※</a:t>
            </a:r>
            <a:r>
              <a:rPr kumimoji="1" lang="ja-JP" altLang="en-US" sz="1400" dirty="0" smtClean="0"/>
              <a:t>石の数は最大で</a:t>
            </a:r>
            <a:r>
              <a:rPr lang="en-US" altLang="ja-JP" sz="1400" dirty="0" smtClean="0"/>
              <a:t>30</a:t>
            </a:r>
            <a:endParaRPr kumimoji="1" lang="ja-JP" altLang="en-US" sz="1400" dirty="0"/>
          </a:p>
        </p:txBody>
      </p:sp>
    </p:spTree>
    <p:extLst>
      <p:ext uri="{BB962C8B-B14F-4D97-AF65-F5344CB8AC3E}">
        <p14:creationId xmlns:p14="http://schemas.microsoft.com/office/powerpoint/2010/main" val="24861819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結果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Submit</a:t>
            </a:r>
            <a:r>
              <a:rPr kumimoji="1" lang="ja-JP" altLang="en-US" dirty="0" smtClean="0"/>
              <a:t>数</a:t>
            </a:r>
            <a:r>
              <a:rPr kumimoji="1" lang="en-US" altLang="ja-JP" dirty="0" smtClean="0"/>
              <a:t>: 1</a:t>
            </a:r>
          </a:p>
          <a:p>
            <a:r>
              <a:rPr lang="en-US" altLang="ja-JP" dirty="0"/>
              <a:t>Accept</a:t>
            </a:r>
            <a:r>
              <a:rPr lang="ja-JP" altLang="en-US" dirty="0"/>
              <a:t>数</a:t>
            </a:r>
            <a:r>
              <a:rPr lang="en-US" altLang="ja-JP" dirty="0" smtClean="0"/>
              <a:t>: </a:t>
            </a:r>
            <a:r>
              <a:rPr lang="en-US" altLang="ja-JP" dirty="0"/>
              <a:t>0</a:t>
            </a:r>
            <a:endParaRPr lang="en-US" altLang="ja-JP" dirty="0" smtClean="0"/>
          </a:p>
          <a:p>
            <a:pPr marL="0" indent="0">
              <a:buNone/>
            </a:pPr>
            <a:endParaRPr lang="en-US" altLang="ja-JP" dirty="0" smtClean="0"/>
          </a:p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834875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おまけ</a:t>
            </a:r>
            <a:r>
              <a:rPr kumimoji="1" lang="en-US" altLang="ja-JP" dirty="0" smtClean="0"/>
              <a:t>:</a:t>
            </a:r>
            <a:r>
              <a:rPr kumimoji="1" lang="ja-JP" altLang="en-US" dirty="0" smtClean="0"/>
              <a:t>入力</a:t>
            </a:r>
            <a:r>
              <a:rPr kumimoji="1" lang="ja-JP" altLang="en-US" dirty="0" smtClean="0"/>
              <a:t>データ</a:t>
            </a:r>
            <a:r>
              <a:rPr lang="ja-JP" altLang="en-US" dirty="0"/>
              <a:t>可視化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kumimoji="1" lang="en-US" altLang="ja-JP" dirty="0" smtClean="0"/>
              <a:t>vis.pdf</a:t>
            </a:r>
            <a:r>
              <a:rPr kumimoji="1" lang="ja-JP" altLang="en-US" dirty="0" smtClean="0"/>
              <a:t>をご覧ください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1618263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エコロジー">
  <a:themeElements>
    <a:clrScheme name="エコロジー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エコロジー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エコロジー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135</TotalTime>
  <Words>419</Words>
  <Application>Microsoft Office PowerPoint</Application>
  <PresentationFormat>画面に合わせる (4:3)</PresentationFormat>
  <Paragraphs>94</Paragraphs>
  <Slides>12</Slides>
  <Notes>1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12</vt:i4>
      </vt:variant>
    </vt:vector>
  </HeadingPairs>
  <TitlesOfParts>
    <vt:vector size="13" baseType="lpstr">
      <vt:lpstr>エコロジー</vt:lpstr>
      <vt:lpstr>問題F: Bouldering 解説</vt:lpstr>
      <vt:lpstr>概要</vt:lpstr>
      <vt:lpstr>移動のルール</vt:lpstr>
      <vt:lpstr>PowerPoint プレゼンテーション</vt:lpstr>
      <vt:lpstr>解法</vt:lpstr>
      <vt:lpstr>両手両足が岩に届くかの判定</vt:lpstr>
      <vt:lpstr>考慮する必要があるパターン</vt:lpstr>
      <vt:lpstr>考慮する必要があるパターン</vt:lpstr>
      <vt:lpstr>考慮する必要があるパターン</vt:lpstr>
      <vt:lpstr>計算量</vt:lpstr>
      <vt:lpstr>結果</vt:lpstr>
      <vt:lpstr>おまけ:入力データ可視化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問題F: Bouldering 解説</dc:title>
  <dc:creator>SuperbOY</dc:creator>
  <cp:lastModifiedBy>SuperbOY</cp:lastModifiedBy>
  <cp:revision>34</cp:revision>
  <dcterms:created xsi:type="dcterms:W3CDTF">2010-09-17T13:35:15Z</dcterms:created>
  <dcterms:modified xsi:type="dcterms:W3CDTF">2010-09-22T11:02:44Z</dcterms:modified>
</cp:coreProperties>
</file>