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dirty="0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D133DD5-B3D1-48D6-B482-68FA9628F3BC}" type="datetimeFigureOut">
              <a:rPr kumimoji="1" lang="ja-JP" altLang="en-US" smtClean="0"/>
              <a:t>2008/6/22</a:t>
            </a:fld>
            <a:endParaRPr kumimoji="1" lang="ja-JP" altLang="en-US" dirty="0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 dirty="0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FF0F0D9-DE6B-487A-B292-F1190E8CBA7D}" type="slidenum">
              <a:rPr kumimoji="1" lang="ja-JP" altLang="en-US" smtClean="0"/>
              <a:t>&lt;#&gt;</a:t>
            </a:fld>
            <a:endParaRPr kumimoji="1" lang="ja-JP" altLang="en-US" dirty="0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200" dirty="0" smtClean="0"/>
              <a:t>Problem C: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Princess' Japanese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Yusuke Izumi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クレジット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問題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野田</a:t>
            </a:r>
            <a:r>
              <a:rPr lang="ja-JP" altLang="en-US" dirty="0" smtClean="0"/>
              <a:t>（原案），黄（背景），泉（調節）</a:t>
            </a:r>
          </a:p>
          <a:p>
            <a:r>
              <a:rPr lang="ja-JP" altLang="en-US" dirty="0" smtClean="0"/>
              <a:t>解答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野田，泉</a:t>
            </a:r>
            <a:endParaRPr lang="en-US" altLang="ja-JP" dirty="0" smtClean="0"/>
          </a:p>
          <a:p>
            <a:r>
              <a:rPr lang="ja-JP" altLang="en-US" dirty="0" smtClean="0"/>
              <a:t>入力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寺島</a:t>
            </a:r>
            <a:r>
              <a:rPr lang="ja-JP" altLang="en-US" dirty="0" smtClean="0"/>
              <a:t>，泉</a:t>
            </a:r>
            <a:endParaRPr lang="en-US" altLang="ja-JP" dirty="0" smtClean="0"/>
          </a:p>
          <a:p>
            <a:r>
              <a:rPr lang="ja-JP" altLang="en-US" dirty="0" smtClean="0"/>
              <a:t>解説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泉</a:t>
            </a:r>
            <a:endParaRPr lang="ja-JP" alt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与えられた日本語（？）の語句について，無声化される母音を明示するプログラムを作成しなさい．</a:t>
            </a:r>
            <a:endParaRPr lang="en-US" altLang="ja-JP" dirty="0" smtClean="0"/>
          </a:p>
          <a:p>
            <a:r>
              <a:rPr lang="en-US" altLang="ja-JP" dirty="0" smtClean="0"/>
              <a:t>e.g. </a:t>
            </a:r>
            <a:r>
              <a:rPr lang="en-US" altLang="ja-JP" dirty="0" err="1" smtClean="0"/>
              <a:t>hott</a:t>
            </a:r>
            <a:r>
              <a:rPr lang="en-US" altLang="ja-JP" dirty="0" smtClean="0"/>
              <a:t>(o)</a:t>
            </a:r>
            <a:r>
              <a:rPr lang="en-US" altLang="ja-JP" dirty="0" err="1" smtClean="0"/>
              <a:t>kouhii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提出 </a:t>
            </a:r>
            <a:r>
              <a:rPr kumimoji="1" lang="en-US" altLang="ja-JP" dirty="0" smtClean="0"/>
              <a:t>: 106 (31 </a:t>
            </a:r>
            <a:r>
              <a:rPr kumimoji="1" lang="ja-JP" altLang="en-US" dirty="0" smtClean="0"/>
              <a:t>チーム</a:t>
            </a:r>
            <a:r>
              <a:rPr kumimoji="1" lang="en-US" altLang="ja-JP" dirty="0" smtClean="0"/>
              <a:t>)</a:t>
            </a:r>
          </a:p>
          <a:p>
            <a:r>
              <a:rPr lang="ja-JP" altLang="en-US" dirty="0" smtClean="0"/>
              <a:t>正答 </a:t>
            </a:r>
            <a:r>
              <a:rPr lang="en-US" altLang="ja-JP" dirty="0" smtClean="0"/>
              <a:t>: 13</a:t>
            </a:r>
          </a:p>
          <a:p>
            <a:r>
              <a:rPr lang="ja-JP" altLang="en-US" dirty="0" smtClean="0"/>
              <a:t>最初</a:t>
            </a:r>
            <a:r>
              <a:rPr lang="ja-JP" altLang="en-US" dirty="0" smtClean="0"/>
              <a:t>の正答</a:t>
            </a:r>
            <a:endParaRPr lang="en-US" altLang="ja-JP" dirty="0" smtClean="0"/>
          </a:p>
          <a:p>
            <a:pPr lvl="1"/>
            <a:r>
              <a:rPr lang="en-US" dirty="0" err="1" smtClean="0"/>
              <a:t>Mitchy</a:t>
            </a:r>
            <a:r>
              <a:rPr lang="ja-JP" altLang="en-US" dirty="0" smtClean="0"/>
              <a:t>（九州</a:t>
            </a:r>
            <a:r>
              <a:rPr lang="ja-JP" altLang="en-US" dirty="0" smtClean="0"/>
              <a:t>工業</a:t>
            </a:r>
            <a:r>
              <a:rPr lang="ja-JP" altLang="en-US" dirty="0" smtClean="0"/>
              <a:t>大学） </a:t>
            </a:r>
            <a:r>
              <a:rPr lang="en-US" altLang="ja-JP" smtClean="0"/>
              <a:t>@5911 </a:t>
            </a:r>
            <a:r>
              <a:rPr lang="en-US" altLang="ja-JP" dirty="0" smtClean="0"/>
              <a:t>sec.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問題文をよく読む．</a:t>
            </a:r>
            <a:endParaRPr kumimoji="1" lang="en-US" altLang="ja-JP" dirty="0" smtClean="0"/>
          </a:p>
          <a:p>
            <a:r>
              <a:rPr lang="ja-JP" altLang="en-US" dirty="0" smtClean="0"/>
              <a:t>問題文</a:t>
            </a:r>
            <a:r>
              <a:rPr lang="ja-JP" altLang="en-US" dirty="0" smtClean="0"/>
              <a:t>の内容をよく整理する．</a:t>
            </a:r>
          </a:p>
          <a:p>
            <a:r>
              <a:rPr lang="ja-JP" altLang="en-US" dirty="0" smtClean="0"/>
              <a:t>無益な情報に釣られない．</a:t>
            </a:r>
          </a:p>
          <a:p>
            <a:r>
              <a:rPr lang="ja-JP" altLang="en-US" dirty="0" smtClean="0"/>
              <a:t>冗長な記述に釣られない．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問題文</a:t>
            </a:r>
            <a:r>
              <a:rPr kumimoji="1" lang="ja-JP" altLang="en-US" dirty="0" smtClean="0"/>
              <a:t>を整理しよう </a:t>
            </a:r>
            <a:r>
              <a:rPr kumimoji="1" lang="en-US" altLang="ja-JP" dirty="0" smtClean="0"/>
              <a:t>!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最終目的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無声化される母音を</a:t>
            </a:r>
            <a:r>
              <a:rPr lang="ja-JP" altLang="en-US" dirty="0" smtClean="0"/>
              <a:t>示すこと</a:t>
            </a:r>
            <a:endParaRPr lang="en-US" altLang="ja-JP" dirty="0" smtClean="0"/>
          </a:p>
          <a:p>
            <a:r>
              <a:rPr kumimoji="1" lang="ja-JP" altLang="en-US" dirty="0" smtClean="0"/>
              <a:t>無声化の条件 </a:t>
            </a:r>
            <a:r>
              <a:rPr lang="en-US" altLang="ja-JP" dirty="0" smtClean="0"/>
              <a:t>1</a:t>
            </a:r>
            <a:endParaRPr kumimoji="1" lang="ja-JP" altLang="en-US" dirty="0" smtClean="0"/>
          </a:p>
          <a:p>
            <a:pPr lvl="1"/>
            <a:r>
              <a:rPr lang="ja-JP" altLang="en-US" dirty="0" smtClean="0"/>
              <a:t>文中 </a:t>
            </a:r>
            <a:r>
              <a:rPr lang="en-US" altLang="ja-JP" dirty="0" smtClean="0"/>
              <a:t>: </a:t>
            </a:r>
            <a:r>
              <a:rPr lang="ja-JP" altLang="en-US" dirty="0" smtClean="0"/>
              <a:t>（無声子音）</a:t>
            </a:r>
            <a:r>
              <a:rPr lang="en-US" altLang="ja-JP" dirty="0" smtClean="0"/>
              <a:t>+</a:t>
            </a:r>
            <a:r>
              <a:rPr lang="ja-JP" altLang="en-US" dirty="0" smtClean="0"/>
              <a:t>（「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」か「</a:t>
            </a:r>
            <a:r>
              <a:rPr lang="en-US" altLang="ja-JP" dirty="0" smtClean="0"/>
              <a:t>u</a:t>
            </a:r>
            <a:r>
              <a:rPr lang="ja-JP" altLang="en-US" dirty="0" smtClean="0"/>
              <a:t>」）</a:t>
            </a:r>
            <a:r>
              <a:rPr lang="en-US" altLang="ja-JP" dirty="0" smtClean="0"/>
              <a:t>+</a:t>
            </a:r>
            <a:r>
              <a:rPr lang="ja-JP" altLang="en-US" dirty="0" smtClean="0"/>
              <a:t>（無声子音）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文末 </a:t>
            </a:r>
            <a:r>
              <a:rPr lang="en-US" altLang="ja-JP" dirty="0" smtClean="0"/>
              <a:t>: </a:t>
            </a:r>
            <a:r>
              <a:rPr lang="ja-JP" altLang="en-US" dirty="0" smtClean="0"/>
              <a:t>（無声子音）</a:t>
            </a:r>
            <a:r>
              <a:rPr lang="en-US" altLang="ja-JP" dirty="0" smtClean="0"/>
              <a:t>+</a:t>
            </a:r>
            <a:r>
              <a:rPr lang="ja-JP" altLang="en-US" dirty="0" smtClean="0"/>
              <a:t>（「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」か「</a:t>
            </a:r>
            <a:r>
              <a:rPr lang="en-US" altLang="ja-JP" dirty="0" smtClean="0"/>
              <a:t>u</a:t>
            </a:r>
            <a:r>
              <a:rPr lang="ja-JP" altLang="en-US" dirty="0" smtClean="0"/>
              <a:t>」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lang="ja-JP" altLang="en-US" dirty="0" smtClean="0"/>
              <a:t>無声化の条件</a:t>
            </a:r>
            <a:r>
              <a:rPr lang="en-US" altLang="ja-JP" dirty="0" smtClean="0"/>
              <a:t> 2</a:t>
            </a:r>
            <a:endParaRPr lang="ja-JP" altLang="en-US" dirty="0" smtClean="0"/>
          </a:p>
          <a:p>
            <a:pPr lvl="1"/>
            <a:r>
              <a:rPr lang="ja-JP" altLang="en-US" dirty="0" smtClean="0"/>
              <a:t>（無声子音）</a:t>
            </a:r>
            <a:r>
              <a:rPr lang="en-US" altLang="ja-JP" dirty="0" smtClean="0"/>
              <a:t>+</a:t>
            </a:r>
            <a:r>
              <a:rPr lang="ja-JP" altLang="en-US" dirty="0" smtClean="0"/>
              <a:t>（「</a:t>
            </a:r>
            <a:r>
              <a:rPr lang="en-US" altLang="ja-JP" dirty="0" smtClean="0"/>
              <a:t>a</a:t>
            </a:r>
            <a:r>
              <a:rPr lang="ja-JP" altLang="en-US" dirty="0" smtClean="0"/>
              <a:t>」か「</a:t>
            </a:r>
            <a:r>
              <a:rPr lang="en-US" altLang="ja-JP" dirty="0" smtClean="0"/>
              <a:t>o</a:t>
            </a:r>
            <a:r>
              <a:rPr lang="ja-JP" altLang="en-US" dirty="0" smtClean="0"/>
              <a:t>」）が連続する複数の拍で現れたとき．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ただし，連続部分の</a:t>
            </a:r>
            <a:r>
              <a:rPr kumimoji="1" lang="ja-JP" altLang="en-US" dirty="0" smtClean="0"/>
              <a:t>末端は対象外．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「</a:t>
            </a:r>
            <a:r>
              <a:rPr kumimoji="1" lang="en-US" altLang="ja-JP" dirty="0" err="1" smtClean="0"/>
              <a:t>i</a:t>
            </a:r>
            <a:r>
              <a:rPr kumimoji="1" lang="ja-JP" altLang="en-US" dirty="0" smtClean="0"/>
              <a:t>」「</a:t>
            </a:r>
            <a:r>
              <a:rPr kumimoji="1" lang="en-US" altLang="ja-JP" dirty="0" smtClean="0"/>
              <a:t>u</a:t>
            </a:r>
            <a:r>
              <a:rPr kumimoji="1" lang="ja-JP" altLang="en-US" dirty="0" smtClean="0"/>
              <a:t>」の無声化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800" dirty="0" smtClean="0"/>
              <a:t>無声子音</a:t>
            </a:r>
            <a:endParaRPr kumimoji="1" lang="en-US" altLang="ja-JP" sz="2800" dirty="0" smtClean="0"/>
          </a:p>
          <a:p>
            <a:pPr lvl="1"/>
            <a:r>
              <a:rPr lang="ja-JP" altLang="en-US" sz="2400" dirty="0" smtClean="0"/>
              <a:t>「</a:t>
            </a:r>
            <a:r>
              <a:rPr lang="en-US" altLang="ja-JP" sz="2400" dirty="0" smtClean="0"/>
              <a:t>k</a:t>
            </a:r>
            <a:r>
              <a:rPr lang="ja-JP" altLang="en-US" sz="2400" dirty="0" smtClean="0"/>
              <a:t>」「</a:t>
            </a:r>
            <a:r>
              <a:rPr lang="en-US" altLang="ja-JP" sz="2400" dirty="0" smtClean="0"/>
              <a:t>s</a:t>
            </a:r>
            <a:r>
              <a:rPr lang="ja-JP" altLang="en-US" sz="2400" dirty="0" smtClean="0"/>
              <a:t>」「</a:t>
            </a:r>
            <a:r>
              <a:rPr lang="en-US" altLang="ja-JP" sz="2400" dirty="0" smtClean="0"/>
              <a:t>t</a:t>
            </a:r>
            <a:r>
              <a:rPr lang="ja-JP" altLang="en-US" sz="2400" dirty="0" smtClean="0"/>
              <a:t>」「</a:t>
            </a:r>
            <a:r>
              <a:rPr lang="en-US" altLang="ja-JP" sz="2400" dirty="0" smtClean="0"/>
              <a:t>h</a:t>
            </a:r>
            <a:r>
              <a:rPr lang="ja-JP" altLang="en-US" sz="2400" dirty="0" smtClean="0"/>
              <a:t>」「</a:t>
            </a:r>
            <a:r>
              <a:rPr lang="en-US" altLang="ja-JP" sz="2400" dirty="0" smtClean="0"/>
              <a:t>p</a:t>
            </a:r>
            <a:r>
              <a:rPr lang="ja-JP" altLang="en-US" sz="2400" dirty="0" smtClean="0"/>
              <a:t>」のいずれか．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また</a:t>
            </a:r>
            <a:r>
              <a:rPr lang="ja-JP" altLang="en-US" sz="2400" dirty="0" smtClean="0"/>
              <a:t>は，</a:t>
            </a:r>
            <a:r>
              <a:rPr lang="ja-JP" altLang="en-US" sz="2400" u="heavy" dirty="0" smtClean="0">
                <a:solidFill>
                  <a:schemeClr val="accent3"/>
                </a:solidFill>
                <a:uFill>
                  <a:solidFill>
                    <a:schemeClr val="accent3"/>
                  </a:solidFill>
                </a:uFill>
              </a:rPr>
              <a:t>この後ろに「</a:t>
            </a:r>
            <a:r>
              <a:rPr lang="en-US" altLang="ja-JP" sz="2400" u="heavy" dirty="0" smtClean="0">
                <a:solidFill>
                  <a:schemeClr val="accent3"/>
                </a:solidFill>
                <a:uFill>
                  <a:solidFill>
                    <a:schemeClr val="accent3"/>
                  </a:solidFill>
                </a:uFill>
              </a:rPr>
              <a:t>y</a:t>
            </a:r>
            <a:r>
              <a:rPr lang="ja-JP" altLang="en-US" sz="2400" u="heavy" dirty="0" smtClean="0">
                <a:solidFill>
                  <a:schemeClr val="accent3"/>
                </a:solidFill>
                <a:uFill>
                  <a:solidFill>
                    <a:schemeClr val="accent3"/>
                  </a:solidFill>
                </a:uFill>
              </a:rPr>
              <a:t>」がついたもの</a:t>
            </a:r>
            <a:r>
              <a:rPr lang="ja-JP" altLang="en-US" sz="2400" dirty="0" smtClean="0"/>
              <a:t>．</a:t>
            </a:r>
            <a:endParaRPr lang="en-US" altLang="ja-JP" sz="2400" dirty="0" smtClean="0"/>
          </a:p>
          <a:p>
            <a:r>
              <a:rPr lang="ja-JP" altLang="en-US" sz="2800" dirty="0" smtClean="0"/>
              <a:t>文字列としてみると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前</a:t>
            </a:r>
            <a:r>
              <a:rPr lang="ja-JP" altLang="en-US" sz="2400" dirty="0" smtClean="0"/>
              <a:t>の拍は「</a:t>
            </a:r>
            <a:r>
              <a:rPr lang="en-US" altLang="ja-JP" sz="2400" dirty="0" smtClean="0"/>
              <a:t>y</a:t>
            </a:r>
            <a:r>
              <a:rPr lang="ja-JP" altLang="en-US" sz="2400" dirty="0" smtClean="0"/>
              <a:t>」の有無に注意する必要がある．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次の拍は「</a:t>
            </a:r>
            <a:r>
              <a:rPr lang="en-US" altLang="ja-JP" sz="2400" dirty="0" smtClean="0"/>
              <a:t>y</a:t>
            </a:r>
            <a:r>
              <a:rPr lang="ja-JP" altLang="en-US" sz="2400" dirty="0" smtClean="0"/>
              <a:t>」の有無は関係ない．</a:t>
            </a:r>
            <a:endParaRPr lang="en-US" altLang="ja-JP" sz="2400" dirty="0" smtClean="0"/>
          </a:p>
          <a:p>
            <a:r>
              <a:rPr lang="ja-JP" altLang="en-US" sz="2800" dirty="0" smtClean="0"/>
              <a:t>まとめる</a:t>
            </a:r>
            <a:r>
              <a:rPr lang="ja-JP" altLang="en-US" sz="2800" dirty="0" smtClean="0"/>
              <a:t>と</a:t>
            </a:r>
            <a:r>
              <a:rPr lang="ja-JP" altLang="en-US" sz="2000" dirty="0" smtClean="0"/>
              <a:t>（</a:t>
            </a:r>
            <a:r>
              <a:rPr lang="ja-JP" altLang="en-US" sz="20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青文字</a:t>
            </a:r>
            <a:r>
              <a:rPr lang="ja-JP" altLang="en-US" sz="2000" dirty="0" smtClean="0"/>
              <a:t>が注目中の母音）</a:t>
            </a:r>
            <a:endParaRPr lang="ja-JP" altLang="en-US" sz="2800" dirty="0" smtClean="0"/>
          </a:p>
          <a:p>
            <a:pPr lvl="1"/>
            <a:r>
              <a:rPr lang="ja-JP" altLang="en-US" sz="2400" dirty="0" smtClean="0"/>
              <a:t>文中 </a:t>
            </a:r>
            <a:r>
              <a:rPr lang="en-US" altLang="ja-JP" sz="2400" dirty="0" smtClean="0"/>
              <a:t>: (</a:t>
            </a:r>
            <a:r>
              <a:rPr lang="en-US" altLang="ja-JP" sz="2400" dirty="0" err="1" smtClean="0"/>
              <a:t>k|s|t|h|p</a:t>
            </a:r>
            <a:r>
              <a:rPr lang="en-US" altLang="ja-JP" sz="2400" dirty="0" smtClean="0"/>
              <a:t>) + [y] + </a:t>
            </a:r>
            <a:r>
              <a:rPr lang="en-US" altLang="ja-JP" sz="24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(</a:t>
            </a:r>
            <a:r>
              <a:rPr lang="en-US" altLang="ja-JP" sz="2400" u="heavy" dirty="0" err="1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i|u</a:t>
            </a:r>
            <a:r>
              <a:rPr lang="en-US" altLang="ja-JP" sz="24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)</a:t>
            </a:r>
            <a:r>
              <a:rPr lang="en-US" altLang="ja-JP" sz="2400" dirty="0" smtClean="0"/>
              <a:t> + (</a:t>
            </a:r>
            <a:r>
              <a:rPr lang="en-US" altLang="ja-JP" sz="2400" dirty="0" err="1" smtClean="0"/>
              <a:t>k|s|t|h|p</a:t>
            </a:r>
            <a:r>
              <a:rPr lang="en-US" altLang="ja-JP" sz="2400" dirty="0" smtClean="0"/>
              <a:t>)</a:t>
            </a:r>
          </a:p>
          <a:p>
            <a:pPr lvl="1"/>
            <a:r>
              <a:rPr lang="ja-JP" altLang="en-US" sz="2400" dirty="0" smtClean="0"/>
              <a:t>文末 </a:t>
            </a:r>
            <a:r>
              <a:rPr lang="en-US" altLang="ja-JP" sz="2400" dirty="0" smtClean="0"/>
              <a:t>: </a:t>
            </a:r>
            <a:r>
              <a:rPr lang="en-US" altLang="ja-JP" sz="2400" dirty="0" smtClean="0"/>
              <a:t>(</a:t>
            </a:r>
            <a:r>
              <a:rPr lang="en-US" altLang="ja-JP" sz="2400" dirty="0" err="1" smtClean="0"/>
              <a:t>k|s|t|h|p</a:t>
            </a:r>
            <a:r>
              <a:rPr lang="en-US" altLang="ja-JP" sz="2400" dirty="0" smtClean="0"/>
              <a:t>) + </a:t>
            </a:r>
            <a:r>
              <a:rPr lang="en-US" altLang="ja-JP" sz="2400" dirty="0" smtClean="0"/>
              <a:t>[y] </a:t>
            </a:r>
            <a:r>
              <a:rPr lang="en-US" altLang="ja-JP" sz="2400" dirty="0" smtClean="0"/>
              <a:t>+ </a:t>
            </a:r>
            <a:r>
              <a:rPr lang="en-US" altLang="ja-JP" sz="24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(</a:t>
            </a:r>
            <a:r>
              <a:rPr lang="en-US" altLang="ja-JP" sz="2400" u="heavy" dirty="0" err="1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i|u</a:t>
            </a:r>
            <a:r>
              <a:rPr lang="en-US" altLang="ja-JP" sz="24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)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y</a:t>
            </a:r>
            <a:r>
              <a:rPr lang="ja-JP" altLang="en-US" sz="2400" dirty="0" smtClean="0"/>
              <a:t> はあってもなくても無声化がおこる．</a:t>
            </a:r>
            <a:endParaRPr lang="en-US" altLang="ja-JP" sz="2400" dirty="0" smtClean="0"/>
          </a:p>
          <a:p>
            <a:pPr lvl="1"/>
            <a:endParaRPr lang="en-US" altLang="ja-JP" sz="24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「</a:t>
            </a:r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」「</a:t>
            </a:r>
            <a:r>
              <a:rPr kumimoji="1" lang="en-US" altLang="ja-JP" dirty="0" smtClean="0"/>
              <a:t>o</a:t>
            </a:r>
            <a:r>
              <a:rPr kumimoji="1" lang="ja-JP" altLang="en-US" dirty="0" smtClean="0"/>
              <a:t>」の無声化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sz="2800" dirty="0" smtClean="0"/>
              <a:t>連続部分でしかも末端でない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その母音の直前が無声子音である．</a:t>
            </a:r>
          </a:p>
          <a:p>
            <a:pPr lvl="1"/>
            <a:r>
              <a:rPr lang="ja-JP" altLang="en-US" sz="2400" dirty="0" smtClean="0"/>
              <a:t>その母音の直後が無声子音である．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その母音の直後が促音でない．</a:t>
            </a:r>
          </a:p>
          <a:p>
            <a:pPr lvl="1"/>
            <a:r>
              <a:rPr lang="ja-JP" altLang="en-US" sz="2400" dirty="0" smtClean="0"/>
              <a:t>その母音の直後</a:t>
            </a:r>
            <a:r>
              <a:rPr lang="ja-JP" altLang="en-US" sz="2400" dirty="0" smtClean="0"/>
              <a:t>が長音（＝母音）でない</a:t>
            </a:r>
            <a:r>
              <a:rPr lang="ja-JP" altLang="en-US" sz="2400" dirty="0" smtClean="0"/>
              <a:t>．</a:t>
            </a:r>
          </a:p>
          <a:p>
            <a:pPr lvl="1"/>
            <a:r>
              <a:rPr lang="ja-JP" altLang="en-US" sz="2400" dirty="0" smtClean="0"/>
              <a:t>その母音と次の母音が同じである．</a:t>
            </a:r>
            <a:endParaRPr lang="en-US" altLang="ja-JP" sz="2400" dirty="0" smtClean="0"/>
          </a:p>
          <a:p>
            <a:r>
              <a:rPr lang="ja-JP" altLang="en-US" sz="2800" dirty="0" smtClean="0"/>
              <a:t>まとめると</a:t>
            </a:r>
            <a:r>
              <a:rPr lang="ja-JP" altLang="en-US" sz="2000" dirty="0" smtClean="0"/>
              <a:t>（</a:t>
            </a:r>
            <a:r>
              <a:rPr lang="ja-JP" altLang="en-US" sz="20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青文字</a:t>
            </a:r>
            <a:r>
              <a:rPr lang="ja-JP" altLang="en-US" sz="2000" dirty="0" smtClean="0"/>
              <a:t>が注目中の母音）</a:t>
            </a:r>
            <a:endParaRPr lang="ja-JP" altLang="en-US" sz="2800" dirty="0" smtClean="0"/>
          </a:p>
          <a:p>
            <a:pPr lvl="1"/>
            <a:r>
              <a:rPr lang="en-US" altLang="ja-JP" sz="2400" dirty="0" smtClean="0"/>
              <a:t>C</a:t>
            </a:r>
            <a:r>
              <a:rPr lang="en-US" altLang="ja-JP" sz="2400" baseline="-25000" dirty="0" smtClean="0"/>
              <a:t>1</a:t>
            </a:r>
            <a:r>
              <a:rPr lang="en-US" altLang="ja-JP" sz="2400" dirty="0" smtClean="0"/>
              <a:t> + [y] + </a:t>
            </a:r>
            <a:r>
              <a:rPr lang="en-US" altLang="ja-JP" sz="2400" u="heavy" dirty="0" smtClean="0">
                <a:solidFill>
                  <a:schemeClr val="accent6"/>
                </a:solidFill>
                <a:uFill>
                  <a:solidFill>
                    <a:schemeClr val="accent6"/>
                  </a:solidFill>
                </a:uFill>
              </a:rPr>
              <a:t>V</a:t>
            </a:r>
            <a:r>
              <a:rPr lang="en-US" altLang="ja-JP" sz="2400" dirty="0" smtClean="0"/>
              <a:t> + C</a:t>
            </a:r>
            <a:r>
              <a:rPr lang="en-US" altLang="ja-JP" sz="2400" baseline="-25000" dirty="0" smtClean="0"/>
              <a:t>2</a:t>
            </a:r>
            <a:r>
              <a:rPr lang="en-US" altLang="ja-JP" sz="2400" dirty="0" smtClean="0"/>
              <a:t> + [y] + V</a:t>
            </a:r>
          </a:p>
          <a:p>
            <a:pPr lvl="1"/>
            <a:r>
              <a:rPr lang="en-US" altLang="ja-JP" sz="2400" dirty="0" smtClean="0"/>
              <a:t>C</a:t>
            </a:r>
            <a:r>
              <a:rPr lang="en-US" altLang="ja-JP" sz="2400" baseline="-25000" dirty="0" smtClean="0"/>
              <a:t>1</a:t>
            </a:r>
            <a:r>
              <a:rPr lang="en-US" altLang="ja-JP" sz="2400" dirty="0" smtClean="0"/>
              <a:t>, C</a:t>
            </a:r>
            <a:r>
              <a:rPr lang="en-US" altLang="ja-JP" sz="2400" baseline="-25000" dirty="0" smtClean="0"/>
              <a:t>2</a:t>
            </a:r>
            <a:r>
              <a:rPr lang="en-US" altLang="ja-JP" sz="2400" dirty="0" smtClean="0"/>
              <a:t> = (</a:t>
            </a:r>
            <a:r>
              <a:rPr lang="en-US" altLang="ja-JP" sz="2400" dirty="0" err="1" smtClean="0"/>
              <a:t>k|s|t|h|p</a:t>
            </a:r>
            <a:r>
              <a:rPr lang="en-US" altLang="ja-JP" sz="2400" dirty="0" smtClean="0"/>
              <a:t>) : </a:t>
            </a:r>
            <a:r>
              <a:rPr lang="ja-JP" altLang="en-US" sz="2400" dirty="0" smtClean="0"/>
              <a:t>互いに異なってもよい．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V = (</a:t>
            </a:r>
            <a:r>
              <a:rPr lang="en-US" altLang="ja-JP" sz="2400" dirty="0" err="1" smtClean="0"/>
              <a:t>a|o</a:t>
            </a:r>
            <a:r>
              <a:rPr lang="en-US" altLang="ja-JP" sz="2400" dirty="0" smtClean="0"/>
              <a:t>) : </a:t>
            </a:r>
            <a:r>
              <a:rPr lang="ja-JP" altLang="en-US" sz="2400" dirty="0" smtClean="0"/>
              <a:t>両者の母音は等しい．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あとひとつの大切な条件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あとひとつ大切な条件</a:t>
            </a:r>
          </a:p>
          <a:p>
            <a:pPr lvl="1"/>
            <a:r>
              <a:rPr kumimoji="1" lang="ja-JP" altLang="en-US" dirty="0" smtClean="0"/>
              <a:t>母音は連続して無声化しない．</a:t>
            </a:r>
          </a:p>
          <a:p>
            <a:pPr lvl="1"/>
            <a:r>
              <a:rPr lang="en-US" altLang="ja-JP" dirty="0" smtClean="0"/>
              <a:t>e.g. k(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)pp(u)</a:t>
            </a:r>
            <a:r>
              <a:rPr lang="ja-JP" altLang="en-US" dirty="0" smtClean="0"/>
              <a:t> ではなく </a:t>
            </a:r>
            <a:r>
              <a:rPr lang="en-US" altLang="ja-JP" dirty="0" smtClean="0"/>
              <a:t>k(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</a:t>
            </a:r>
            <a:r>
              <a:rPr lang="en-US" altLang="ja-JP" dirty="0" err="1" smtClean="0"/>
              <a:t>ppu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になる．</a:t>
            </a:r>
          </a:p>
          <a:p>
            <a:pPr lvl="1"/>
            <a:r>
              <a:rPr lang="ja-JP" altLang="en-US" dirty="0" smtClean="0"/>
              <a:t>文字列</a:t>
            </a:r>
            <a:r>
              <a:rPr lang="ja-JP" altLang="en-US" dirty="0" smtClean="0"/>
              <a:t>を前から処理するときは，無声化の有無を判定するときに，一緒に前の母音が無声化されたかどうか確認すればよい．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別の解法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拍に一度分解して考える．</a:t>
            </a:r>
          </a:p>
          <a:p>
            <a:pPr lvl="1"/>
            <a:r>
              <a:rPr lang="ja-JP" altLang="en-US" dirty="0" smtClean="0"/>
              <a:t>もちろん</a:t>
            </a:r>
            <a:r>
              <a:rPr lang="ja-JP" altLang="en-US" dirty="0" smtClean="0"/>
              <a:t>，この方法でも解けますが，たぶん実装が大変になると思います．</a:t>
            </a:r>
          </a:p>
          <a:p>
            <a:pPr lvl="1"/>
            <a:r>
              <a:rPr kumimoji="1" lang="ja-JP" altLang="en-US" dirty="0" smtClean="0"/>
              <a:t>拍の説明は実はひっかけでした．</a:t>
            </a:r>
            <a:endParaRPr kumimoji="1" lang="en-US" altLang="ja-JP" dirty="0" smtClean="0"/>
          </a:p>
          <a:p>
            <a:r>
              <a:rPr lang="ja-JP" altLang="en-US" dirty="0" smtClean="0"/>
              <a:t>ルールから状態遷移表（</a:t>
            </a:r>
            <a:r>
              <a:rPr lang="en-US" altLang="ja-JP" dirty="0" smtClean="0"/>
              <a:t>!</a:t>
            </a:r>
            <a:r>
              <a:rPr lang="ja-JP" altLang="en-US" dirty="0" smtClean="0"/>
              <a:t>）を作って，それをプログラムに直す．</a:t>
            </a:r>
          </a:p>
          <a:p>
            <a:pPr lvl="1"/>
            <a:r>
              <a:rPr lang="ja-JP" altLang="en-US" dirty="0" smtClean="0"/>
              <a:t>ちょっと大変だろうとは思います．</a:t>
            </a:r>
            <a:endParaRPr lang="en-US" altLang="ja-JP" dirty="0" smtClean="0"/>
          </a:p>
          <a:p>
            <a:r>
              <a:rPr lang="ja-JP" altLang="en-US" dirty="0" smtClean="0"/>
              <a:t>中に</a:t>
            </a:r>
            <a:r>
              <a:rPr lang="ja-JP" altLang="en-US" dirty="0" smtClean="0"/>
              <a:t>は実質的に（超長い）論理式ひとつで片付けたところも</a:t>
            </a:r>
            <a:r>
              <a:rPr lang="en-US" altLang="ja-JP" dirty="0" smtClean="0"/>
              <a:t>...</a:t>
            </a:r>
            <a:endParaRPr lang="ja-JP" alt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413</TotalTime>
  <Words>579</Words>
  <Application>Microsoft Office PowerPoint</Application>
  <PresentationFormat>画面に合わせる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フレッシュ</vt:lpstr>
      <vt:lpstr>Problem C: Princess' Japanese</vt:lpstr>
      <vt:lpstr>クレジット</vt:lpstr>
      <vt:lpstr>問題概要</vt:lpstr>
      <vt:lpstr>提出概況</vt:lpstr>
      <vt:lpstr>解法</vt:lpstr>
      <vt:lpstr>問題文を整理しよう !</vt:lpstr>
      <vt:lpstr>「i」「u」の無声化</vt:lpstr>
      <vt:lpstr>「a」「o」の無声化</vt:lpstr>
      <vt:lpstr>あとひとつの大切な条件</vt:lpstr>
      <vt:lpstr>別の解法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C: Princess' Japanese</dc:title>
  <dc:creator>Yusuke Izumi</dc:creator>
  <cp:lastModifiedBy>Yusuke Izumi</cp:lastModifiedBy>
  <cp:revision>80</cp:revision>
  <dcterms:created xsi:type="dcterms:W3CDTF">2008-06-22T01:30:39Z</dcterms:created>
  <dcterms:modified xsi:type="dcterms:W3CDTF">2008-06-22T08:23:46Z</dcterms:modified>
</cp:coreProperties>
</file>