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61" r:id="rId4"/>
    <p:sldId id="258" r:id="rId5"/>
    <p:sldId id="263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20" y="-6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82ADF-2149-434E-98C5-624D6A155505}" type="datetimeFigureOut">
              <a:rPr kumimoji="1" lang="ja-JP" altLang="en-US" smtClean="0"/>
              <a:t>13/11/10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5CC3C-B8F8-A84D-97DA-E8051F3CCC5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51533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54CE43-E6B3-404D-A2C0-C8A7C6109829}" type="datetimeFigureOut">
              <a:rPr kumimoji="1" lang="ja-JP" altLang="en-US" smtClean="0"/>
              <a:t>13/11/10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6FC0C-99F2-B948-8DA0-547A020000D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4008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5B005-9105-4D45-9FD8-CCF07DA17D95}" type="datetime1">
              <a:rPr lang="ja-JP" altLang="en-US" smtClean="0"/>
              <a:t>13/11/10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9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983-2A9D-DD40-B763-CFF871E7D1DB}" type="datetime1">
              <a:rPr lang="ja-JP" altLang="en-US" smtClean="0"/>
              <a:t>13/11/10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24542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DBADC-0B2D-F148-84B8-B6810BDC70E5}" type="datetime1">
              <a:rPr lang="ja-JP" altLang="en-US" smtClean="0"/>
              <a:t>13/11/10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538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D8B1C-5369-3746-B77E-EF0CCC5C978F}" type="datetime1">
              <a:rPr lang="ja-JP" altLang="en-US" smtClean="0"/>
              <a:t>13/11/10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27302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EBBC-6B75-064C-95C3-60AEA8191183}" type="datetime1">
              <a:rPr lang="ja-JP" altLang="en-US" smtClean="0"/>
              <a:t>13/11/10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412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1FBE9-8102-314D-811F-88757FEBBBF2}" type="datetime1">
              <a:rPr lang="ja-JP" altLang="en-US" smtClean="0"/>
              <a:t>13/11/10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65229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340C-2FEA-FB47-BC41-320B9D2E930D}" type="datetime1">
              <a:rPr lang="ja-JP" altLang="en-US" smtClean="0"/>
              <a:t>13/11/10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94787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 algn="r" eaLnBrk="1" latinLnBrk="0" hangingPunct="1"/>
            <a:fld id="{21B1D7E1-AEB4-FD48-B8D3-FDBB22608FF3}" type="datetime1">
              <a:rPr lang="ja-JP" altLang="en-US" smtClean="0"/>
              <a:t>13/11/10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5593946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DC734-5ACD-4040-92E1-7CFE06FD6138}" type="datetime1">
              <a:rPr lang="ja-JP" altLang="en-US" smtClean="0"/>
              <a:t>13/11/10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62069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21B1D7E1-AEB4-FD48-B8D3-FDBB22608FF3}" type="datetime1">
              <a:rPr lang="ja-JP" altLang="en-US" smtClean="0"/>
              <a:t>13/11/10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5450455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21B1D7E1-AEB4-FD48-B8D3-FDBB22608FF3}" type="datetime1">
              <a:rPr lang="ja-JP" altLang="en-US" smtClean="0"/>
              <a:t>13/11/10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7565232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fld id="{21B1D7E1-AEB4-FD48-B8D3-FDBB22608FF3}" type="datetime1">
              <a:rPr lang="ja-JP" altLang="en-US" smtClean="0"/>
              <a:t>13/11/10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1872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kumimoji="1"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kumimoji="1"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841719" y="659887"/>
            <a:ext cx="7406640" cy="1472184"/>
          </a:xfrm>
        </p:spPr>
        <p:txBody>
          <a:bodyPr>
            <a:noAutofit/>
          </a:bodyPr>
          <a:lstStyle/>
          <a:p>
            <a:r>
              <a:rPr lang="en-US" altLang="ja-JP" sz="6000" b="1" dirty="0" smtClean="0"/>
              <a:t>Problem B</a:t>
            </a:r>
            <a:br>
              <a:rPr lang="en-US" altLang="ja-JP" sz="6000" b="1" dirty="0" smtClean="0"/>
            </a:br>
            <a:r>
              <a:rPr lang="en-US" altLang="ja-JP" sz="6000" b="1" dirty="0" smtClean="0"/>
              <a:t>Restore Calculation</a:t>
            </a:r>
            <a:endParaRPr kumimoji="1" lang="ja-JP" altLang="en-US" sz="6000" b="1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5534921" y="2564363"/>
            <a:ext cx="3454336" cy="1571541"/>
          </a:xfrm>
        </p:spPr>
        <p:txBody>
          <a:bodyPr>
            <a:normAutofit/>
          </a:bodyPr>
          <a:lstStyle/>
          <a:p>
            <a:r>
              <a:rPr kumimoji="1" lang="ja-JP" altLang="en-US" b="1" dirty="0" smtClean="0"/>
              <a:t>原案：</a:t>
            </a:r>
            <a:r>
              <a:rPr lang="ja-JP" altLang="en-US" b="1" dirty="0" smtClean="0"/>
              <a:t>大槻</a:t>
            </a:r>
            <a:endParaRPr lang="en-US" altLang="ja-JP" b="1" dirty="0" smtClean="0"/>
          </a:p>
          <a:p>
            <a:r>
              <a:rPr lang="ja-JP" altLang="en-US" b="1" dirty="0" smtClean="0"/>
              <a:t>問題文：</a:t>
            </a:r>
            <a:r>
              <a:rPr lang="ja-JP" altLang="en-US" b="1" dirty="0"/>
              <a:t>伊藤</a:t>
            </a:r>
            <a:endParaRPr kumimoji="1" lang="en-US" altLang="ja-JP" b="1" dirty="0" smtClean="0"/>
          </a:p>
          <a:p>
            <a:r>
              <a:rPr lang="ja-JP" altLang="en-US" b="1" dirty="0" smtClean="0"/>
              <a:t>解答：伊藤、大槻、保坂</a:t>
            </a:r>
            <a:endParaRPr lang="en-US" altLang="ja-JP" b="1" dirty="0" smtClean="0"/>
          </a:p>
        </p:txBody>
      </p:sp>
    </p:spTree>
    <p:extLst>
      <p:ext uri="{BB962C8B-B14F-4D97-AF65-F5344CB8AC3E}">
        <p14:creationId xmlns:p14="http://schemas.microsoft.com/office/powerpoint/2010/main" val="2741452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22960" y="661181"/>
            <a:ext cx="7543800" cy="1048044"/>
          </a:xfrm>
        </p:spPr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41710" y="2053029"/>
            <a:ext cx="7591125" cy="816780"/>
          </a:xfrm>
        </p:spPr>
        <p:txBody>
          <a:bodyPr>
            <a:normAutofit/>
          </a:bodyPr>
          <a:lstStyle/>
          <a:p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虫食算の解の総数を求めよ</a:t>
            </a:r>
            <a:endParaRPr kumimoji="1" lang="en-US" altLang="ja-JP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2775553" y="2941385"/>
            <a:ext cx="380531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□</a:t>
            </a:r>
            <a:r>
              <a:rPr lang="ja-JP" altLang="en-US" sz="36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５</a:t>
            </a:r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36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８</a:t>
            </a:r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</a:p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＋　</a:t>
            </a:r>
            <a:r>
              <a:rPr lang="ja-JP" altLang="en-US" sz="36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３</a:t>
            </a:r>
            <a:r>
              <a:rPr lang="ja-JP" altLang="en-US" sz="3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36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７</a:t>
            </a:r>
            <a:r>
              <a:rPr lang="ja-JP" altLang="en-US" sz="3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</a:p>
          <a:p>
            <a:r>
              <a:rPr lang="en-US" altLang="ja-JP" sz="3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―――――――</a:t>
            </a:r>
            <a:endParaRPr lang="ja-JP" altLang="en-US" sz="36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□</a:t>
            </a:r>
            <a:r>
              <a:rPr lang="ja-JP" altLang="en-US" sz="3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36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４</a:t>
            </a:r>
            <a:r>
              <a:rPr lang="ja-JP" altLang="en-US" sz="3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36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６</a:t>
            </a:r>
            <a:endParaRPr lang="ja-JP" altLang="en-US" sz="3600" b="1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98921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22960" y="857269"/>
            <a:ext cx="7543800" cy="851956"/>
          </a:xfrm>
        </p:spPr>
        <p:txBody>
          <a:bodyPr/>
          <a:lstStyle/>
          <a:p>
            <a:r>
              <a:rPr lang="ja-JP" altLang="en-US" dirty="0"/>
              <a:t>観察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16631" y="1884217"/>
            <a:ext cx="8224169" cy="1266947"/>
          </a:xfrm>
        </p:spPr>
        <p:txBody>
          <a:bodyPr>
            <a:normAutofit/>
          </a:bodyPr>
          <a:lstStyle/>
          <a:p>
            <a:r>
              <a:rPr lang="ja-JP" altLang="en-US" sz="2800" dirty="0" smtClean="0"/>
              <a:t>繰り上り方を決めれば、各桁毎に独立に数えられる</a:t>
            </a:r>
            <a:endParaRPr kumimoji="1" lang="en-US" altLang="ja-JP" dirty="0" smtClean="0"/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915103" y="4965903"/>
            <a:ext cx="7591125" cy="1153546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ja-JP" altLang="en-US" sz="2800" dirty="0" smtClean="0"/>
              <a:t>これだと</a:t>
            </a:r>
            <a:r>
              <a:rPr lang="en-US" altLang="ja-JP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O(n2</a:t>
            </a:r>
            <a:r>
              <a:rPr lang="en-US" altLang="ja-JP" sz="2800" baseline="30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n</a:t>
            </a:r>
            <a:r>
              <a:rPr lang="en-US" altLang="ja-JP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)</a:t>
            </a:r>
            <a:endParaRPr lang="en-US" altLang="ja-JP" dirty="0" smtClean="0"/>
          </a:p>
          <a:p>
            <a:r>
              <a:rPr lang="en-US" altLang="ja-JP" b="1" dirty="0" smtClean="0">
                <a:solidFill>
                  <a:srgbClr val="FF0000"/>
                </a:solidFill>
              </a:rPr>
              <a:t>DP</a:t>
            </a:r>
            <a:r>
              <a:rPr lang="ja-JP" altLang="en-US" sz="2800" dirty="0" smtClean="0"/>
              <a:t>しよう！</a:t>
            </a:r>
            <a:endParaRPr lang="en-US" altLang="ja-JP" sz="2800" dirty="0" smtClean="0"/>
          </a:p>
        </p:txBody>
      </p:sp>
      <p:sp>
        <p:nvSpPr>
          <p:cNvPr id="8" name="正方形/長方形 7"/>
          <p:cNvSpPr/>
          <p:nvPr/>
        </p:nvSpPr>
        <p:spPr>
          <a:xfrm>
            <a:off x="749803" y="2589689"/>
            <a:ext cx="31328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□</a:t>
            </a:r>
            <a:r>
              <a:rPr lang="ja-JP" altLang="en-US" sz="28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５</a:t>
            </a:r>
            <a:r>
              <a:rPr lang="ja-JP" altLang="en-US" sz="2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28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８</a:t>
            </a:r>
            <a:r>
              <a:rPr lang="ja-JP" altLang="en-US" sz="2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</a:p>
          <a:p>
            <a:r>
              <a:rPr lang="ja-JP" altLang="en-US" sz="2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＋　</a:t>
            </a:r>
            <a:r>
              <a:rPr lang="ja-JP" altLang="en-US" sz="28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３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28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７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2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</a:p>
          <a:p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―――――――</a:t>
            </a:r>
            <a:endParaRPr lang="ja-JP" altLang="en-US" sz="2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2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□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28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４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r>
              <a:rPr lang="ja-JP" altLang="en-US" sz="28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６</a:t>
            </a:r>
            <a:endParaRPr lang="ja-JP" altLang="en-US" sz="2800" b="1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841669" y="3679017"/>
            <a:ext cx="295422" cy="372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endParaRPr kumimoji="1" lang="ja-JP" altLang="en-US" b="1" dirty="0">
              <a:solidFill>
                <a:srgbClr val="FF0000"/>
              </a:solidFill>
              <a:latin typeface="Cambria Math" panose="02040503050406030204" pitchFamily="18" charset="0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459502" y="3676671"/>
            <a:ext cx="295422" cy="372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endParaRPr kumimoji="1" lang="ja-JP" altLang="en-US" b="1" dirty="0">
              <a:solidFill>
                <a:srgbClr val="FF0000"/>
              </a:solidFill>
              <a:latin typeface="Cambria Math" panose="02040503050406030204" pitchFamily="18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135943" y="3676671"/>
            <a:ext cx="295422" cy="372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endParaRPr kumimoji="1" lang="ja-JP" altLang="en-US" b="1" dirty="0">
              <a:solidFill>
                <a:srgbClr val="FF0000"/>
              </a:solidFill>
              <a:latin typeface="Cambria Math" panose="02040503050406030204" pitchFamily="18" charset="0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753773" y="3688393"/>
            <a:ext cx="295422" cy="372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endParaRPr kumimoji="1" lang="ja-JP" altLang="en-US" b="1" dirty="0">
              <a:solidFill>
                <a:srgbClr val="FF0000"/>
              </a:solidFill>
              <a:latin typeface="Cambria Math" panose="02040503050406030204" pitchFamily="18" charset="0"/>
            </a:endParaRPr>
          </a:p>
        </p:txBody>
      </p:sp>
      <p:sp>
        <p:nvSpPr>
          <p:cNvPr id="13" name="右矢印 12"/>
          <p:cNvSpPr/>
          <p:nvPr/>
        </p:nvSpPr>
        <p:spPr>
          <a:xfrm>
            <a:off x="3727933" y="2968278"/>
            <a:ext cx="506438" cy="1097280"/>
          </a:xfrm>
          <a:prstGeom prst="rightArrow">
            <a:avLst/>
          </a:prstGeom>
          <a:solidFill>
            <a:srgbClr val="00B0F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475862" y="2546253"/>
            <a:ext cx="4232037" cy="19389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 ＋ □ </a:t>
            </a:r>
            <a:r>
              <a:rPr kumimoji="1" lang="ja-JP" altLang="en-US" sz="24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＝</a:t>
            </a:r>
            <a:r>
              <a:rPr kumimoji="1"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６</a:t>
            </a:r>
            <a:endParaRPr kumimoji="1" lang="en-US" altLang="ja-JP" sz="2400" b="1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kumimoji="1" lang="ja-JP" altLang="en-US" sz="24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８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＋ □ </a:t>
            </a:r>
            <a:r>
              <a:rPr kumimoji="1" lang="ja-JP" altLang="en-US" sz="24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＝</a:t>
            </a:r>
            <a:r>
              <a:rPr kumimoji="1"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 </a:t>
            </a:r>
            <a:r>
              <a:rPr kumimoji="1" lang="ja-JP" altLang="en-US" sz="2400" dirty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＋</a:t>
            </a:r>
            <a:r>
              <a:rPr kumimoji="1" lang="en-US" altLang="ja-JP" sz="2400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en-US" altLang="ja-JP" sz="2400" b="1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10</a:t>
            </a:r>
          </a:p>
          <a:p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 ＋ </a:t>
            </a:r>
            <a:r>
              <a:rPr kumimoji="1" lang="ja-JP" altLang="en-US" sz="24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７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dirty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＋</a:t>
            </a:r>
            <a:r>
              <a:rPr kumimoji="1" lang="en-US" altLang="ja-JP" sz="2400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b="1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１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＝</a:t>
            </a:r>
            <a:r>
              <a:rPr kumimoji="1"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b="1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４</a:t>
            </a:r>
            <a:r>
              <a:rPr kumimoji="1" lang="ja-JP" altLang="en-US" sz="24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dirty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＋</a:t>
            </a:r>
            <a:r>
              <a:rPr kumimoji="1" lang="en-US" altLang="ja-JP" sz="2400" b="1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10</a:t>
            </a:r>
          </a:p>
          <a:p>
            <a:r>
              <a:rPr kumimoji="1" lang="ja-JP" altLang="en-US" sz="24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５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＋ □ 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＋</a:t>
            </a:r>
            <a:r>
              <a:rPr kumimoji="1" lang="ja-JP" altLang="en-US" sz="2400" b="1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１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＝</a:t>
            </a:r>
            <a:r>
              <a:rPr kumimoji="1"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endParaRPr kumimoji="1"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 ＋ </a:t>
            </a:r>
            <a:r>
              <a:rPr kumimoji="1" lang="ja-JP" altLang="en-US" sz="2400" b="1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３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＝</a:t>
            </a:r>
            <a:r>
              <a:rPr kumimoji="1"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□</a:t>
            </a:r>
            <a:endParaRPr kumimoji="1"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99853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22960" y="829993"/>
            <a:ext cx="7543800" cy="865164"/>
          </a:xfrm>
        </p:spPr>
        <p:txBody>
          <a:bodyPr/>
          <a:lstStyle/>
          <a:p>
            <a:r>
              <a:rPr kumimoji="1" lang="ja-JP" altLang="en-US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想定解法 </a:t>
            </a:r>
            <a:r>
              <a:rPr lang="en-US" altLang="ja-JP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-</a:t>
            </a:r>
            <a:r>
              <a:rPr lang="ja-JP" altLang="en-US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kumimoji="1" lang="en-US" altLang="ja-JP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DP</a:t>
            </a:r>
            <a:endParaRPr kumimoji="1" lang="ja-JP" altLang="en-US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666612" y="2025749"/>
            <a:ext cx="7591125" cy="3165228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Font typeface="Wingdings" panose="05000000000000000000" pitchFamily="2" charset="2"/>
              <a:buChar char="l"/>
            </a:pP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ja-JP" altLang="en-US" sz="2800" dirty="0" err="1"/>
              <a:t>の位</a:t>
            </a:r>
            <a:r>
              <a:rPr lang="ja-JP" altLang="en-US" sz="2800" dirty="0"/>
              <a:t>から順に</a:t>
            </a:r>
            <a:r>
              <a:rPr lang="en-US" altLang="ja-JP" sz="28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i</a:t>
            </a:r>
            <a:r>
              <a:rPr lang="ja-JP" altLang="en-US" sz="2800" dirty="0"/>
              <a:t>桁目まで数字を入れて、</a:t>
            </a:r>
            <a:endParaRPr lang="en-US" altLang="ja-JP" sz="2800" dirty="0"/>
          </a:p>
          <a:p>
            <a:pPr marL="82296" indent="0">
              <a:buNone/>
            </a:pPr>
            <a:r>
              <a:rPr lang="en-US" altLang="ja-JP" sz="28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dp</a:t>
            </a: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[</a:t>
            </a:r>
            <a:r>
              <a:rPr lang="en-US" altLang="ja-JP" sz="28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i</a:t>
            </a: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][0] :=</a:t>
            </a:r>
            <a:r>
              <a:rPr lang="ja-JP" altLang="en-US" sz="2800" dirty="0">
                <a:latin typeface="Cambria Math" panose="02040503050406030204" pitchFamily="18" charset="0"/>
              </a:rPr>
              <a:t> </a:t>
            </a: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i+1</a:t>
            </a:r>
            <a:r>
              <a:rPr lang="ja-JP" altLang="en-US" sz="2800" dirty="0"/>
              <a:t>桁目へ</a:t>
            </a:r>
            <a:r>
              <a:rPr lang="ja-JP" altLang="en-US" sz="2800" dirty="0">
                <a:solidFill>
                  <a:srgbClr val="FF0000"/>
                </a:solidFill>
              </a:rPr>
              <a:t>繰り上がらない</a:t>
            </a:r>
            <a:r>
              <a:rPr lang="ja-JP" altLang="en-US" sz="2800" dirty="0"/>
              <a:t>場合の数</a:t>
            </a:r>
            <a:endParaRPr lang="en-US" altLang="ja-JP" sz="2800" dirty="0"/>
          </a:p>
          <a:p>
            <a:pPr marL="82296" indent="0">
              <a:buNone/>
            </a:pPr>
            <a:r>
              <a:rPr lang="en-US" altLang="ja-JP" sz="28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dp</a:t>
            </a: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[</a:t>
            </a:r>
            <a:r>
              <a:rPr lang="en-US" altLang="ja-JP" sz="28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i</a:t>
            </a: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][1] := i+1</a:t>
            </a:r>
            <a:r>
              <a:rPr lang="ja-JP" altLang="en-US" sz="2800" dirty="0"/>
              <a:t>桁目へ</a:t>
            </a:r>
            <a:r>
              <a:rPr lang="ja-JP" altLang="en-US" sz="2800" dirty="0">
                <a:solidFill>
                  <a:srgbClr val="FF0000"/>
                </a:solidFill>
              </a:rPr>
              <a:t>繰り上がる</a:t>
            </a:r>
            <a:r>
              <a:rPr lang="ja-JP" altLang="en-US" sz="2800" dirty="0"/>
              <a:t>場合の</a:t>
            </a:r>
            <a:r>
              <a:rPr lang="ja-JP" altLang="en-US" sz="2800" dirty="0" smtClean="0"/>
              <a:t>数</a:t>
            </a:r>
            <a:endParaRPr lang="en-US" altLang="ja-JP" sz="2800" dirty="0" smtClean="0"/>
          </a:p>
          <a:p>
            <a:pPr marL="82296" indent="0">
              <a:buNone/>
            </a:pPr>
            <a:endParaRPr lang="en-US" altLang="ja-JP" sz="2800" dirty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US" altLang="ja-JP" sz="28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i</a:t>
            </a: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ja-JP" altLang="en-US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→</a:t>
            </a: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i+1</a:t>
            </a:r>
            <a:r>
              <a:rPr lang="ja-JP" altLang="en-US" sz="2800" dirty="0"/>
              <a:t>の遷移部分は</a:t>
            </a:r>
            <a:r>
              <a:rPr lang="en-US" altLang="ja-JP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10^3</a:t>
            </a:r>
            <a:r>
              <a:rPr lang="ja-JP" altLang="en-US" sz="2800" dirty="0"/>
              <a:t>の</a:t>
            </a:r>
            <a:r>
              <a:rPr lang="en-US" altLang="ja-JP" sz="2800" dirty="0"/>
              <a:t>3</a:t>
            </a:r>
            <a:r>
              <a:rPr lang="ja-JP" altLang="en-US" sz="2800" dirty="0"/>
              <a:t>重ループで書くのが</a:t>
            </a:r>
            <a:r>
              <a:rPr lang="ja-JP" altLang="en-US" sz="2800" dirty="0" smtClean="0"/>
              <a:t>ラク</a:t>
            </a:r>
            <a:endParaRPr lang="en-US" altLang="ja-JP" sz="2800" dirty="0"/>
          </a:p>
        </p:txBody>
      </p:sp>
    </p:spTree>
    <p:extLst>
      <p:ext uri="{BB962C8B-B14F-4D97-AF65-F5344CB8AC3E}">
        <p14:creationId xmlns:p14="http://schemas.microsoft.com/office/powerpoint/2010/main" val="989275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22960" y="829993"/>
            <a:ext cx="7543800" cy="865164"/>
          </a:xfrm>
        </p:spPr>
        <p:txBody>
          <a:bodyPr/>
          <a:lstStyle/>
          <a:p>
            <a:r>
              <a:rPr kumimoji="1" lang="ja-JP" altLang="en-US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ジャッジ解</a:t>
            </a:r>
            <a:endParaRPr kumimoji="1" lang="ja-JP" altLang="en-US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666612" y="2025749"/>
            <a:ext cx="7591125" cy="3165228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Font typeface="Wingdings" panose="05000000000000000000" pitchFamily="2" charset="2"/>
              <a:buChar char="l"/>
            </a:pPr>
            <a:r>
              <a:rPr lang="ja-JP" altLang="en-US" sz="2800" dirty="0" smtClean="0"/>
              <a:t>伊藤</a:t>
            </a:r>
            <a:r>
              <a:rPr lang="en-US" altLang="ja-JP" sz="2800" dirty="0" smtClean="0"/>
              <a:t> : 63</a:t>
            </a:r>
            <a:r>
              <a:rPr lang="ja-JP" altLang="en-US" sz="2800" dirty="0" smtClean="0"/>
              <a:t>行</a:t>
            </a:r>
            <a:endParaRPr lang="en-US" altLang="ja-JP" sz="28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sz="2800" dirty="0" smtClean="0"/>
              <a:t>大槻</a:t>
            </a:r>
            <a:r>
              <a:rPr lang="en-US" altLang="ja-JP" sz="2800" dirty="0" smtClean="0"/>
              <a:t> : 54</a:t>
            </a:r>
            <a:r>
              <a:rPr lang="ja-JP" altLang="en-US" sz="2800" dirty="0" smtClean="0"/>
              <a:t>行</a:t>
            </a:r>
            <a:endParaRPr lang="en-US" altLang="ja-JP" sz="28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sz="2800" dirty="0" smtClean="0"/>
              <a:t>保坂</a:t>
            </a:r>
            <a:r>
              <a:rPr lang="en-US" altLang="ja-JP" sz="2800" dirty="0" smtClean="0"/>
              <a:t> : 50</a:t>
            </a:r>
            <a:r>
              <a:rPr lang="ja-JP" altLang="en-US" sz="2800" dirty="0" smtClean="0"/>
              <a:t>行</a:t>
            </a:r>
            <a:endParaRPr lang="en-US" altLang="ja-JP" sz="2800" dirty="0"/>
          </a:p>
        </p:txBody>
      </p:sp>
    </p:spTree>
    <p:extLst>
      <p:ext uri="{BB962C8B-B14F-4D97-AF65-F5344CB8AC3E}">
        <p14:creationId xmlns:p14="http://schemas.microsoft.com/office/powerpoint/2010/main" val="2290917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22960" y="801858"/>
            <a:ext cx="7543800" cy="893299"/>
          </a:xfrm>
        </p:spPr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22959" y="2031480"/>
            <a:ext cx="7543801" cy="318763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ja-JP" altLang="en-US" sz="3000" dirty="0"/>
              <a:t> </a:t>
            </a:r>
            <a:r>
              <a:rPr kumimoji="1" lang="en-US" altLang="ja-JP" sz="3000" dirty="0" smtClean="0"/>
              <a:t>First AC</a:t>
            </a:r>
          </a:p>
          <a:p>
            <a:pPr lvl="1"/>
            <a:r>
              <a:rPr lang="en-US" altLang="ja-JP" sz="3000" dirty="0" smtClean="0"/>
              <a:t>0perasan</a:t>
            </a:r>
          </a:p>
          <a:p>
            <a:pPr lvl="1"/>
            <a:r>
              <a:rPr lang="en-US" altLang="ja-JP" sz="3000" dirty="0" smtClean="0"/>
              <a:t>00:16:15</a:t>
            </a:r>
          </a:p>
          <a:p>
            <a:pPr lvl="1"/>
            <a:endParaRPr lang="en-US" altLang="ja-JP" sz="3000" dirty="0"/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sz="3000" dirty="0"/>
              <a:t> </a:t>
            </a:r>
            <a:r>
              <a:rPr kumimoji="1" lang="en-US" altLang="ja-JP" sz="3000" dirty="0" smtClean="0"/>
              <a:t>Accepted / Submissions</a:t>
            </a:r>
          </a:p>
          <a:p>
            <a:pPr lvl="1"/>
            <a:r>
              <a:rPr lang="en-US" altLang="ja-JP" sz="3000" dirty="0" smtClean="0"/>
              <a:t>52</a:t>
            </a:r>
            <a:r>
              <a:rPr kumimoji="1" lang="en-US" altLang="ja-JP" sz="3000" dirty="0" smtClean="0"/>
              <a:t> </a:t>
            </a:r>
            <a:r>
              <a:rPr lang="en-US" altLang="ja-JP" sz="3000" dirty="0" smtClean="0"/>
              <a:t>/ 69 </a:t>
            </a:r>
            <a:r>
              <a:rPr lang="ja-JP" altLang="en-US" sz="3000" dirty="0" smtClean="0"/>
              <a:t>（</a:t>
            </a:r>
            <a:r>
              <a:rPr lang="en-US" altLang="ja-JP" sz="3000" dirty="0" smtClean="0"/>
              <a:t>75%</a:t>
            </a:r>
            <a:r>
              <a:rPr lang="ja-JP" altLang="en-US" sz="3000" dirty="0" smtClean="0"/>
              <a:t>）</a:t>
            </a:r>
            <a:endParaRPr kumimoji="1" lang="en-US" altLang="ja-JP" sz="3000" dirty="0" smtClean="0"/>
          </a:p>
        </p:txBody>
      </p:sp>
    </p:spTree>
    <p:extLst>
      <p:ext uri="{BB962C8B-B14F-4D97-AF65-F5344CB8AC3E}">
        <p14:creationId xmlns:p14="http://schemas.microsoft.com/office/powerpoint/2010/main" val="8783887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レトロスペクト">
  <a:themeElements>
    <a:clrScheme name="レトロスペクト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レトロスペク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レトロスペクト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362</TotalTime>
  <Words>192</Words>
  <Application>Microsoft Macintosh PowerPoint</Application>
  <PresentationFormat>画面に合わせる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レトロスペクト</vt:lpstr>
      <vt:lpstr>Problem B Restore Calculation</vt:lpstr>
      <vt:lpstr>問題概要</vt:lpstr>
      <vt:lpstr>観察</vt:lpstr>
      <vt:lpstr>想定解法 - DP</vt:lpstr>
      <vt:lpstr>ジャッジ解</vt:lpstr>
      <vt:lpstr>結果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C Densest Rectangle</dc:title>
  <dc:creator>Yohei Ito</dc:creator>
  <cp:lastModifiedBy>大槻 兼資</cp:lastModifiedBy>
  <cp:revision>63</cp:revision>
  <dcterms:created xsi:type="dcterms:W3CDTF">2013-09-22T12:10:18Z</dcterms:created>
  <dcterms:modified xsi:type="dcterms:W3CDTF">2013-11-10T14:42:09Z</dcterms:modified>
</cp:coreProperties>
</file>