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7E2F7B-AA95-45D8-8B17-D33A45204120}" type="datetimeFigureOut">
              <a:rPr kumimoji="1" lang="ja-JP" altLang="en-US" smtClean="0"/>
              <a:pPr/>
              <a:t>2009/11/5</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BED321-4F7A-45B0-B3DD-CFE13C649F9E}"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7</a:t>
            </a:fld>
            <a:endParaRPr kumimoji="1"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8</a:t>
            </a:fld>
            <a:endParaRPr kumimoji="1" lang="ja-JP"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9BED321-4F7A-45B0-B3DD-CFE13C649F9E}" type="slidenum">
              <a:rPr kumimoji="1" lang="ja-JP" altLang="en-US" smtClean="0"/>
              <a:pPr/>
              <a:t>9</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28" name="日付プレースホルダ 27"/>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17" name="フッター プレースホルダ 16"/>
          <p:cNvSpPr>
            <a:spLocks noGrp="1"/>
          </p:cNvSpPr>
          <p:nvPr>
            <p:ph type="ftr" sz="quarter" idx="11"/>
          </p:nvPr>
        </p:nvSpPr>
        <p:spPr/>
        <p:txBody>
          <a:bodyPr/>
          <a:lstStyle>
            <a:extLst/>
          </a:lstStyle>
          <a:p>
            <a:endParaRPr kumimoji="1" lang="ja-JP" altLang="en-US"/>
          </a:p>
        </p:txBody>
      </p:sp>
      <p:sp>
        <p:nvSpPr>
          <p:cNvPr id="29" name="スライド番号プレースホルダ 28"/>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
        <p:nvSpPr>
          <p:cNvPr id="32" name="正方形/長方形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正方形/長方形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正方形/長方形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正方形/長方形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正方形/長方形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タイトル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ja-JP" altLang="en-US" smtClean="0"/>
              <a:t>マスタ タイトルの書式設定</a:t>
            </a:r>
            <a:endParaRPr kumimoji="0" lang="en-US"/>
          </a:p>
        </p:txBody>
      </p:sp>
      <p:sp>
        <p:nvSpPr>
          <p:cNvPr id="9" name="サブタイトル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sp>
        <p:nvSpPr>
          <p:cNvPr id="56" name="正方形/長方形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正方形/長方形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正方形/長方形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正方形/長方形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14" name="フリーフォーム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フリーフォーム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フリーフォーム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フリーフォーム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フリーフォーム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フリーフォーム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フリーフォーム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フリーフォーム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フリーフォーム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フリーフォーム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フリーフォーム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フリーフォーム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フリーフォーム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フリーフォーム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フリーフォーム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テキスト プレースホルダ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
        <p:nvSpPr>
          <p:cNvPr id="7" name="正方形/長方形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タイトル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ja-JP" altLang="en-US" smtClean="0"/>
              <a:t>マスタ タイトルの書式設定</a:t>
            </a:r>
            <a:endParaRPr kumimoji="0" lang="en-US"/>
          </a:p>
        </p:txBody>
      </p:sp>
      <p:sp>
        <p:nvSpPr>
          <p:cNvPr id="8" name="正方形/長方形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正方形/長方形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正方形/長方形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正方形/長方形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正方形/長方形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512064"/>
            <a:ext cx="8229600" cy="914400"/>
          </a:xfrm>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25" name="正方形/長方形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タイトル 1"/>
          <p:cNvSpPr>
            <a:spLocks noGrp="1"/>
          </p:cNvSpPr>
          <p:nvPr>
            <p:ph type="title"/>
          </p:nvPr>
        </p:nvSpPr>
        <p:spPr>
          <a:xfrm>
            <a:off x="504824" y="512064"/>
            <a:ext cx="7772400" cy="914400"/>
          </a:xfrm>
        </p:spPr>
        <p:txBody>
          <a:bodyPr anchor="t"/>
          <a:lstStyle>
            <a:lvl1pPr>
              <a:defRPr sz="400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
        <p:nvSpPr>
          <p:cNvPr id="16" name="正方形/長方形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正方形/長方形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正方形/長方形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正方形/長方形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正方形/長方形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正方形/長方形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正方形/長方形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正方形/長方形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正方形/長方形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512064"/>
            <a:ext cx="7772400" cy="914400"/>
          </a:xfrm>
        </p:spPr>
        <p:txBody>
          <a:bodyPr/>
          <a:lstStyle>
            <a:lvl1pPr>
              <a:defRPr sz="4000" cap="none" baseline="0"/>
            </a:lvl1pPr>
            <a:extLst/>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273050"/>
            <a:ext cx="8229600" cy="1162050"/>
          </a:xfrm>
        </p:spPr>
        <p:txBody>
          <a:bodyPr anchor="ctr"/>
          <a:lstStyle>
            <a:lvl1pPr algn="l">
              <a:buNone/>
              <a:defRPr sz="3600" b="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8" name="正方形/長方形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直線コネクタ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グループ化 9"/>
          <p:cNvGrpSpPr/>
          <p:nvPr/>
        </p:nvGrpSpPr>
        <p:grpSpPr>
          <a:xfrm rot="5400000">
            <a:off x="8514581" y="1219200"/>
            <a:ext cx="132763" cy="128466"/>
            <a:chOff x="6668087" y="1297746"/>
            <a:chExt cx="161840" cy="156602"/>
          </a:xfrm>
        </p:grpSpPr>
        <p:cxnSp>
          <p:nvCxnSpPr>
            <p:cNvPr id="15" name="直線コネクタ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直線コネクタ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直線コネクタ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タイトル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ja-JP" altLang="en-US" smtClean="0"/>
              <a:t>マスタ タイトルの書式設定</a:t>
            </a:r>
            <a:endParaRPr kumimoji="0" lang="en-US"/>
          </a:p>
        </p:txBody>
      </p:sp>
      <p:sp>
        <p:nvSpPr>
          <p:cNvPr id="3" name="図プレースホルダ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ja-JP" altLang="en-US" smtClean="0"/>
              <a:t>アイコンをクリックして図を追加</a:t>
            </a:r>
            <a:endParaRPr kumimoji="0" lang="en-US"/>
          </a:p>
        </p:txBody>
      </p:sp>
      <p:sp>
        <p:nvSpPr>
          <p:cNvPr id="4" name="テキスト プレースホルダ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grpSp>
        <p:nvGrpSpPr>
          <p:cNvPr id="14" name="グループ化 13"/>
          <p:cNvGrpSpPr/>
          <p:nvPr/>
        </p:nvGrpSpPr>
        <p:grpSpPr>
          <a:xfrm rot="5400000">
            <a:off x="8666981" y="1371600"/>
            <a:ext cx="132763" cy="128466"/>
            <a:chOff x="6668087" y="1297746"/>
            <a:chExt cx="161840" cy="156602"/>
          </a:xfrm>
        </p:grpSpPr>
        <p:cxnSp>
          <p:nvCxnSpPr>
            <p:cNvPr id="11" name="直線コネクタ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直線コネクタ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直線コネクタ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グループ化 17"/>
          <p:cNvGrpSpPr/>
          <p:nvPr/>
        </p:nvGrpSpPr>
        <p:grpSpPr>
          <a:xfrm rot="5400000">
            <a:off x="8320088" y="1474763"/>
            <a:ext cx="132763" cy="128466"/>
            <a:chOff x="6668087" y="1297746"/>
            <a:chExt cx="161840" cy="156602"/>
          </a:xfrm>
        </p:grpSpPr>
        <p:cxnSp>
          <p:nvCxnSpPr>
            <p:cNvPr id="19" name="直線コネクタ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直線コネクタ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直線コネクタ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日付プレースホルダ 4"/>
          <p:cNvSpPr>
            <a:spLocks noGrp="1"/>
          </p:cNvSpPr>
          <p:nvPr>
            <p:ph type="dt" sz="half" idx="10"/>
          </p:nvPr>
        </p:nvSpPr>
        <p:spPr>
          <a:xfrm>
            <a:off x="6477000" y="55499"/>
            <a:ext cx="2133600" cy="365125"/>
          </a:xfrm>
        </p:spPr>
        <p:txBody>
          <a:bodyPr/>
          <a:lstStyle>
            <a:extLst/>
          </a:lstStyle>
          <a:p>
            <a:fld id="{E90ED720-0104-4369-84BC-D37694168613}" type="datetimeFigureOut">
              <a:rPr kumimoji="1" lang="ja-JP" altLang="en-US" smtClean="0"/>
              <a:pPr/>
              <a:t>2009/11/5</a:t>
            </a:fld>
            <a:endParaRPr kumimoji="1" lang="ja-JP" altLang="en-US"/>
          </a:p>
        </p:txBody>
      </p:sp>
      <p:sp>
        <p:nvSpPr>
          <p:cNvPr id="6" name="フッター プレースホルダ 5"/>
          <p:cNvSpPr>
            <a:spLocks noGrp="1"/>
          </p:cNvSpPr>
          <p:nvPr>
            <p:ph type="ftr" sz="quarter" idx="11"/>
          </p:nvPr>
        </p:nvSpPr>
        <p:spPr>
          <a:xfrm>
            <a:off x="914400" y="55499"/>
            <a:ext cx="5562600" cy="365125"/>
          </a:xfrm>
        </p:spPr>
        <p:txBody>
          <a:bodyPr/>
          <a:lstStyle>
            <a:extLst/>
          </a:lstStyle>
          <a:p>
            <a:endParaRPr kumimoji="1" lang="ja-JP" altLang="en-US"/>
          </a:p>
        </p:txBody>
      </p:sp>
      <p:sp>
        <p:nvSpPr>
          <p:cNvPr id="7" name="スライド番号プレースホルダ 6"/>
          <p:cNvSpPr>
            <a:spLocks noGrp="1"/>
          </p:cNvSpPr>
          <p:nvPr>
            <p:ph type="sldNum" sz="quarter" idx="12"/>
          </p:nvPr>
        </p:nvSpPr>
        <p:spPr>
          <a:xfrm>
            <a:off x="8610600" y="55499"/>
            <a:ext cx="457200" cy="365125"/>
          </a:xfrm>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9"/>
            <a:ext cx="1981200" cy="5851525"/>
          </a:xfrm>
        </p:spPr>
        <p:txBody>
          <a:bodyPr vert="eaVert" anchor="ct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609600" y="274639"/>
            <a:ext cx="5867400" cy="5851525"/>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2009/11/5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正方形/長方形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正方形/長方形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正方形/長方形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正方形/長方形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正方形/長方形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正方形/長方形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正方形/長方形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正方形/長方形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正方形/長方形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タイトル プレースホルダ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ja-JP" altLang="en-US" smtClean="0"/>
              <a:t>マスタ タイトルの書式設定</a:t>
            </a:r>
            <a:endParaRPr kumimoji="0" lang="en-US"/>
          </a:p>
        </p:txBody>
      </p:sp>
      <p:sp>
        <p:nvSpPr>
          <p:cNvPr id="13" name="テキスト プレースホルダ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4" name="日付プレースホルダ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E90ED720-0104-4369-84BC-D37694168613}" type="datetimeFigureOut">
              <a:rPr kumimoji="1" lang="ja-JP" altLang="en-US" smtClean="0"/>
              <a:pPr/>
              <a:t>2009/11/5</a:t>
            </a:fld>
            <a:endParaRPr kumimoji="1" lang="ja-JP" altLang="en-US"/>
          </a:p>
        </p:txBody>
      </p:sp>
      <p:sp>
        <p:nvSpPr>
          <p:cNvPr id="3" name="フッター プレースホルダ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kumimoji="1" lang="ja-JP" altLang="en-US"/>
          </a:p>
        </p:txBody>
      </p:sp>
      <p:sp>
        <p:nvSpPr>
          <p:cNvPr id="23" name="スライド番号プレースホルダ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D2D8002D-B5B0-4BAC-B1F6-782DDCCE6D9C}" type="slidenum">
              <a:rPr kumimoji="1" lang="ja-JP" altLang="en-US" smtClean="0"/>
              <a:pPr/>
              <a:t>&lt;#&gt;</a:t>
            </a:fld>
            <a:endParaRPr kumimoji="1" lang="ja-JP" alt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1"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1"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1"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1"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1"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1"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1"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1"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1" sz="1600" kern="120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en-US" altLang="ja-JP" dirty="0" smtClean="0"/>
              <a:t>Problem D</a:t>
            </a:r>
            <a:br>
              <a:rPr lang="en-US" altLang="ja-JP" dirty="0" smtClean="0"/>
            </a:br>
            <a:r>
              <a:rPr lang="en-US" altLang="ja-JP" dirty="0" smtClean="0"/>
              <a:t>Futon </a:t>
            </a:r>
            <a:r>
              <a:rPr lang="ja-JP" altLang="en-US" dirty="0" smtClean="0"/>
              <a:t>～布団～</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原案・解説 </a:t>
            </a:r>
            <a:r>
              <a:rPr kumimoji="1" lang="en-US" altLang="ja-JP" dirty="0" smtClean="0"/>
              <a:t>: </a:t>
            </a:r>
            <a:r>
              <a:rPr kumimoji="1" lang="ja-JP" altLang="en-US" dirty="0" smtClean="0"/>
              <a:t>野田</a:t>
            </a:r>
            <a:endParaRPr lang="en-US" altLang="ja-JP" dirty="0" smtClean="0"/>
          </a:p>
          <a:p>
            <a:r>
              <a:rPr kumimoji="1" lang="ja-JP" altLang="en-US" dirty="0" smtClean="0"/>
              <a:t>解答 </a:t>
            </a:r>
            <a:r>
              <a:rPr kumimoji="1" lang="en-US" altLang="ja-JP" dirty="0" smtClean="0"/>
              <a:t>: </a:t>
            </a:r>
            <a:r>
              <a:rPr kumimoji="1" lang="ja-JP" altLang="en-US" dirty="0" smtClean="0"/>
              <a:t>野田・吉田</a:t>
            </a:r>
            <a:endParaRPr kumimoji="1" lang="en-US" altLang="ja-JP"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格子状区画に沿って</a:t>
            </a:r>
            <a:r>
              <a:rPr kumimoji="1" lang="en-US" altLang="ja-JP" dirty="0" smtClean="0"/>
              <a:t>1×2</a:t>
            </a:r>
            <a:r>
              <a:rPr lang="ja-JP" altLang="en-US" dirty="0" smtClean="0"/>
              <a:t>マスの布団を配置する</a:t>
            </a:r>
            <a:endParaRPr lang="en-US" altLang="ja-JP" dirty="0" smtClean="0"/>
          </a:p>
          <a:p>
            <a:pPr lvl="1"/>
            <a:r>
              <a:rPr kumimoji="1" lang="ja-JP" altLang="en-US" dirty="0" smtClean="0"/>
              <a:t>布団は片方のマスに頭、もう片方のマスに足が配置される</a:t>
            </a:r>
            <a:endParaRPr kumimoji="1" lang="en-US" altLang="ja-JP" dirty="0" smtClean="0"/>
          </a:p>
          <a:p>
            <a:r>
              <a:rPr lang="ja-JP" altLang="en-US" dirty="0" smtClean="0"/>
              <a:t>布団の配置が与えられたとき、隣接する布団について、頭と足が隣接する区画に配置されないような配置が可能かどうか調べよ</a:t>
            </a:r>
            <a:endParaRPr kumimoji="1" lang="ja-JP"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 2"/>
          <p:cNvSpPr>
            <a:spLocks noGrp="1"/>
          </p:cNvSpPr>
          <p:nvPr>
            <p:ph idx="1"/>
          </p:nvPr>
        </p:nvSpPr>
        <p:spPr/>
        <p:txBody>
          <a:bodyPr/>
          <a:lstStyle/>
          <a:p>
            <a:endParaRPr kumimoji="1" lang="ja-JP" altLang="en-US" dirty="0"/>
          </a:p>
        </p:txBody>
      </p:sp>
      <p:sp>
        <p:nvSpPr>
          <p:cNvPr id="4" name="正方形/長方形 3"/>
          <p:cNvSpPr>
            <a:spLocks/>
          </p:cNvSpPr>
          <p:nvPr/>
        </p:nvSpPr>
        <p:spPr>
          <a:xfrm>
            <a:off x="928662" y="2643182"/>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p:cNvSpPr>
            <a:spLocks/>
          </p:cNvSpPr>
          <p:nvPr/>
        </p:nvSpPr>
        <p:spPr>
          <a:xfrm>
            <a:off x="2786050" y="2643182"/>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p:cNvSpPr>
            <a:spLocks/>
          </p:cNvSpPr>
          <p:nvPr/>
        </p:nvSpPr>
        <p:spPr>
          <a:xfrm>
            <a:off x="2786050" y="3571876"/>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p:cNvSpPr>
            <a:spLocks/>
          </p:cNvSpPr>
          <p:nvPr/>
        </p:nvSpPr>
        <p:spPr>
          <a:xfrm>
            <a:off x="928662" y="3571876"/>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p:cNvSpPr>
            <a:spLocks/>
          </p:cNvSpPr>
          <p:nvPr/>
        </p:nvSpPr>
        <p:spPr>
          <a:xfrm>
            <a:off x="5929322" y="2143116"/>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p:cNvSpPr>
            <a:spLocks/>
          </p:cNvSpPr>
          <p:nvPr/>
        </p:nvSpPr>
        <p:spPr>
          <a:xfrm>
            <a:off x="5929322" y="3929066"/>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p:cNvSpPr>
            <a:spLocks/>
          </p:cNvSpPr>
          <p:nvPr/>
        </p:nvSpPr>
        <p:spPr>
          <a:xfrm>
            <a:off x="6858016" y="3071810"/>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a:spLocks/>
          </p:cNvSpPr>
          <p:nvPr/>
        </p:nvSpPr>
        <p:spPr>
          <a:xfrm>
            <a:off x="5000628" y="3071810"/>
            <a:ext cx="185738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2285984" y="5214950"/>
            <a:ext cx="986873" cy="830997"/>
          </a:xfrm>
          <a:prstGeom prst="rect">
            <a:avLst/>
          </a:prstGeom>
          <a:noFill/>
        </p:spPr>
        <p:txBody>
          <a:bodyPr wrap="none" rtlCol="0">
            <a:spAutoFit/>
          </a:bodyPr>
          <a:lstStyle/>
          <a:p>
            <a:r>
              <a:rPr kumimoji="1" lang="en-US" altLang="ja-JP" sz="4800" dirty="0" smtClean="0"/>
              <a:t>Yes</a:t>
            </a:r>
            <a:endParaRPr kumimoji="1" lang="ja-JP" altLang="en-US" sz="4800" dirty="0"/>
          </a:p>
        </p:txBody>
      </p:sp>
      <p:sp>
        <p:nvSpPr>
          <p:cNvPr id="14" name="テキスト ボックス 13"/>
          <p:cNvSpPr txBox="1"/>
          <p:nvPr/>
        </p:nvSpPr>
        <p:spPr>
          <a:xfrm>
            <a:off x="6500826" y="5214950"/>
            <a:ext cx="907621" cy="830997"/>
          </a:xfrm>
          <a:prstGeom prst="rect">
            <a:avLst/>
          </a:prstGeom>
          <a:noFill/>
        </p:spPr>
        <p:txBody>
          <a:bodyPr wrap="none" rtlCol="0">
            <a:spAutoFit/>
          </a:bodyPr>
          <a:lstStyle/>
          <a:p>
            <a:r>
              <a:rPr kumimoji="1" lang="en-US" altLang="ja-JP" sz="4800" dirty="0" smtClean="0"/>
              <a:t>No</a:t>
            </a:r>
            <a:endParaRPr kumimoji="1" lang="ja-JP" altLang="en-US" sz="4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解答</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貪欲法 </a:t>
            </a:r>
            <a:endParaRPr kumimoji="1" lang="en-US" altLang="ja-JP" dirty="0" smtClean="0"/>
          </a:p>
          <a:p>
            <a:pPr lvl="1"/>
            <a:r>
              <a:rPr lang="ja-JP" altLang="en-US" dirty="0" smtClean="0"/>
              <a:t>一箇所頭</a:t>
            </a:r>
            <a:r>
              <a:rPr lang="en-US" altLang="ja-JP" dirty="0" smtClean="0"/>
              <a:t>/</a:t>
            </a:r>
            <a:r>
              <a:rPr lang="ja-JP" altLang="en-US" dirty="0" smtClean="0"/>
              <a:t>足を配置すれば、隣接する布団の配置は一意に決まる</a:t>
            </a:r>
            <a:endParaRPr lang="en-US" altLang="ja-JP" dirty="0" smtClean="0"/>
          </a:p>
          <a:p>
            <a:pPr lvl="1"/>
            <a:r>
              <a:rPr kumimoji="1" lang="ja-JP" altLang="en-US" dirty="0" smtClean="0"/>
              <a:t>一箇所仮決めし、</a:t>
            </a:r>
            <a:r>
              <a:rPr kumimoji="1" lang="en-US" altLang="ja-JP" dirty="0" smtClean="0"/>
              <a:t>DFS(</a:t>
            </a:r>
            <a:r>
              <a:rPr kumimoji="1" lang="ja-JP" altLang="en-US" dirty="0" smtClean="0"/>
              <a:t>深さ優先探索</a:t>
            </a:r>
            <a:r>
              <a:rPr kumimoji="1" lang="en-US" altLang="ja-JP" dirty="0" smtClean="0"/>
              <a:t>) / BFS(</a:t>
            </a:r>
            <a:r>
              <a:rPr kumimoji="1" lang="ja-JP" altLang="en-US" dirty="0" smtClean="0"/>
              <a:t>幅優先探索</a:t>
            </a:r>
            <a:r>
              <a:rPr kumimoji="1" lang="en-US" altLang="ja-JP" dirty="0" smtClean="0"/>
              <a:t>) </a:t>
            </a:r>
            <a:r>
              <a:rPr kumimoji="1" lang="ja-JP" altLang="en-US" dirty="0" smtClean="0"/>
              <a:t>で隣接するエリアを決定していく。</a:t>
            </a:r>
            <a:endParaRPr kumimoji="1" lang="en-US" altLang="ja-JP" dirty="0" smtClean="0"/>
          </a:p>
          <a:p>
            <a:pPr lvl="1"/>
            <a:r>
              <a:rPr lang="ja-JP" altLang="en-US" dirty="0" smtClean="0"/>
              <a:t>矛盾が無ければ</a:t>
            </a:r>
            <a:r>
              <a:rPr lang="en-US" altLang="ja-JP" dirty="0" smtClean="0"/>
              <a:t>Yes</a:t>
            </a:r>
            <a:r>
              <a:rPr lang="ja-JP" altLang="en-US" dirty="0" err="1" smtClean="0"/>
              <a:t>、</a:t>
            </a:r>
            <a:r>
              <a:rPr lang="ja-JP" altLang="en-US" dirty="0" smtClean="0"/>
              <a:t>そうでなければ</a:t>
            </a:r>
            <a:r>
              <a:rPr lang="en-US" altLang="ja-JP" dirty="0" smtClean="0"/>
              <a:t>No</a:t>
            </a:r>
          </a:p>
          <a:p>
            <a:pPr lvl="1"/>
            <a:endParaRPr kumimoji="1" lang="en-US" altLang="ja-JP"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解答</a:t>
            </a:r>
            <a:r>
              <a:rPr kumimoji="1" lang="en-US" altLang="ja-JP" dirty="0" smtClean="0"/>
              <a:t>(</a:t>
            </a:r>
            <a:r>
              <a:rPr kumimoji="1" lang="ja-JP" altLang="en-US" dirty="0" smtClean="0"/>
              <a:t>補足</a:t>
            </a:r>
            <a:r>
              <a:rPr kumimoji="1" lang="en-US" altLang="ja-JP" dirty="0" smtClean="0"/>
              <a:t>)</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2-SAT</a:t>
            </a:r>
          </a:p>
          <a:p>
            <a:pPr lvl="1"/>
            <a:r>
              <a:rPr lang="ja-JP" altLang="en-US" dirty="0" smtClean="0"/>
              <a:t>吉田「そうすると</a:t>
            </a:r>
            <a:r>
              <a:rPr lang="en-US" altLang="ja-JP" dirty="0" smtClean="0"/>
              <a:t>2SAT</a:t>
            </a:r>
            <a:r>
              <a:rPr lang="ja-JP" altLang="en-US" dirty="0" smtClean="0"/>
              <a:t>になりそうですね。畳の半分</a:t>
            </a:r>
            <a:r>
              <a:rPr lang="en-US" altLang="ja-JP" dirty="0" smtClean="0"/>
              <a:t>x</a:t>
            </a:r>
            <a:r>
              <a:rPr lang="ja-JP" altLang="en-US" dirty="0" smtClean="0"/>
              <a:t>と異なる畳の半分</a:t>
            </a:r>
            <a:r>
              <a:rPr lang="ja-JP" altLang="en-US" dirty="0" err="1" smtClean="0"/>
              <a:t>ｙ</a:t>
            </a:r>
            <a:r>
              <a:rPr lang="ja-JP" altLang="en-US" dirty="0" smtClean="0"/>
              <a:t>が隣接していたら</a:t>
            </a:r>
            <a:r>
              <a:rPr lang="en-US" altLang="ja-JP" dirty="0" smtClean="0"/>
              <a:t>(x==y)=(x|~y)&amp;(y|~x)</a:t>
            </a:r>
            <a:r>
              <a:rPr lang="ja-JP" altLang="en-US" dirty="0" smtClean="0"/>
              <a:t>が成り立たないと いけない。畳の半分</a:t>
            </a:r>
            <a:r>
              <a:rPr lang="en-US" altLang="ja-JP" dirty="0" smtClean="0"/>
              <a:t>x</a:t>
            </a:r>
            <a:r>
              <a:rPr lang="ja-JP" altLang="en-US" dirty="0" smtClean="0"/>
              <a:t>と同じ畳の反対側の半分</a:t>
            </a:r>
            <a:r>
              <a:rPr lang="en-US" altLang="ja-JP" dirty="0" smtClean="0"/>
              <a:t>y</a:t>
            </a:r>
            <a:r>
              <a:rPr lang="ja-JP" altLang="en-US" dirty="0" smtClean="0"/>
              <a:t>に対して</a:t>
            </a:r>
            <a:r>
              <a:rPr lang="en-US" altLang="ja-JP" dirty="0" smtClean="0"/>
              <a:t>(x!=y)=(</a:t>
            </a:r>
            <a:r>
              <a:rPr lang="en-US" altLang="ja-JP" dirty="0" err="1" smtClean="0"/>
              <a:t>x|y</a:t>
            </a:r>
            <a:r>
              <a:rPr lang="en-US" altLang="ja-JP" dirty="0" smtClean="0"/>
              <a:t>)&amp;(~x|~y)</a:t>
            </a:r>
            <a:r>
              <a:rPr lang="ja-JP" altLang="en-US" dirty="0" smtClean="0"/>
              <a:t>が成り立たないといけない。後はこれが解を持つ </a:t>
            </a:r>
            <a:r>
              <a:rPr lang="ja-JP" altLang="en-US" dirty="0" err="1" smtClean="0"/>
              <a:t>かを</a:t>
            </a:r>
            <a:r>
              <a:rPr lang="ja-JP" altLang="en-US" dirty="0" smtClean="0"/>
              <a:t>見れば良い。 」</a:t>
            </a:r>
            <a:endParaRPr lang="en-US" altLang="ja-JP" dirty="0" smtClean="0"/>
          </a:p>
          <a:p>
            <a:pPr lvl="1"/>
            <a:r>
              <a:rPr lang="en-US" altLang="ja-JP" dirty="0" smtClean="0"/>
              <a:t>2-SAT</a:t>
            </a:r>
            <a:r>
              <a:rPr lang="ja-JP" altLang="en-US" dirty="0" smtClean="0"/>
              <a:t>は線形時間で解ける</a:t>
            </a:r>
            <a:endParaRPr lang="en-US" altLang="ja-JP"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注意</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座標が</a:t>
            </a:r>
            <a:r>
              <a:rPr kumimoji="1" lang="en-US" altLang="ja-JP" dirty="0" smtClean="0"/>
              <a:t>10</a:t>
            </a:r>
            <a:r>
              <a:rPr kumimoji="1" lang="en-US" altLang="ja-JP" baseline="30000" dirty="0" smtClean="0"/>
              <a:t>9</a:t>
            </a:r>
            <a:r>
              <a:rPr kumimoji="1" lang="ja-JP" altLang="en-US" dirty="0" err="1" smtClean="0"/>
              <a:t>まで</a:t>
            </a:r>
            <a:r>
              <a:rPr kumimoji="1" lang="ja-JP" altLang="en-US" dirty="0" smtClean="0"/>
              <a:t>あるため、配列に取ることは不可能。座標と布団のペアを</a:t>
            </a:r>
            <a:r>
              <a:rPr kumimoji="1" lang="en-US" altLang="ja-JP" dirty="0" smtClean="0"/>
              <a:t>set</a:t>
            </a:r>
            <a:r>
              <a:rPr kumimoji="1" lang="ja-JP" altLang="en-US" dirty="0" smtClean="0"/>
              <a:t>等を使って持つ必要がある。</a:t>
            </a:r>
            <a:endParaRPr kumimoji="1" lang="en-US" altLang="ja-JP" dirty="0" smtClean="0"/>
          </a:p>
          <a:p>
            <a:r>
              <a:rPr kumimoji="1" lang="ja-JP" altLang="en-US" dirty="0" smtClean="0"/>
              <a:t>畳の最大枚数は</a:t>
            </a:r>
            <a:r>
              <a:rPr kumimoji="1" lang="en-US" altLang="ja-JP" dirty="0" smtClean="0"/>
              <a:t>20000</a:t>
            </a:r>
            <a:r>
              <a:rPr kumimoji="1" lang="ja-JP" altLang="en-US" dirty="0" smtClean="0"/>
              <a:t>枚。</a:t>
            </a:r>
            <a:r>
              <a:rPr kumimoji="1" lang="en-US" altLang="ja-JP" dirty="0" smtClean="0"/>
              <a:t>DFS</a:t>
            </a:r>
            <a:r>
              <a:rPr kumimoji="1" lang="ja-JP" altLang="en-US" dirty="0" smtClean="0"/>
              <a:t>を再帰でナイーブに書いた場合、スタックオーバーフローで</a:t>
            </a:r>
            <a:r>
              <a:rPr kumimoji="1" lang="en-US" altLang="ja-JP" dirty="0" err="1" smtClean="0"/>
              <a:t>RuntimeError</a:t>
            </a:r>
            <a:r>
              <a:rPr kumimoji="1" lang="ja-JP" altLang="en-US" dirty="0" smtClean="0"/>
              <a:t>となる。</a:t>
            </a:r>
            <a:endParaRPr kumimoji="1" lang="ja-JP"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ソースコード</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野田</a:t>
            </a:r>
            <a:endParaRPr kumimoji="1" lang="en-US" altLang="ja-JP" dirty="0" smtClean="0"/>
          </a:p>
          <a:p>
            <a:pPr lvl="1"/>
            <a:r>
              <a:rPr lang="en-US" altLang="ja-JP" dirty="0" smtClean="0"/>
              <a:t>C++</a:t>
            </a:r>
          </a:p>
          <a:p>
            <a:pPr lvl="1"/>
            <a:r>
              <a:rPr kumimoji="1" lang="en-US" altLang="ja-JP" dirty="0" smtClean="0"/>
              <a:t>111</a:t>
            </a:r>
            <a:r>
              <a:rPr kumimoji="1" lang="ja-JP" altLang="en-US" dirty="0" smtClean="0"/>
              <a:t>行</a:t>
            </a:r>
            <a:endParaRPr kumimoji="1" lang="en-US" altLang="ja-JP" dirty="0" smtClean="0"/>
          </a:p>
          <a:p>
            <a:r>
              <a:rPr lang="ja-JP" altLang="en-US" dirty="0" smtClean="0"/>
              <a:t>吉田</a:t>
            </a:r>
            <a:endParaRPr lang="en-US" altLang="ja-JP" dirty="0" smtClean="0"/>
          </a:p>
          <a:p>
            <a:pPr lvl="1"/>
            <a:r>
              <a:rPr kumimoji="1" lang="en-US" altLang="ja-JP" dirty="0" smtClean="0"/>
              <a:t>C++</a:t>
            </a:r>
          </a:p>
          <a:p>
            <a:pPr lvl="1"/>
            <a:r>
              <a:rPr lang="en-US" altLang="ja-JP" dirty="0" smtClean="0"/>
              <a:t>84</a:t>
            </a:r>
            <a:r>
              <a:rPr lang="ja-JP" altLang="en-US" dirty="0" smtClean="0"/>
              <a:t>行</a:t>
            </a:r>
            <a:endParaRPr kumimoji="1" lang="ja-JP"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解答状況</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First submission : _(</a:t>
            </a:r>
            <a:r>
              <a:rPr lang="en-US" altLang="ja-JP" dirty="0" err="1" smtClean="0"/>
              <a:t>ry</a:t>
            </a:r>
            <a:r>
              <a:rPr lang="en-US" altLang="ja-JP" dirty="0" smtClean="0"/>
              <a:t>  (41min) -&gt; RE</a:t>
            </a:r>
          </a:p>
          <a:p>
            <a:r>
              <a:rPr lang="en-US" altLang="ja-JP" dirty="0" smtClean="0"/>
              <a:t>First accepted : _(</a:t>
            </a:r>
            <a:r>
              <a:rPr lang="en-US" altLang="ja-JP" dirty="0" err="1" smtClean="0"/>
              <a:t>ry</a:t>
            </a:r>
            <a:r>
              <a:rPr lang="en-US" altLang="ja-JP" dirty="0" smtClean="0"/>
              <a:t> (60min)</a:t>
            </a:r>
          </a:p>
          <a:p>
            <a:r>
              <a:rPr lang="en-US" altLang="ja-JP" dirty="0" smtClean="0"/>
              <a:t>Number of submissions : 20</a:t>
            </a:r>
          </a:p>
          <a:p>
            <a:r>
              <a:rPr lang="en-US" altLang="ja-JP" dirty="0" smtClean="0"/>
              <a:t>Number of </a:t>
            </a:r>
            <a:r>
              <a:rPr lang="en-US" altLang="ja-JP" smtClean="0"/>
              <a:t>accepted : 10</a:t>
            </a:r>
            <a:endParaRPr lang="en-US" altLang="ja-JP" dirty="0" smtClean="0"/>
          </a:p>
          <a:p>
            <a:endParaRPr kumimoji="1" lang="ja-JP"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終わりに</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解き方が分かれば典型的な探索問題です。</a:t>
            </a:r>
            <a:endParaRPr kumimoji="1" lang="en-US" altLang="ja-JP" dirty="0" smtClean="0"/>
          </a:p>
          <a:p>
            <a:r>
              <a:rPr lang="ja-JP" altLang="en-US" dirty="0" smtClean="0"/>
              <a:t>一発で見抜けるようになりましょう。</a:t>
            </a:r>
            <a:endParaRPr lang="en-US" altLang="ja-JP" dirty="0" smtClean="0"/>
          </a:p>
          <a:p>
            <a:endParaRPr kumimoji="1" lang="ja-JP" alt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メトロ">
  <a:themeElements>
    <a:clrScheme name="メトロ">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メトロ">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メトロ">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0</TotalTime>
  <Words>344</Words>
  <Application>Microsoft Office PowerPoint</Application>
  <PresentationFormat>画面に合わせる (4:3)</PresentationFormat>
  <Paragraphs>46</Paragraphs>
  <Slides>9</Slides>
  <Notes>9</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メトロ</vt:lpstr>
      <vt:lpstr>Problem D Futon ～布団～</vt:lpstr>
      <vt:lpstr>問題</vt:lpstr>
      <vt:lpstr>問題</vt:lpstr>
      <vt:lpstr>解答</vt:lpstr>
      <vt:lpstr>解答(補足)</vt:lpstr>
      <vt:lpstr>注意</vt:lpstr>
      <vt:lpstr>ソースコード</vt:lpstr>
      <vt:lpstr>解答状況</vt:lpstr>
      <vt:lpstr>終わりに</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2009-11-05T10:59:57Z</dcterms:created>
  <dcterms:modified xsi:type="dcterms:W3CDTF">2009-11-05T10:59:59Z</dcterms:modified>
</cp:coreProperties>
</file>