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テーマ スタイル 1 - アクセント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b="1" dirty="0" smtClean="0"/>
              <a:t>Practice Contest II</a:t>
            </a:r>
            <a:br>
              <a:rPr lang="en-US" altLang="ja-JP" b="1" dirty="0" smtClean="0"/>
            </a:br>
            <a:r>
              <a:rPr lang="en-US" altLang="ja-JP" dirty="0" smtClean="0"/>
              <a:t>Problem J : Billion Million Thousand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Original Problem : </a:t>
            </a:r>
            <a:r>
              <a:rPr lang="en-US" altLang="ja-JP" dirty="0" err="1" smtClean="0"/>
              <a:t>H.Noda</a:t>
            </a:r>
            <a:endParaRPr lang="en-US" altLang="ja-JP" dirty="0" smtClean="0"/>
          </a:p>
          <a:p>
            <a:r>
              <a:rPr lang="en-US" altLang="ja-JP" dirty="0" smtClean="0"/>
              <a:t>Solution : </a:t>
            </a:r>
            <a:r>
              <a:rPr lang="en-US" altLang="ja-JP" dirty="0" err="1" smtClean="0"/>
              <a:t>Y.Konishi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H.Noda</a:t>
            </a:r>
            <a:endParaRPr lang="en-US" altLang="ja-JP" dirty="0" smtClean="0"/>
          </a:p>
          <a:p>
            <a:r>
              <a:rPr lang="en-US" dirty="0" smtClean="0"/>
              <a:t>Presentation : </a:t>
            </a:r>
            <a:r>
              <a:rPr lang="en-US" dirty="0" err="1" smtClean="0"/>
              <a:t>H.Noda</a:t>
            </a:r>
            <a:endParaRPr lang="ja-JP" altLang="en-US" dirty="0" smtClean="0"/>
          </a:p>
          <a:p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ja-JP" dirty="0" smtClean="0"/>
              <a:t>Some words which means 10</a:t>
            </a:r>
            <a:r>
              <a:rPr lang="en-US" altLang="ja-JP" baseline="30000" dirty="0" smtClean="0"/>
              <a:t>p</a:t>
            </a:r>
            <a:r>
              <a:rPr lang="en-US" altLang="ja-JP" dirty="0" smtClean="0"/>
              <a:t> are given.</a:t>
            </a:r>
          </a:p>
          <a:p>
            <a:r>
              <a:rPr lang="en-US" altLang="ja-JP" dirty="0" smtClean="0"/>
              <a:t>When two words w</a:t>
            </a:r>
            <a:r>
              <a:rPr lang="en-US" altLang="ja-JP" baseline="-25000" dirty="0" smtClean="0"/>
              <a:t>1</a:t>
            </a:r>
            <a:r>
              <a:rPr lang="en-US" altLang="ja-JP" dirty="0" smtClean="0"/>
              <a:t> and w</a:t>
            </a:r>
            <a:r>
              <a:rPr lang="en-US" altLang="ja-JP" baseline="-25000" dirty="0" smtClean="0"/>
              <a:t>2</a:t>
            </a:r>
            <a:r>
              <a:rPr lang="en-US" altLang="ja-JP" dirty="0" smtClean="0"/>
              <a:t> mean numbers 10</a:t>
            </a:r>
            <a:r>
              <a:rPr lang="en-US" altLang="ja-JP" baseline="30000" dirty="0" smtClean="0"/>
              <a:t>p1</a:t>
            </a:r>
            <a:r>
              <a:rPr lang="en-US" altLang="ja-JP" dirty="0" smtClean="0"/>
              <a:t> and 10</a:t>
            </a:r>
            <a:r>
              <a:rPr lang="en-US" altLang="ja-JP" baseline="30000" dirty="0" smtClean="0"/>
              <a:t>p2</a:t>
            </a:r>
            <a:r>
              <a:rPr lang="en-US" altLang="ja-JP" dirty="0" smtClean="0"/>
              <a:t> respectively, a concatenated word w</a:t>
            </a:r>
            <a:r>
              <a:rPr lang="en-US" altLang="ja-JP" baseline="-25000" dirty="0" smtClean="0"/>
              <a:t>1</a:t>
            </a:r>
            <a:r>
              <a:rPr lang="en-US" altLang="ja-JP" dirty="0" smtClean="0"/>
              <a:t>w</a:t>
            </a:r>
            <a:r>
              <a:rPr lang="en-US" altLang="ja-JP" baseline="-25000" dirty="0" smtClean="0"/>
              <a:t>2</a:t>
            </a:r>
            <a:r>
              <a:rPr lang="en-US" altLang="ja-JP" dirty="0" smtClean="0"/>
              <a:t> means 10</a:t>
            </a:r>
            <a:r>
              <a:rPr lang="en-US" altLang="ja-JP" baseline="30000" dirty="0" smtClean="0"/>
              <a:t>p1+p2</a:t>
            </a:r>
            <a:r>
              <a:rPr lang="en-US" altLang="ja-JP" dirty="0" smtClean="0"/>
              <a:t>.</a:t>
            </a:r>
          </a:p>
          <a:p>
            <a:endParaRPr lang="en-US" altLang="ja-JP" baseline="30000" dirty="0" smtClean="0"/>
          </a:p>
          <a:p>
            <a:r>
              <a:rPr lang="en-US" altLang="ja-JP" dirty="0" smtClean="0"/>
              <a:t>Example</a:t>
            </a:r>
          </a:p>
          <a:p>
            <a:pPr lvl="1" algn="ctr">
              <a:buNone/>
            </a:pPr>
            <a:r>
              <a:rPr lang="en-US" altLang="ja-JP" dirty="0" smtClean="0"/>
              <a:t>“</a:t>
            </a:r>
            <a:r>
              <a:rPr lang="en-US" altLang="ja-JP" i="1" dirty="0" smtClean="0"/>
              <a:t>billion</a:t>
            </a:r>
            <a:r>
              <a:rPr lang="en-US" altLang="ja-JP" dirty="0" smtClean="0"/>
              <a:t>” = 10</a:t>
            </a:r>
            <a:r>
              <a:rPr lang="en-US" altLang="ja-JP" baseline="30000" dirty="0" smtClean="0"/>
              <a:t>9</a:t>
            </a:r>
            <a:r>
              <a:rPr lang="en-US" altLang="ja-JP" dirty="0" smtClean="0"/>
              <a:t>   “</a:t>
            </a:r>
            <a:r>
              <a:rPr lang="en-US" altLang="ja-JP" i="1" dirty="0" smtClean="0"/>
              <a:t>million</a:t>
            </a:r>
            <a:r>
              <a:rPr lang="en-US" altLang="ja-JP" dirty="0" smtClean="0"/>
              <a:t>” = 10</a:t>
            </a:r>
            <a:r>
              <a:rPr lang="en-US" altLang="ja-JP" baseline="30000" dirty="0" smtClean="0"/>
              <a:t>6</a:t>
            </a:r>
            <a:r>
              <a:rPr lang="en-US" altLang="ja-JP" dirty="0" smtClean="0"/>
              <a:t>   “</a:t>
            </a:r>
            <a:r>
              <a:rPr lang="en-US" altLang="ja-JP" i="1" dirty="0" smtClean="0"/>
              <a:t>thousand</a:t>
            </a:r>
            <a:r>
              <a:rPr lang="en-US" altLang="ja-JP" dirty="0" smtClean="0"/>
              <a:t>” = 10</a:t>
            </a:r>
            <a:r>
              <a:rPr lang="en-US" altLang="ja-JP" baseline="30000" dirty="0" smtClean="0"/>
              <a:t>3</a:t>
            </a:r>
          </a:p>
          <a:p>
            <a:pPr lvl="1" algn="ctr">
              <a:buNone/>
            </a:pPr>
            <a:r>
              <a:rPr lang="ja-JP" altLang="en-US" dirty="0" smtClean="0"/>
              <a:t>↓</a:t>
            </a:r>
            <a:endParaRPr lang="en-US" altLang="ja-JP" dirty="0" smtClean="0"/>
          </a:p>
          <a:p>
            <a:pPr lvl="1" algn="ctr">
              <a:buNone/>
            </a:pPr>
            <a:r>
              <a:rPr lang="en-US" altLang="ja-JP" dirty="0" smtClean="0"/>
              <a:t>“</a:t>
            </a:r>
            <a:r>
              <a:rPr lang="en-US" altLang="ja-JP" i="1" dirty="0" err="1" smtClean="0"/>
              <a:t>billionmillionthousand</a:t>
            </a:r>
            <a:r>
              <a:rPr lang="en-US" altLang="ja-JP" dirty="0" smtClean="0"/>
              <a:t>” = 10</a:t>
            </a:r>
            <a:r>
              <a:rPr lang="en-US" altLang="ja-JP" baseline="30000" dirty="0" smtClean="0"/>
              <a:t>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Calculate the length of the shortest expression which represents the same number as the given expression in input.</a:t>
            </a:r>
          </a:p>
          <a:p>
            <a:endParaRPr kumimoji="1" lang="en-US" altLang="ja-JP" dirty="0" smtClean="0"/>
          </a:p>
          <a:p>
            <a:r>
              <a:rPr lang="en-US" altLang="ja-JP" dirty="0" smtClean="0"/>
              <a:t>Example</a:t>
            </a:r>
          </a:p>
          <a:p>
            <a:pPr lvl="1" algn="ctr">
              <a:buNone/>
            </a:pPr>
            <a:r>
              <a:rPr lang="en-US" altLang="ja-JP" dirty="0" smtClean="0"/>
              <a:t>“</a:t>
            </a:r>
            <a:r>
              <a:rPr lang="en-US" altLang="ja-JP" i="1" dirty="0" err="1" smtClean="0"/>
              <a:t>billionmillionthousand</a:t>
            </a:r>
            <a:r>
              <a:rPr lang="en-US" altLang="ja-JP" dirty="0" smtClean="0"/>
              <a:t>”</a:t>
            </a:r>
          </a:p>
          <a:p>
            <a:pPr lvl="1" algn="ctr">
              <a:buNone/>
            </a:pPr>
            <a:r>
              <a:rPr lang="ja-JP" altLang="en-US" dirty="0" smtClean="0"/>
              <a:t>→ </a:t>
            </a:r>
            <a:r>
              <a:rPr lang="en-US" altLang="ja-JP" dirty="0" smtClean="0"/>
              <a:t>“</a:t>
            </a:r>
            <a:r>
              <a:rPr lang="en-US" altLang="ja-JP" i="1" dirty="0" err="1" smtClean="0"/>
              <a:t>billionbillion</a:t>
            </a:r>
            <a:r>
              <a:rPr lang="en-US" altLang="ja-JP" dirty="0" smtClean="0"/>
              <a:t>”</a:t>
            </a:r>
          </a:p>
          <a:p>
            <a:pPr lvl="1" algn="ctr">
              <a:buNone/>
            </a:pPr>
            <a:r>
              <a:rPr lang="ja-JP" altLang="en-US" dirty="0" smtClean="0"/>
              <a:t>→ </a:t>
            </a:r>
            <a:r>
              <a:rPr lang="en-US" altLang="ja-JP" dirty="0" smtClean="0"/>
              <a:t>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>
              <a:buNone/>
            </a:pPr>
            <a:r>
              <a:rPr kumimoji="1" lang="en-US" altLang="ja-JP" sz="23900" dirty="0" smtClean="0"/>
              <a:t>DP</a:t>
            </a:r>
            <a:endParaRPr kumimoji="1" lang="ja-JP" altLang="en-US" sz="23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kumimoji="1" lang="en-US" altLang="ja-JP" dirty="0" smtClean="0"/>
              <a:t>Interpret given number with DP.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Calculate the length of the shortest expression with DP.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Interpret the given number with DP.</a:t>
            </a:r>
          </a:p>
          <a:p>
            <a:r>
              <a:rPr lang="en-US" altLang="ja-JP" dirty="0" smtClean="0"/>
              <a:t>Example</a:t>
            </a:r>
          </a:p>
          <a:p>
            <a:pPr lvl="1"/>
            <a:r>
              <a:rPr lang="en-US" altLang="ja-JP" dirty="0" smtClean="0"/>
              <a:t>“</a:t>
            </a:r>
            <a:r>
              <a:rPr lang="en-US" altLang="ja-JP" dirty="0" err="1" smtClean="0"/>
              <a:t>nico</a:t>
            </a:r>
            <a:r>
              <a:rPr lang="en-US" altLang="ja-JP" dirty="0" smtClean="0"/>
              <a:t>” </a:t>
            </a:r>
            <a:r>
              <a:rPr lang="ja-JP" altLang="en-US" dirty="0" smtClean="0"/>
              <a:t>・・・ </a:t>
            </a:r>
            <a:r>
              <a:rPr lang="en-US" altLang="ja-JP" dirty="0" smtClean="0"/>
              <a:t>2</a:t>
            </a:r>
          </a:p>
          <a:p>
            <a:pPr lvl="1"/>
            <a:r>
              <a:rPr lang="en-US" altLang="ja-JP" dirty="0" smtClean="0"/>
              <a:t>“video”</a:t>
            </a:r>
            <a:r>
              <a:rPr lang="ja-JP" altLang="en-US" dirty="0" smtClean="0"/>
              <a:t> ・・・ </a:t>
            </a:r>
            <a:r>
              <a:rPr lang="en-US" altLang="ja-JP" smtClean="0"/>
              <a:t>4</a:t>
            </a:r>
            <a:endParaRPr lang="en-US" altLang="ja-JP" dirty="0" smtClean="0"/>
          </a:p>
        </p:txBody>
      </p:sp>
      <p:grpSp>
        <p:nvGrpSpPr>
          <p:cNvPr id="49" name="グループ化 48"/>
          <p:cNvGrpSpPr/>
          <p:nvPr/>
        </p:nvGrpSpPr>
        <p:grpSpPr>
          <a:xfrm>
            <a:off x="321439" y="4071942"/>
            <a:ext cx="8501122" cy="1214446"/>
            <a:chOff x="285720" y="2357430"/>
            <a:chExt cx="6000792" cy="857256"/>
          </a:xfrm>
        </p:grpSpPr>
        <p:sp>
          <p:nvSpPr>
            <p:cNvPr id="21" name="正方形/長方形 20"/>
            <p:cNvSpPr/>
            <p:nvPr/>
          </p:nvSpPr>
          <p:spPr>
            <a:xfrm>
              <a:off x="285720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n</a:t>
              </a:r>
              <a:endParaRPr kumimoji="1" lang="ja-JP" altLang="en-US" sz="5400" dirty="0"/>
            </a:p>
          </p:txBody>
        </p:sp>
        <p:sp>
          <p:nvSpPr>
            <p:cNvPr id="22" name="正方形/長方形 21"/>
            <p:cNvSpPr/>
            <p:nvPr/>
          </p:nvSpPr>
          <p:spPr>
            <a:xfrm>
              <a:off x="714348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err="1" smtClean="0"/>
                <a:t>i</a:t>
              </a:r>
              <a:endParaRPr kumimoji="1" lang="ja-JP" altLang="en-US" sz="5400" dirty="0"/>
            </a:p>
          </p:txBody>
        </p:sp>
        <p:sp>
          <p:nvSpPr>
            <p:cNvPr id="23" name="正方形/長方形 22"/>
            <p:cNvSpPr/>
            <p:nvPr/>
          </p:nvSpPr>
          <p:spPr>
            <a:xfrm>
              <a:off x="1142976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c</a:t>
              </a:r>
              <a:endParaRPr kumimoji="1" lang="ja-JP" altLang="en-US" sz="5400" dirty="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571604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o</a:t>
              </a:r>
              <a:endParaRPr kumimoji="1" lang="ja-JP" altLang="en-US" sz="5400" dirty="0"/>
            </a:p>
          </p:txBody>
        </p:sp>
        <p:sp>
          <p:nvSpPr>
            <p:cNvPr id="25" name="正方形/長方形 24"/>
            <p:cNvSpPr/>
            <p:nvPr/>
          </p:nvSpPr>
          <p:spPr>
            <a:xfrm>
              <a:off x="3714744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v</a:t>
              </a:r>
              <a:endParaRPr kumimoji="1" lang="ja-JP" altLang="en-US" sz="5400" dirty="0"/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4143372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err="1" smtClean="0"/>
                <a:t>i</a:t>
              </a:r>
              <a:endParaRPr kumimoji="1" lang="ja-JP" altLang="en-US" sz="5400" dirty="0"/>
            </a:p>
          </p:txBody>
        </p:sp>
        <p:sp>
          <p:nvSpPr>
            <p:cNvPr id="27" name="正方形/長方形 26"/>
            <p:cNvSpPr/>
            <p:nvPr/>
          </p:nvSpPr>
          <p:spPr>
            <a:xfrm>
              <a:off x="4572000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d</a:t>
              </a:r>
              <a:endParaRPr kumimoji="1" lang="ja-JP" altLang="en-US" sz="5400" dirty="0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5000628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e</a:t>
              </a:r>
              <a:endParaRPr kumimoji="1" lang="ja-JP" altLang="en-US" sz="5400" dirty="0"/>
            </a:p>
          </p:txBody>
        </p:sp>
        <p:sp>
          <p:nvSpPr>
            <p:cNvPr id="29" name="正方形/長方形 28"/>
            <p:cNvSpPr/>
            <p:nvPr/>
          </p:nvSpPr>
          <p:spPr>
            <a:xfrm>
              <a:off x="2000232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n</a:t>
              </a:r>
              <a:endParaRPr kumimoji="1" lang="ja-JP" altLang="en-US" sz="5400" dirty="0"/>
            </a:p>
          </p:txBody>
        </p:sp>
        <p:sp>
          <p:nvSpPr>
            <p:cNvPr id="30" name="正方形/長方形 29"/>
            <p:cNvSpPr/>
            <p:nvPr/>
          </p:nvSpPr>
          <p:spPr>
            <a:xfrm>
              <a:off x="2428860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err="1" smtClean="0"/>
                <a:t>i</a:t>
              </a:r>
              <a:endParaRPr kumimoji="1" lang="ja-JP" altLang="en-US" sz="5400" dirty="0"/>
            </a:p>
          </p:txBody>
        </p:sp>
        <p:sp>
          <p:nvSpPr>
            <p:cNvPr id="31" name="正方形/長方形 30"/>
            <p:cNvSpPr/>
            <p:nvPr/>
          </p:nvSpPr>
          <p:spPr>
            <a:xfrm>
              <a:off x="2857488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c</a:t>
              </a:r>
              <a:endParaRPr kumimoji="1" lang="ja-JP" altLang="en-US" sz="5400" dirty="0"/>
            </a:p>
          </p:txBody>
        </p:sp>
        <p:sp>
          <p:nvSpPr>
            <p:cNvPr id="32" name="正方形/長方形 31"/>
            <p:cNvSpPr/>
            <p:nvPr/>
          </p:nvSpPr>
          <p:spPr>
            <a:xfrm>
              <a:off x="3286116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o</a:t>
              </a:r>
              <a:endParaRPr kumimoji="1" lang="ja-JP" altLang="en-US" sz="5400" dirty="0"/>
            </a:p>
          </p:txBody>
        </p:sp>
        <p:sp>
          <p:nvSpPr>
            <p:cNvPr id="33" name="正方形/長方形 32"/>
            <p:cNvSpPr/>
            <p:nvPr/>
          </p:nvSpPr>
          <p:spPr>
            <a:xfrm>
              <a:off x="5429256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o</a:t>
              </a:r>
              <a:endParaRPr kumimoji="1" lang="ja-JP" altLang="en-US" sz="5400" dirty="0"/>
            </a:p>
          </p:txBody>
        </p:sp>
        <p:sp>
          <p:nvSpPr>
            <p:cNvPr id="34" name="正方形/長方形 33"/>
            <p:cNvSpPr/>
            <p:nvPr/>
          </p:nvSpPr>
          <p:spPr>
            <a:xfrm>
              <a:off x="5857884" y="2357430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35" name="正方形/長方形 34"/>
            <p:cNvSpPr/>
            <p:nvPr/>
          </p:nvSpPr>
          <p:spPr>
            <a:xfrm>
              <a:off x="285720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0</a:t>
              </a:r>
              <a:endParaRPr kumimoji="1" lang="ja-JP" altLang="en-US" sz="5400" dirty="0"/>
            </a:p>
          </p:txBody>
        </p:sp>
        <p:sp>
          <p:nvSpPr>
            <p:cNvPr id="36" name="正方形/長方形 35"/>
            <p:cNvSpPr/>
            <p:nvPr/>
          </p:nvSpPr>
          <p:spPr>
            <a:xfrm>
              <a:off x="714348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37" name="正方形/長方形 36"/>
            <p:cNvSpPr/>
            <p:nvPr/>
          </p:nvSpPr>
          <p:spPr>
            <a:xfrm>
              <a:off x="1142976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38" name="正方形/長方形 37"/>
            <p:cNvSpPr/>
            <p:nvPr/>
          </p:nvSpPr>
          <p:spPr>
            <a:xfrm>
              <a:off x="1571604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39" name="正方形/長方形 38"/>
            <p:cNvSpPr/>
            <p:nvPr/>
          </p:nvSpPr>
          <p:spPr>
            <a:xfrm>
              <a:off x="3714744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4</a:t>
              </a:r>
              <a:endParaRPr kumimoji="1" lang="ja-JP" altLang="en-US" sz="5400" dirty="0"/>
            </a:p>
          </p:txBody>
        </p:sp>
        <p:sp>
          <p:nvSpPr>
            <p:cNvPr id="40" name="正方形/長方形 39"/>
            <p:cNvSpPr/>
            <p:nvPr/>
          </p:nvSpPr>
          <p:spPr>
            <a:xfrm>
              <a:off x="4143372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1" name="正方形/長方形 40"/>
            <p:cNvSpPr/>
            <p:nvPr/>
          </p:nvSpPr>
          <p:spPr>
            <a:xfrm>
              <a:off x="4572000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2" name="正方形/長方形 41"/>
            <p:cNvSpPr/>
            <p:nvPr/>
          </p:nvSpPr>
          <p:spPr>
            <a:xfrm>
              <a:off x="5000628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3" name="正方形/長方形 42"/>
            <p:cNvSpPr/>
            <p:nvPr/>
          </p:nvSpPr>
          <p:spPr>
            <a:xfrm>
              <a:off x="2000232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2</a:t>
              </a:r>
              <a:endParaRPr kumimoji="1" lang="ja-JP" altLang="en-US" sz="5400" dirty="0"/>
            </a:p>
          </p:txBody>
        </p:sp>
        <p:sp>
          <p:nvSpPr>
            <p:cNvPr id="44" name="正方形/長方形 43"/>
            <p:cNvSpPr/>
            <p:nvPr/>
          </p:nvSpPr>
          <p:spPr>
            <a:xfrm>
              <a:off x="2428860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5" name="正方形/長方形 44"/>
            <p:cNvSpPr/>
            <p:nvPr/>
          </p:nvSpPr>
          <p:spPr>
            <a:xfrm>
              <a:off x="2857488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6" name="正方形/長方形 45"/>
            <p:cNvSpPr/>
            <p:nvPr/>
          </p:nvSpPr>
          <p:spPr>
            <a:xfrm>
              <a:off x="3286116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7" name="正方形/長方形 46"/>
            <p:cNvSpPr/>
            <p:nvPr/>
          </p:nvSpPr>
          <p:spPr>
            <a:xfrm>
              <a:off x="5429256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5400"/>
            </a:p>
          </p:txBody>
        </p:sp>
        <p:sp>
          <p:nvSpPr>
            <p:cNvPr id="48" name="正方形/長方形 47"/>
            <p:cNvSpPr/>
            <p:nvPr/>
          </p:nvSpPr>
          <p:spPr>
            <a:xfrm>
              <a:off x="5857884" y="2786058"/>
              <a:ext cx="428628" cy="4286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5400" dirty="0" smtClean="0"/>
                <a:t>8</a:t>
              </a:r>
              <a:endParaRPr kumimoji="1" lang="ja-JP" altLang="en-US" sz="5400" dirty="0"/>
            </a:p>
          </p:txBody>
        </p:sp>
      </p:grpSp>
      <p:cxnSp>
        <p:nvCxnSpPr>
          <p:cNvPr id="51" name="曲線コネクタ 50"/>
          <p:cNvCxnSpPr>
            <a:stCxn id="35" idx="2"/>
            <a:endCxn id="43" idx="2"/>
          </p:cNvCxnSpPr>
          <p:nvPr/>
        </p:nvCxnSpPr>
        <p:spPr>
          <a:xfrm rot="16200000" flipH="1">
            <a:off x="1839497" y="4071942"/>
            <a:ext cx="1588" cy="2428892"/>
          </a:xfrm>
          <a:prstGeom prst="curvedConnector3">
            <a:avLst>
              <a:gd name="adj1" fmla="val 14395466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3" name="曲線コネクタ 52"/>
          <p:cNvCxnSpPr>
            <a:stCxn id="43" idx="2"/>
            <a:endCxn id="39" idx="2"/>
          </p:cNvCxnSpPr>
          <p:nvPr/>
        </p:nvCxnSpPr>
        <p:spPr>
          <a:xfrm rot="16200000" flipH="1">
            <a:off x="4268389" y="4071942"/>
            <a:ext cx="1588" cy="2428892"/>
          </a:xfrm>
          <a:prstGeom prst="curvedConnector3">
            <a:avLst>
              <a:gd name="adj1" fmla="val 14395466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5" name="曲線コネクタ 54"/>
          <p:cNvCxnSpPr>
            <a:stCxn id="39" idx="2"/>
            <a:endCxn id="48" idx="2"/>
          </p:cNvCxnSpPr>
          <p:nvPr/>
        </p:nvCxnSpPr>
        <p:spPr>
          <a:xfrm rot="16200000" flipH="1">
            <a:off x="7000892" y="3768330"/>
            <a:ext cx="1588" cy="3036115"/>
          </a:xfrm>
          <a:prstGeom prst="curvedConnector3">
            <a:avLst>
              <a:gd name="adj1" fmla="val 14395466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Solution 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Calculate the length of the shortest expression with DP.</a:t>
            </a:r>
            <a:endParaRPr lang="ja-JP" altLang="en-US" dirty="0" smtClean="0"/>
          </a:p>
          <a:p>
            <a:endParaRPr kumimoji="1" lang="ja-JP" altLang="en-US" dirty="0"/>
          </a:p>
        </p:txBody>
      </p:sp>
      <p:grpSp>
        <p:nvGrpSpPr>
          <p:cNvPr id="480" name="グループ化 479"/>
          <p:cNvGrpSpPr/>
          <p:nvPr/>
        </p:nvGrpSpPr>
        <p:grpSpPr>
          <a:xfrm>
            <a:off x="1643042" y="2143116"/>
            <a:ext cx="6546284" cy="4500570"/>
            <a:chOff x="2000232" y="2714620"/>
            <a:chExt cx="5715040" cy="3929090"/>
          </a:xfrm>
        </p:grpSpPr>
        <p:grpSp>
          <p:nvGrpSpPr>
            <p:cNvPr id="461" name="グループ化 460"/>
            <p:cNvGrpSpPr/>
            <p:nvPr/>
          </p:nvGrpSpPr>
          <p:grpSpPr>
            <a:xfrm>
              <a:off x="2000232" y="2714620"/>
              <a:ext cx="5715040" cy="3929090"/>
              <a:chOff x="2000232" y="2714620"/>
              <a:chExt cx="5715040" cy="3929090"/>
            </a:xfrm>
          </p:grpSpPr>
          <p:sp>
            <p:nvSpPr>
              <p:cNvPr id="286" name="正方形/長方形 285"/>
              <p:cNvSpPr/>
              <p:nvPr/>
            </p:nvSpPr>
            <p:spPr>
              <a:xfrm>
                <a:off x="271461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287" name="正方形/長方形 286"/>
              <p:cNvSpPr/>
              <p:nvPr/>
            </p:nvSpPr>
            <p:spPr>
              <a:xfrm>
                <a:off x="307180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8" name="正方形/長方形 287"/>
              <p:cNvSpPr/>
              <p:nvPr/>
            </p:nvSpPr>
            <p:spPr>
              <a:xfrm>
                <a:off x="342899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89" name="正方形/長方形 288"/>
              <p:cNvSpPr/>
              <p:nvPr/>
            </p:nvSpPr>
            <p:spPr>
              <a:xfrm>
                <a:off x="378618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0" name="正方形/長方形 289"/>
              <p:cNvSpPr/>
              <p:nvPr/>
            </p:nvSpPr>
            <p:spPr>
              <a:xfrm>
                <a:off x="414337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1" name="正方形/長方形 290"/>
              <p:cNvSpPr/>
              <p:nvPr/>
            </p:nvSpPr>
            <p:spPr>
              <a:xfrm>
                <a:off x="450056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2" name="正方形/長方形 291"/>
              <p:cNvSpPr/>
              <p:nvPr/>
            </p:nvSpPr>
            <p:spPr>
              <a:xfrm>
                <a:off x="485775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3" name="正方形/長方形 292"/>
              <p:cNvSpPr/>
              <p:nvPr/>
            </p:nvSpPr>
            <p:spPr>
              <a:xfrm>
                <a:off x="521494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4" name="正方形/長方形 293"/>
              <p:cNvSpPr/>
              <p:nvPr/>
            </p:nvSpPr>
            <p:spPr>
              <a:xfrm>
                <a:off x="557213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5" name="正方形/長方形 294"/>
              <p:cNvSpPr/>
              <p:nvPr/>
            </p:nvSpPr>
            <p:spPr>
              <a:xfrm>
                <a:off x="592932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6" name="正方形/長方形 295"/>
              <p:cNvSpPr/>
              <p:nvPr/>
            </p:nvSpPr>
            <p:spPr>
              <a:xfrm>
                <a:off x="628651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7" name="正方形/長方形 296"/>
              <p:cNvSpPr/>
              <p:nvPr/>
            </p:nvSpPr>
            <p:spPr>
              <a:xfrm>
                <a:off x="664370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8" name="正方形/長方形 297"/>
              <p:cNvSpPr/>
              <p:nvPr/>
            </p:nvSpPr>
            <p:spPr>
              <a:xfrm>
                <a:off x="700089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99" name="正方形/長方形 298"/>
              <p:cNvSpPr/>
              <p:nvPr/>
            </p:nvSpPr>
            <p:spPr>
              <a:xfrm>
                <a:off x="271461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0" name="正方形/長方形 299"/>
              <p:cNvSpPr/>
              <p:nvPr/>
            </p:nvSpPr>
            <p:spPr>
              <a:xfrm>
                <a:off x="307180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1" name="正方形/長方形 300"/>
              <p:cNvSpPr/>
              <p:nvPr/>
            </p:nvSpPr>
            <p:spPr>
              <a:xfrm>
                <a:off x="342899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2" name="正方形/長方形 301"/>
              <p:cNvSpPr/>
              <p:nvPr/>
            </p:nvSpPr>
            <p:spPr>
              <a:xfrm>
                <a:off x="378618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3" name="正方形/長方形 302"/>
              <p:cNvSpPr/>
              <p:nvPr/>
            </p:nvSpPr>
            <p:spPr>
              <a:xfrm>
                <a:off x="414337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4" name="正方形/長方形 303"/>
              <p:cNvSpPr/>
              <p:nvPr/>
            </p:nvSpPr>
            <p:spPr>
              <a:xfrm>
                <a:off x="450056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5" name="正方形/長方形 304"/>
              <p:cNvSpPr/>
              <p:nvPr/>
            </p:nvSpPr>
            <p:spPr>
              <a:xfrm>
                <a:off x="485775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6" name="正方形/長方形 305"/>
              <p:cNvSpPr/>
              <p:nvPr/>
            </p:nvSpPr>
            <p:spPr>
              <a:xfrm>
                <a:off x="521494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7" name="正方形/長方形 306"/>
              <p:cNvSpPr/>
              <p:nvPr/>
            </p:nvSpPr>
            <p:spPr>
              <a:xfrm>
                <a:off x="557213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8" name="正方形/長方形 307"/>
              <p:cNvSpPr/>
              <p:nvPr/>
            </p:nvSpPr>
            <p:spPr>
              <a:xfrm>
                <a:off x="592932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09" name="正方形/長方形 308"/>
              <p:cNvSpPr/>
              <p:nvPr/>
            </p:nvSpPr>
            <p:spPr>
              <a:xfrm>
                <a:off x="628651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0" name="正方形/長方形 309"/>
              <p:cNvSpPr/>
              <p:nvPr/>
            </p:nvSpPr>
            <p:spPr>
              <a:xfrm>
                <a:off x="664370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1" name="正方形/長方形 310"/>
              <p:cNvSpPr/>
              <p:nvPr/>
            </p:nvSpPr>
            <p:spPr>
              <a:xfrm>
                <a:off x="700089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2" name="正方形/長方形 311"/>
              <p:cNvSpPr/>
              <p:nvPr/>
            </p:nvSpPr>
            <p:spPr>
              <a:xfrm>
                <a:off x="271461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3" name="正方形/長方形 312"/>
              <p:cNvSpPr/>
              <p:nvPr/>
            </p:nvSpPr>
            <p:spPr>
              <a:xfrm>
                <a:off x="307180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4" name="正方形/長方形 313"/>
              <p:cNvSpPr/>
              <p:nvPr/>
            </p:nvSpPr>
            <p:spPr>
              <a:xfrm>
                <a:off x="342899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5" name="正方形/長方形 314"/>
              <p:cNvSpPr/>
              <p:nvPr/>
            </p:nvSpPr>
            <p:spPr>
              <a:xfrm>
                <a:off x="378618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6" name="正方形/長方形 315"/>
              <p:cNvSpPr/>
              <p:nvPr/>
            </p:nvSpPr>
            <p:spPr>
              <a:xfrm>
                <a:off x="414337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317" name="正方形/長方形 316"/>
              <p:cNvSpPr/>
              <p:nvPr/>
            </p:nvSpPr>
            <p:spPr>
              <a:xfrm>
                <a:off x="450056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8" name="正方形/長方形 317"/>
              <p:cNvSpPr/>
              <p:nvPr/>
            </p:nvSpPr>
            <p:spPr>
              <a:xfrm>
                <a:off x="485775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19" name="正方形/長方形 318"/>
              <p:cNvSpPr/>
              <p:nvPr/>
            </p:nvSpPr>
            <p:spPr>
              <a:xfrm>
                <a:off x="521494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0" name="正方形/長方形 319"/>
              <p:cNvSpPr/>
              <p:nvPr/>
            </p:nvSpPr>
            <p:spPr>
              <a:xfrm>
                <a:off x="557213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1" name="正方形/長方形 320"/>
              <p:cNvSpPr/>
              <p:nvPr/>
            </p:nvSpPr>
            <p:spPr>
              <a:xfrm>
                <a:off x="592932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2" name="正方形/長方形 321"/>
              <p:cNvSpPr/>
              <p:nvPr/>
            </p:nvSpPr>
            <p:spPr>
              <a:xfrm>
                <a:off x="628651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3" name="正方形/長方形 322"/>
              <p:cNvSpPr/>
              <p:nvPr/>
            </p:nvSpPr>
            <p:spPr>
              <a:xfrm>
                <a:off x="664370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4" name="正方形/長方形 323"/>
              <p:cNvSpPr/>
              <p:nvPr/>
            </p:nvSpPr>
            <p:spPr>
              <a:xfrm>
                <a:off x="700089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5" name="正方形/長方形 324"/>
              <p:cNvSpPr/>
              <p:nvPr/>
            </p:nvSpPr>
            <p:spPr>
              <a:xfrm>
                <a:off x="271461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6" name="正方形/長方形 325"/>
              <p:cNvSpPr/>
              <p:nvPr/>
            </p:nvSpPr>
            <p:spPr>
              <a:xfrm>
                <a:off x="307180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7" name="正方形/長方形 326"/>
              <p:cNvSpPr/>
              <p:nvPr/>
            </p:nvSpPr>
            <p:spPr>
              <a:xfrm>
                <a:off x="342899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8" name="正方形/長方形 327"/>
              <p:cNvSpPr/>
              <p:nvPr/>
            </p:nvSpPr>
            <p:spPr>
              <a:xfrm>
                <a:off x="378618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29" name="正方形/長方形 328"/>
              <p:cNvSpPr/>
              <p:nvPr/>
            </p:nvSpPr>
            <p:spPr>
              <a:xfrm>
                <a:off x="414337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0" name="正方形/長方形 329"/>
              <p:cNvSpPr/>
              <p:nvPr/>
            </p:nvSpPr>
            <p:spPr>
              <a:xfrm>
                <a:off x="450056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1" name="正方形/長方形 330"/>
              <p:cNvSpPr/>
              <p:nvPr/>
            </p:nvSpPr>
            <p:spPr>
              <a:xfrm>
                <a:off x="485775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2" name="正方形/長方形 331"/>
              <p:cNvSpPr/>
              <p:nvPr/>
            </p:nvSpPr>
            <p:spPr>
              <a:xfrm>
                <a:off x="521494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3" name="正方形/長方形 332"/>
              <p:cNvSpPr/>
              <p:nvPr/>
            </p:nvSpPr>
            <p:spPr>
              <a:xfrm>
                <a:off x="557213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4" name="正方形/長方形 333"/>
              <p:cNvSpPr/>
              <p:nvPr/>
            </p:nvSpPr>
            <p:spPr>
              <a:xfrm>
                <a:off x="592932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5" name="正方形/長方形 334"/>
              <p:cNvSpPr/>
              <p:nvPr/>
            </p:nvSpPr>
            <p:spPr>
              <a:xfrm>
                <a:off x="628651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6" name="正方形/長方形 335"/>
              <p:cNvSpPr/>
              <p:nvPr/>
            </p:nvSpPr>
            <p:spPr>
              <a:xfrm>
                <a:off x="664370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7" name="正方形/長方形 336"/>
              <p:cNvSpPr/>
              <p:nvPr/>
            </p:nvSpPr>
            <p:spPr>
              <a:xfrm>
                <a:off x="700089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8" name="正方形/長方形 337"/>
              <p:cNvSpPr/>
              <p:nvPr/>
            </p:nvSpPr>
            <p:spPr>
              <a:xfrm>
                <a:off x="271461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39" name="正方形/長方形 338"/>
              <p:cNvSpPr/>
              <p:nvPr/>
            </p:nvSpPr>
            <p:spPr>
              <a:xfrm>
                <a:off x="307180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0" name="正方形/長方形 339"/>
              <p:cNvSpPr/>
              <p:nvPr/>
            </p:nvSpPr>
            <p:spPr>
              <a:xfrm>
                <a:off x="342899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1" name="正方形/長方形 340"/>
              <p:cNvSpPr/>
              <p:nvPr/>
            </p:nvSpPr>
            <p:spPr>
              <a:xfrm>
                <a:off x="378618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2" name="正方形/長方形 341"/>
              <p:cNvSpPr/>
              <p:nvPr/>
            </p:nvSpPr>
            <p:spPr>
              <a:xfrm>
                <a:off x="414337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3" name="正方形/長方形 342"/>
              <p:cNvSpPr/>
              <p:nvPr/>
            </p:nvSpPr>
            <p:spPr>
              <a:xfrm>
                <a:off x="450056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344" name="正方形/長方形 343"/>
              <p:cNvSpPr/>
              <p:nvPr/>
            </p:nvSpPr>
            <p:spPr>
              <a:xfrm>
                <a:off x="485775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5" name="正方形/長方形 344"/>
              <p:cNvSpPr/>
              <p:nvPr/>
            </p:nvSpPr>
            <p:spPr>
              <a:xfrm>
                <a:off x="521494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6" name="正方形/長方形 345"/>
              <p:cNvSpPr/>
              <p:nvPr/>
            </p:nvSpPr>
            <p:spPr>
              <a:xfrm>
                <a:off x="557213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347" name="正方形/長方形 346"/>
              <p:cNvSpPr/>
              <p:nvPr/>
            </p:nvSpPr>
            <p:spPr>
              <a:xfrm>
                <a:off x="592932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8" name="正方形/長方形 347"/>
              <p:cNvSpPr/>
              <p:nvPr/>
            </p:nvSpPr>
            <p:spPr>
              <a:xfrm>
                <a:off x="628651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49" name="正方形/長方形 348"/>
              <p:cNvSpPr/>
              <p:nvPr/>
            </p:nvSpPr>
            <p:spPr>
              <a:xfrm>
                <a:off x="664370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0" name="正方形/長方形 349"/>
              <p:cNvSpPr/>
              <p:nvPr/>
            </p:nvSpPr>
            <p:spPr>
              <a:xfrm>
                <a:off x="700089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1" name="正方形/長方形 350"/>
              <p:cNvSpPr/>
              <p:nvPr/>
            </p:nvSpPr>
            <p:spPr>
              <a:xfrm>
                <a:off x="271461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2" name="正方形/長方形 351"/>
              <p:cNvSpPr/>
              <p:nvPr/>
            </p:nvSpPr>
            <p:spPr>
              <a:xfrm>
                <a:off x="307180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3" name="正方形/長方形 352"/>
              <p:cNvSpPr/>
              <p:nvPr/>
            </p:nvSpPr>
            <p:spPr>
              <a:xfrm>
                <a:off x="342899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4" name="正方形/長方形 353"/>
              <p:cNvSpPr/>
              <p:nvPr/>
            </p:nvSpPr>
            <p:spPr>
              <a:xfrm>
                <a:off x="378618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5" name="正方形/長方形 354"/>
              <p:cNvSpPr/>
              <p:nvPr/>
            </p:nvSpPr>
            <p:spPr>
              <a:xfrm>
                <a:off x="414337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6" name="正方形/長方形 355"/>
              <p:cNvSpPr/>
              <p:nvPr/>
            </p:nvSpPr>
            <p:spPr>
              <a:xfrm>
                <a:off x="450056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7" name="正方形/長方形 356"/>
              <p:cNvSpPr/>
              <p:nvPr/>
            </p:nvSpPr>
            <p:spPr>
              <a:xfrm>
                <a:off x="485775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8" name="正方形/長方形 357"/>
              <p:cNvSpPr/>
              <p:nvPr/>
            </p:nvSpPr>
            <p:spPr>
              <a:xfrm>
                <a:off x="521494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59" name="正方形/長方形 358"/>
              <p:cNvSpPr/>
              <p:nvPr/>
            </p:nvSpPr>
            <p:spPr>
              <a:xfrm>
                <a:off x="557213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0" name="正方形/長方形 359"/>
              <p:cNvSpPr/>
              <p:nvPr/>
            </p:nvSpPr>
            <p:spPr>
              <a:xfrm>
                <a:off x="592932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1" name="正方形/長方形 360"/>
              <p:cNvSpPr/>
              <p:nvPr/>
            </p:nvSpPr>
            <p:spPr>
              <a:xfrm>
                <a:off x="628651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2" name="正方形/長方形 361"/>
              <p:cNvSpPr/>
              <p:nvPr/>
            </p:nvSpPr>
            <p:spPr>
              <a:xfrm>
                <a:off x="664370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3" name="正方形/長方形 362"/>
              <p:cNvSpPr/>
              <p:nvPr/>
            </p:nvSpPr>
            <p:spPr>
              <a:xfrm>
                <a:off x="700089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4" name="正方形/長方形 363"/>
              <p:cNvSpPr/>
              <p:nvPr/>
            </p:nvSpPr>
            <p:spPr>
              <a:xfrm>
                <a:off x="271461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5" name="正方形/長方形 364"/>
              <p:cNvSpPr/>
              <p:nvPr/>
            </p:nvSpPr>
            <p:spPr>
              <a:xfrm>
                <a:off x="307180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6" name="正方形/長方形 365"/>
              <p:cNvSpPr/>
              <p:nvPr/>
            </p:nvSpPr>
            <p:spPr>
              <a:xfrm>
                <a:off x="342899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7" name="正方形/長方形 366"/>
              <p:cNvSpPr/>
              <p:nvPr/>
            </p:nvSpPr>
            <p:spPr>
              <a:xfrm>
                <a:off x="378618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8" name="正方形/長方形 367"/>
              <p:cNvSpPr/>
              <p:nvPr/>
            </p:nvSpPr>
            <p:spPr>
              <a:xfrm>
                <a:off x="414337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69" name="正方形/長方形 368"/>
              <p:cNvSpPr/>
              <p:nvPr/>
            </p:nvSpPr>
            <p:spPr>
              <a:xfrm>
                <a:off x="450056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0" name="正方形/長方形 369"/>
              <p:cNvSpPr/>
              <p:nvPr/>
            </p:nvSpPr>
            <p:spPr>
              <a:xfrm>
                <a:off x="485775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1" name="正方形/長方形 370"/>
              <p:cNvSpPr/>
              <p:nvPr/>
            </p:nvSpPr>
            <p:spPr>
              <a:xfrm>
                <a:off x="521494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2" name="正方形/長方形 371"/>
              <p:cNvSpPr/>
              <p:nvPr/>
            </p:nvSpPr>
            <p:spPr>
              <a:xfrm>
                <a:off x="557213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3" name="正方形/長方形 372"/>
              <p:cNvSpPr/>
              <p:nvPr/>
            </p:nvSpPr>
            <p:spPr>
              <a:xfrm>
                <a:off x="592932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374" name="正方形/長方形 373"/>
              <p:cNvSpPr/>
              <p:nvPr/>
            </p:nvSpPr>
            <p:spPr>
              <a:xfrm>
                <a:off x="628651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5" name="正方形/長方形 374"/>
              <p:cNvSpPr/>
              <p:nvPr/>
            </p:nvSpPr>
            <p:spPr>
              <a:xfrm>
                <a:off x="664370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6" name="正方形/長方形 375"/>
              <p:cNvSpPr/>
              <p:nvPr/>
            </p:nvSpPr>
            <p:spPr>
              <a:xfrm>
                <a:off x="700089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377" name="正方形/長方形 376"/>
              <p:cNvSpPr/>
              <p:nvPr/>
            </p:nvSpPr>
            <p:spPr>
              <a:xfrm>
                <a:off x="271461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8" name="正方形/長方形 377"/>
              <p:cNvSpPr/>
              <p:nvPr/>
            </p:nvSpPr>
            <p:spPr>
              <a:xfrm>
                <a:off x="307180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79" name="正方形/長方形 378"/>
              <p:cNvSpPr/>
              <p:nvPr/>
            </p:nvSpPr>
            <p:spPr>
              <a:xfrm>
                <a:off x="342899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0" name="正方形/長方形 379"/>
              <p:cNvSpPr/>
              <p:nvPr/>
            </p:nvSpPr>
            <p:spPr>
              <a:xfrm>
                <a:off x="378618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1" name="正方形/長方形 380"/>
              <p:cNvSpPr/>
              <p:nvPr/>
            </p:nvSpPr>
            <p:spPr>
              <a:xfrm>
                <a:off x="414337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2" name="正方形/長方形 381"/>
              <p:cNvSpPr/>
              <p:nvPr/>
            </p:nvSpPr>
            <p:spPr>
              <a:xfrm>
                <a:off x="450056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3" name="正方形/長方形 382"/>
              <p:cNvSpPr/>
              <p:nvPr/>
            </p:nvSpPr>
            <p:spPr>
              <a:xfrm>
                <a:off x="485775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4" name="正方形/長方形 383"/>
              <p:cNvSpPr/>
              <p:nvPr/>
            </p:nvSpPr>
            <p:spPr>
              <a:xfrm>
                <a:off x="521494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5" name="正方形/長方形 384"/>
              <p:cNvSpPr/>
              <p:nvPr/>
            </p:nvSpPr>
            <p:spPr>
              <a:xfrm>
                <a:off x="557213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6" name="正方形/長方形 385"/>
              <p:cNvSpPr/>
              <p:nvPr/>
            </p:nvSpPr>
            <p:spPr>
              <a:xfrm>
                <a:off x="592932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7" name="正方形/長方形 386"/>
              <p:cNvSpPr/>
              <p:nvPr/>
            </p:nvSpPr>
            <p:spPr>
              <a:xfrm>
                <a:off x="628651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8" name="正方形/長方形 387"/>
              <p:cNvSpPr/>
              <p:nvPr/>
            </p:nvSpPr>
            <p:spPr>
              <a:xfrm>
                <a:off x="664370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89" name="正方形/長方形 388"/>
              <p:cNvSpPr/>
              <p:nvPr/>
            </p:nvSpPr>
            <p:spPr>
              <a:xfrm>
                <a:off x="700089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0" name="正方形/長方形 389"/>
              <p:cNvSpPr/>
              <p:nvPr/>
            </p:nvSpPr>
            <p:spPr>
              <a:xfrm>
                <a:off x="271461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1" name="正方形/長方形 390"/>
              <p:cNvSpPr/>
              <p:nvPr/>
            </p:nvSpPr>
            <p:spPr>
              <a:xfrm>
                <a:off x="307180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2" name="正方形/長方形 391"/>
              <p:cNvSpPr/>
              <p:nvPr/>
            </p:nvSpPr>
            <p:spPr>
              <a:xfrm>
                <a:off x="342899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3" name="正方形/長方形 392"/>
              <p:cNvSpPr/>
              <p:nvPr/>
            </p:nvSpPr>
            <p:spPr>
              <a:xfrm>
                <a:off x="378618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4" name="正方形/長方形 393"/>
              <p:cNvSpPr/>
              <p:nvPr/>
            </p:nvSpPr>
            <p:spPr>
              <a:xfrm>
                <a:off x="414337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5" name="正方形/長方形 394"/>
              <p:cNvSpPr/>
              <p:nvPr/>
            </p:nvSpPr>
            <p:spPr>
              <a:xfrm>
                <a:off x="450056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6" name="正方形/長方形 395"/>
              <p:cNvSpPr/>
              <p:nvPr/>
            </p:nvSpPr>
            <p:spPr>
              <a:xfrm>
                <a:off x="485775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7" name="正方形/長方形 396"/>
              <p:cNvSpPr/>
              <p:nvPr/>
            </p:nvSpPr>
            <p:spPr>
              <a:xfrm>
                <a:off x="521494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8" name="正方形/長方形 397"/>
              <p:cNvSpPr/>
              <p:nvPr/>
            </p:nvSpPr>
            <p:spPr>
              <a:xfrm>
                <a:off x="557213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399" name="正方形/長方形 398"/>
              <p:cNvSpPr/>
              <p:nvPr/>
            </p:nvSpPr>
            <p:spPr>
              <a:xfrm>
                <a:off x="592932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0" name="正方形/長方形 399"/>
              <p:cNvSpPr/>
              <p:nvPr/>
            </p:nvSpPr>
            <p:spPr>
              <a:xfrm>
                <a:off x="628651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b="1" dirty="0" smtClean="0"/>
                  <a:t>o</a:t>
                </a:r>
                <a:endParaRPr kumimoji="1" lang="ja-JP" altLang="en-US" sz="3200" b="1" dirty="0"/>
              </a:p>
            </p:txBody>
          </p:sp>
          <p:sp>
            <p:nvSpPr>
              <p:cNvPr id="401" name="正方形/長方形 400"/>
              <p:cNvSpPr/>
              <p:nvPr/>
            </p:nvSpPr>
            <p:spPr>
              <a:xfrm>
                <a:off x="664370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2" name="正方形/長方形 401"/>
              <p:cNvSpPr/>
              <p:nvPr/>
            </p:nvSpPr>
            <p:spPr>
              <a:xfrm>
                <a:off x="700089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3" name="正方形/長方形 402"/>
              <p:cNvSpPr/>
              <p:nvPr/>
            </p:nvSpPr>
            <p:spPr>
              <a:xfrm>
                <a:off x="735808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4" name="正方形/長方形 403"/>
              <p:cNvSpPr/>
              <p:nvPr/>
            </p:nvSpPr>
            <p:spPr>
              <a:xfrm>
                <a:off x="735808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5" name="正方形/長方形 404"/>
              <p:cNvSpPr/>
              <p:nvPr/>
            </p:nvSpPr>
            <p:spPr>
              <a:xfrm>
                <a:off x="735808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6" name="正方形/長方形 405"/>
              <p:cNvSpPr/>
              <p:nvPr/>
            </p:nvSpPr>
            <p:spPr>
              <a:xfrm>
                <a:off x="735808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7" name="正方形/長方形 406"/>
              <p:cNvSpPr/>
              <p:nvPr/>
            </p:nvSpPr>
            <p:spPr>
              <a:xfrm>
                <a:off x="735808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8" name="正方形/長方形 407"/>
              <p:cNvSpPr/>
              <p:nvPr/>
            </p:nvSpPr>
            <p:spPr>
              <a:xfrm>
                <a:off x="735808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09" name="正方形/長方形 408"/>
              <p:cNvSpPr/>
              <p:nvPr/>
            </p:nvSpPr>
            <p:spPr>
              <a:xfrm>
                <a:off x="735808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10" name="正方形/長方形 409"/>
              <p:cNvSpPr/>
              <p:nvPr/>
            </p:nvSpPr>
            <p:spPr>
              <a:xfrm>
                <a:off x="735808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411" name="正方形/長方形 410"/>
              <p:cNvSpPr/>
              <p:nvPr/>
            </p:nvSpPr>
            <p:spPr>
              <a:xfrm>
                <a:off x="735808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3200" dirty="0" smtClean="0"/>
                  <a:t>o</a:t>
                </a:r>
                <a:endParaRPr kumimoji="1" lang="ja-JP" altLang="en-US" sz="3200" dirty="0"/>
              </a:p>
            </p:txBody>
          </p:sp>
          <p:sp>
            <p:nvSpPr>
              <p:cNvPr id="412" name="正方形/長方形 411"/>
              <p:cNvSpPr/>
              <p:nvPr/>
            </p:nvSpPr>
            <p:spPr>
              <a:xfrm>
                <a:off x="271461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0</a:t>
                </a:r>
                <a:endParaRPr kumimoji="1" lang="ja-JP" altLang="en-US" sz="3200" dirty="0"/>
              </a:p>
            </p:txBody>
          </p:sp>
          <p:sp>
            <p:nvSpPr>
              <p:cNvPr id="413" name="正方形/長方形 412"/>
              <p:cNvSpPr/>
              <p:nvPr/>
            </p:nvSpPr>
            <p:spPr>
              <a:xfrm>
                <a:off x="307180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1</a:t>
                </a:r>
                <a:endParaRPr kumimoji="1" lang="ja-JP" altLang="en-US" sz="3200" dirty="0"/>
              </a:p>
            </p:txBody>
          </p:sp>
          <p:sp>
            <p:nvSpPr>
              <p:cNvPr id="414" name="正方形/長方形 413"/>
              <p:cNvSpPr/>
              <p:nvPr/>
            </p:nvSpPr>
            <p:spPr>
              <a:xfrm>
                <a:off x="342899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2</a:t>
                </a:r>
                <a:endParaRPr kumimoji="1" lang="ja-JP" altLang="en-US" sz="3200" dirty="0"/>
              </a:p>
            </p:txBody>
          </p:sp>
          <p:sp>
            <p:nvSpPr>
              <p:cNvPr id="415" name="正方形/長方形 414"/>
              <p:cNvSpPr/>
              <p:nvPr/>
            </p:nvSpPr>
            <p:spPr>
              <a:xfrm>
                <a:off x="378618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3</a:t>
                </a:r>
                <a:endParaRPr kumimoji="1" lang="ja-JP" altLang="en-US" sz="3200" dirty="0"/>
              </a:p>
            </p:txBody>
          </p:sp>
          <p:sp>
            <p:nvSpPr>
              <p:cNvPr id="416" name="正方形/長方形 415"/>
              <p:cNvSpPr/>
              <p:nvPr/>
            </p:nvSpPr>
            <p:spPr>
              <a:xfrm>
                <a:off x="414337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4</a:t>
                </a:r>
                <a:endParaRPr kumimoji="1" lang="ja-JP" altLang="en-US" sz="3200" dirty="0"/>
              </a:p>
            </p:txBody>
          </p:sp>
          <p:sp>
            <p:nvSpPr>
              <p:cNvPr id="417" name="正方形/長方形 416"/>
              <p:cNvSpPr/>
              <p:nvPr/>
            </p:nvSpPr>
            <p:spPr>
              <a:xfrm>
                <a:off x="450056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5</a:t>
                </a:r>
                <a:endParaRPr kumimoji="1" lang="ja-JP" altLang="en-US" sz="3200" dirty="0"/>
              </a:p>
            </p:txBody>
          </p:sp>
          <p:sp>
            <p:nvSpPr>
              <p:cNvPr id="418" name="正方形/長方形 417"/>
              <p:cNvSpPr/>
              <p:nvPr/>
            </p:nvSpPr>
            <p:spPr>
              <a:xfrm>
                <a:off x="485775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6</a:t>
                </a:r>
                <a:endParaRPr kumimoji="1" lang="ja-JP" altLang="en-US" sz="3200" dirty="0"/>
              </a:p>
            </p:txBody>
          </p:sp>
          <p:sp>
            <p:nvSpPr>
              <p:cNvPr id="419" name="正方形/長方形 418"/>
              <p:cNvSpPr/>
              <p:nvPr/>
            </p:nvSpPr>
            <p:spPr>
              <a:xfrm>
                <a:off x="521494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7</a:t>
                </a:r>
                <a:endParaRPr kumimoji="1" lang="ja-JP" altLang="en-US" sz="3200" dirty="0"/>
              </a:p>
            </p:txBody>
          </p:sp>
          <p:sp>
            <p:nvSpPr>
              <p:cNvPr id="420" name="正方形/長方形 419"/>
              <p:cNvSpPr/>
              <p:nvPr/>
            </p:nvSpPr>
            <p:spPr>
              <a:xfrm>
                <a:off x="557213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8</a:t>
                </a:r>
                <a:endParaRPr kumimoji="1" lang="ja-JP" altLang="en-US" sz="3200" dirty="0"/>
              </a:p>
            </p:txBody>
          </p:sp>
          <p:sp>
            <p:nvSpPr>
              <p:cNvPr id="421" name="正方形/長方形 420"/>
              <p:cNvSpPr/>
              <p:nvPr/>
            </p:nvSpPr>
            <p:spPr>
              <a:xfrm>
                <a:off x="592932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9</a:t>
                </a:r>
                <a:endParaRPr kumimoji="1" lang="ja-JP" altLang="en-US" sz="3200" dirty="0"/>
              </a:p>
            </p:txBody>
          </p:sp>
          <p:sp>
            <p:nvSpPr>
              <p:cNvPr id="422" name="正方形/長方形 421"/>
              <p:cNvSpPr/>
              <p:nvPr/>
            </p:nvSpPr>
            <p:spPr>
              <a:xfrm>
                <a:off x="628651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kumimoji="1" lang="en-US" altLang="ja-JP" sz="3200" spc="-300" dirty="0" smtClean="0"/>
                  <a:t>10</a:t>
                </a:r>
                <a:endParaRPr kumimoji="1" lang="ja-JP" altLang="en-US" sz="3200" spc="-300" dirty="0"/>
              </a:p>
            </p:txBody>
          </p:sp>
          <p:sp>
            <p:nvSpPr>
              <p:cNvPr id="423" name="正方形/長方形 422"/>
              <p:cNvSpPr/>
              <p:nvPr/>
            </p:nvSpPr>
            <p:spPr>
              <a:xfrm>
                <a:off x="664370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kumimoji="1" lang="en-US" altLang="ja-JP" sz="3200" spc="-300" dirty="0" smtClean="0"/>
                  <a:t>11</a:t>
                </a:r>
                <a:endParaRPr kumimoji="1" lang="ja-JP" altLang="en-US" sz="3200" spc="-300" dirty="0"/>
              </a:p>
            </p:txBody>
          </p:sp>
          <p:sp>
            <p:nvSpPr>
              <p:cNvPr id="424" name="正方形/長方形 423"/>
              <p:cNvSpPr/>
              <p:nvPr/>
            </p:nvSpPr>
            <p:spPr>
              <a:xfrm>
                <a:off x="700089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kumimoji="1" lang="en-US" altLang="ja-JP" sz="3200" spc="-300" dirty="0" smtClean="0"/>
                  <a:t>12</a:t>
                </a:r>
                <a:endParaRPr kumimoji="1" lang="ja-JP" altLang="en-US" sz="3200" spc="-300" dirty="0"/>
              </a:p>
            </p:txBody>
          </p:sp>
          <p:sp>
            <p:nvSpPr>
              <p:cNvPr id="425" name="正方形/長方形 424"/>
              <p:cNvSpPr/>
              <p:nvPr/>
            </p:nvSpPr>
            <p:spPr>
              <a:xfrm>
                <a:off x="7358082" y="307181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kumimoji="1" lang="en-US" altLang="ja-JP" sz="3200" spc="-300" dirty="0" smtClean="0"/>
                  <a:t>13</a:t>
                </a:r>
                <a:endParaRPr kumimoji="1" lang="ja-JP" altLang="en-US" sz="3200" spc="-300" dirty="0"/>
              </a:p>
            </p:txBody>
          </p:sp>
          <p:sp>
            <p:nvSpPr>
              <p:cNvPr id="434" name="正方形/長方形 433"/>
              <p:cNvSpPr/>
              <p:nvPr/>
            </p:nvSpPr>
            <p:spPr>
              <a:xfrm>
                <a:off x="2357422" y="342900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0</a:t>
                </a:r>
                <a:endParaRPr kumimoji="1" lang="ja-JP" altLang="en-US" sz="3200" dirty="0"/>
              </a:p>
            </p:txBody>
          </p:sp>
          <p:sp>
            <p:nvSpPr>
              <p:cNvPr id="435" name="正方形/長方形 434"/>
              <p:cNvSpPr/>
              <p:nvPr/>
            </p:nvSpPr>
            <p:spPr>
              <a:xfrm>
                <a:off x="2357422" y="378619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1</a:t>
                </a:r>
                <a:endParaRPr kumimoji="1" lang="ja-JP" altLang="en-US" sz="3200" dirty="0"/>
              </a:p>
            </p:txBody>
          </p:sp>
          <p:sp>
            <p:nvSpPr>
              <p:cNvPr id="436" name="正方形/長方形 435"/>
              <p:cNvSpPr/>
              <p:nvPr/>
            </p:nvSpPr>
            <p:spPr>
              <a:xfrm>
                <a:off x="2357422" y="414338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2</a:t>
                </a:r>
                <a:endParaRPr kumimoji="1" lang="ja-JP" altLang="en-US" sz="3200" dirty="0"/>
              </a:p>
            </p:txBody>
          </p:sp>
          <p:sp>
            <p:nvSpPr>
              <p:cNvPr id="437" name="正方形/長方形 436"/>
              <p:cNvSpPr/>
              <p:nvPr/>
            </p:nvSpPr>
            <p:spPr>
              <a:xfrm>
                <a:off x="2357422" y="450057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3</a:t>
                </a:r>
                <a:endParaRPr kumimoji="1" lang="ja-JP" altLang="en-US" sz="3200" dirty="0"/>
              </a:p>
            </p:txBody>
          </p:sp>
          <p:sp>
            <p:nvSpPr>
              <p:cNvPr id="438" name="正方形/長方形 437"/>
              <p:cNvSpPr/>
              <p:nvPr/>
            </p:nvSpPr>
            <p:spPr>
              <a:xfrm>
                <a:off x="2357422" y="485776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4</a:t>
                </a:r>
                <a:endParaRPr kumimoji="1" lang="ja-JP" altLang="en-US" sz="3200" dirty="0"/>
              </a:p>
            </p:txBody>
          </p:sp>
          <p:sp>
            <p:nvSpPr>
              <p:cNvPr id="439" name="正方形/長方形 438"/>
              <p:cNvSpPr/>
              <p:nvPr/>
            </p:nvSpPr>
            <p:spPr>
              <a:xfrm>
                <a:off x="2357422" y="521495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5</a:t>
                </a:r>
                <a:endParaRPr kumimoji="1" lang="ja-JP" altLang="en-US" sz="3200" dirty="0"/>
              </a:p>
            </p:txBody>
          </p:sp>
          <p:sp>
            <p:nvSpPr>
              <p:cNvPr id="440" name="正方形/長方形 439"/>
              <p:cNvSpPr/>
              <p:nvPr/>
            </p:nvSpPr>
            <p:spPr>
              <a:xfrm>
                <a:off x="2357422" y="557214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6</a:t>
                </a:r>
                <a:endParaRPr kumimoji="1" lang="ja-JP" altLang="en-US" sz="3200" dirty="0"/>
              </a:p>
            </p:txBody>
          </p:sp>
          <p:sp>
            <p:nvSpPr>
              <p:cNvPr id="441" name="正方形/長方形 440"/>
              <p:cNvSpPr/>
              <p:nvPr/>
            </p:nvSpPr>
            <p:spPr>
              <a:xfrm>
                <a:off x="2357422" y="592933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7</a:t>
                </a:r>
                <a:endParaRPr kumimoji="1" lang="ja-JP" altLang="en-US" sz="3200" dirty="0"/>
              </a:p>
            </p:txBody>
          </p:sp>
          <p:sp>
            <p:nvSpPr>
              <p:cNvPr id="442" name="正方形/長方形 441"/>
              <p:cNvSpPr/>
              <p:nvPr/>
            </p:nvSpPr>
            <p:spPr>
              <a:xfrm>
                <a:off x="2357422" y="6286520"/>
                <a:ext cx="35719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8</a:t>
                </a:r>
                <a:endParaRPr kumimoji="1" lang="ja-JP" altLang="en-US" sz="3200" dirty="0"/>
              </a:p>
            </p:txBody>
          </p:sp>
          <p:sp>
            <p:nvSpPr>
              <p:cNvPr id="443" name="正方形/長方形 442"/>
              <p:cNvSpPr/>
              <p:nvPr/>
            </p:nvSpPr>
            <p:spPr>
              <a:xfrm>
                <a:off x="2714612" y="2714620"/>
                <a:ext cx="5000660" cy="35719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ja-JP" sz="3200" dirty="0" smtClean="0"/>
                  <a:t>Length of sentence</a:t>
                </a:r>
                <a:endParaRPr kumimoji="1" lang="ja-JP" altLang="en-US" sz="3200" dirty="0"/>
              </a:p>
            </p:txBody>
          </p:sp>
          <p:sp>
            <p:nvSpPr>
              <p:cNvPr id="444" name="正方形/長方形 443"/>
              <p:cNvSpPr/>
              <p:nvPr/>
            </p:nvSpPr>
            <p:spPr>
              <a:xfrm>
                <a:off x="2000232" y="3429000"/>
                <a:ext cx="357190" cy="321471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kumimoji="1" lang="en-US" altLang="ja-JP" sz="3200" dirty="0" smtClean="0"/>
                  <a:t>p</a:t>
                </a:r>
                <a:endParaRPr kumimoji="1" lang="ja-JP" altLang="en-US" sz="3200" dirty="0"/>
              </a:p>
            </p:txBody>
          </p:sp>
        </p:grpSp>
        <p:cxnSp>
          <p:nvCxnSpPr>
            <p:cNvPr id="463" name="直線矢印コネクタ 462"/>
            <p:cNvCxnSpPr>
              <a:stCxn id="286" idx="2"/>
              <a:endCxn id="316" idx="0"/>
            </p:cNvCxnSpPr>
            <p:nvPr/>
          </p:nvCxnSpPr>
          <p:spPr>
            <a:xfrm rot="16200000" flipH="1">
              <a:off x="3428992" y="3250405"/>
              <a:ext cx="357190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5" name="直線矢印コネクタ 464"/>
            <p:cNvCxnSpPr>
              <a:stCxn id="316" idx="2"/>
              <a:endCxn id="346" idx="0"/>
            </p:cNvCxnSpPr>
            <p:nvPr/>
          </p:nvCxnSpPr>
          <p:spPr>
            <a:xfrm rot="16200000" flipH="1">
              <a:off x="4857752" y="3964785"/>
              <a:ext cx="357190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7" name="直線矢印コネクタ 466"/>
            <p:cNvCxnSpPr>
              <a:stCxn id="346" idx="2"/>
              <a:endCxn id="376" idx="0"/>
            </p:cNvCxnSpPr>
            <p:nvPr/>
          </p:nvCxnSpPr>
          <p:spPr>
            <a:xfrm rot="16200000" flipH="1">
              <a:off x="6286512" y="4679165"/>
              <a:ext cx="357190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9" name="直線矢印コネクタ 468"/>
            <p:cNvCxnSpPr>
              <a:stCxn id="316" idx="2"/>
              <a:endCxn id="373" idx="0"/>
            </p:cNvCxnSpPr>
            <p:nvPr/>
          </p:nvCxnSpPr>
          <p:spPr>
            <a:xfrm rot="16200000" flipH="1">
              <a:off x="4679157" y="4143380"/>
              <a:ext cx="1071570" cy="178595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1" name="直線矢印コネクタ 470"/>
            <p:cNvCxnSpPr>
              <a:stCxn id="373" idx="2"/>
              <a:endCxn id="411" idx="0"/>
            </p:cNvCxnSpPr>
            <p:nvPr/>
          </p:nvCxnSpPr>
          <p:spPr>
            <a:xfrm rot="16200000" flipH="1">
              <a:off x="6643702" y="5393545"/>
              <a:ext cx="357190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3" name="直線矢印コネクタ 472"/>
            <p:cNvCxnSpPr>
              <a:stCxn id="346" idx="2"/>
              <a:endCxn id="411" idx="0"/>
            </p:cNvCxnSpPr>
            <p:nvPr/>
          </p:nvCxnSpPr>
          <p:spPr>
            <a:xfrm rot="16200000" flipH="1">
              <a:off x="6107917" y="4857760"/>
              <a:ext cx="1071570" cy="178595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直線矢印コネクタ 474"/>
            <p:cNvCxnSpPr>
              <a:stCxn id="286" idx="2"/>
              <a:endCxn id="343" idx="0"/>
            </p:cNvCxnSpPr>
            <p:nvPr/>
          </p:nvCxnSpPr>
          <p:spPr>
            <a:xfrm rot="16200000" flipH="1">
              <a:off x="3250397" y="3429000"/>
              <a:ext cx="1071570" cy="178595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直線矢印コネクタ 476"/>
            <p:cNvCxnSpPr>
              <a:stCxn id="343" idx="2"/>
              <a:endCxn id="373" idx="0"/>
            </p:cNvCxnSpPr>
            <p:nvPr/>
          </p:nvCxnSpPr>
          <p:spPr>
            <a:xfrm rot="16200000" flipH="1">
              <a:off x="5214942" y="4679165"/>
              <a:ext cx="357190" cy="142876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9" name="直線矢印コネクタ 478"/>
            <p:cNvCxnSpPr>
              <a:stCxn id="343" idx="2"/>
              <a:endCxn id="400" idx="0"/>
            </p:cNvCxnSpPr>
            <p:nvPr/>
          </p:nvCxnSpPr>
          <p:spPr>
            <a:xfrm rot="16200000" flipH="1">
              <a:off x="5036347" y="4857760"/>
              <a:ext cx="1071570" cy="178595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Judges’ Solutions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Konishi’s</a:t>
            </a:r>
            <a:r>
              <a:rPr lang="en-US" altLang="ja-JP" dirty="0" smtClean="0"/>
              <a:t> solution</a:t>
            </a:r>
          </a:p>
          <a:p>
            <a:pPr lvl="1"/>
            <a:r>
              <a:rPr lang="en-US" altLang="ja-JP" dirty="0" smtClean="0"/>
              <a:t>43</a:t>
            </a:r>
            <a:r>
              <a:rPr kumimoji="1" lang="en-US" altLang="ja-JP" dirty="0" smtClean="0"/>
              <a:t>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r>
              <a:rPr lang="en-US" altLang="ja-JP" dirty="0" smtClean="0"/>
              <a:t>Noda’s solution</a:t>
            </a:r>
          </a:p>
          <a:p>
            <a:pPr lvl="1"/>
            <a:r>
              <a:rPr lang="en-US" altLang="ja-JP" dirty="0" smtClean="0"/>
              <a:t>73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pPr lvl="1"/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Submission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Number of submission : </a:t>
            </a:r>
            <a:r>
              <a:rPr lang="en-US" altLang="ja-JP" dirty="0" smtClean="0"/>
              <a:t>13</a:t>
            </a:r>
            <a:endParaRPr lang="en-US" altLang="ja-JP" dirty="0" smtClean="0"/>
          </a:p>
          <a:p>
            <a:r>
              <a:rPr kumimoji="1" lang="en-US" altLang="ja-JP" dirty="0" smtClean="0"/>
              <a:t>Number of accepted : </a:t>
            </a:r>
            <a:r>
              <a:rPr kumimoji="1" lang="en-US" altLang="ja-JP" dirty="0" smtClean="0"/>
              <a:t>7</a:t>
            </a:r>
            <a:endParaRPr kumimoji="1" lang="en-US" altLang="ja-JP" dirty="0" smtClean="0"/>
          </a:p>
          <a:p>
            <a:r>
              <a:rPr lang="en-US" altLang="ja-JP" dirty="0" smtClean="0"/>
              <a:t>First submission : </a:t>
            </a:r>
            <a:r>
              <a:rPr lang="en-US" altLang="ja-JP" dirty="0" err="1" smtClean="0"/>
              <a:t>TwinTails</a:t>
            </a:r>
            <a:r>
              <a:rPr lang="en-US" altLang="ja-JP" dirty="0" smtClean="0"/>
              <a:t> </a:t>
            </a:r>
            <a:r>
              <a:rPr lang="en-US" altLang="ja-JP" dirty="0" smtClean="0"/>
              <a:t>(</a:t>
            </a:r>
            <a:r>
              <a:rPr lang="en-US" altLang="ja-JP" dirty="0" smtClean="0"/>
              <a:t>40 </a:t>
            </a:r>
            <a:r>
              <a:rPr lang="en-US" altLang="ja-JP" dirty="0" smtClean="0"/>
              <a:t>min) </a:t>
            </a:r>
          </a:p>
          <a:p>
            <a:r>
              <a:rPr lang="en-US" altLang="ja-JP" dirty="0" smtClean="0"/>
              <a:t>First accepted : </a:t>
            </a:r>
            <a:r>
              <a:rPr lang="en-US" altLang="ja-JP" dirty="0" err="1" smtClean="0"/>
              <a:t>TwinTails</a:t>
            </a:r>
            <a:r>
              <a:rPr lang="en-US" altLang="ja-JP" dirty="0" smtClean="0"/>
              <a:t> (</a:t>
            </a:r>
            <a:r>
              <a:rPr lang="en-US" altLang="ja-JP" dirty="0" smtClean="0"/>
              <a:t>40 </a:t>
            </a:r>
            <a:r>
              <a:rPr lang="en-US" altLang="ja-JP" dirty="0" smtClean="0"/>
              <a:t>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Thank you for listening</a:t>
            </a:r>
            <a:endParaRPr kumimoji="1" lang="ja-JP" altLang="en-US" dirty="0"/>
          </a:p>
        </p:txBody>
      </p:sp>
      <p:sp>
        <p:nvSpPr>
          <p:cNvPr id="4" name="サブタイトル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265</Words>
  <PresentationFormat>画面に合わせる (4:3)</PresentationFormat>
  <Paragraphs>94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Office テーマ</vt:lpstr>
      <vt:lpstr>Practice Contest II Problem J : Billion Million Thousand</vt:lpstr>
      <vt:lpstr>Problem (1)</vt:lpstr>
      <vt:lpstr>Problem (2)</vt:lpstr>
      <vt:lpstr>Solution (1)</vt:lpstr>
      <vt:lpstr>Solution (2)</vt:lpstr>
      <vt:lpstr>Solution (3)</vt:lpstr>
      <vt:lpstr>Solution (4)</vt:lpstr>
      <vt:lpstr>Judges’ Solutions</vt:lpstr>
      <vt:lpstr>Submission</vt:lpstr>
      <vt:lpstr>Thank you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cp:lastModifiedBy>Hisayori Noda</cp:lastModifiedBy>
  <cp:revision>39</cp:revision>
  <dcterms:modified xsi:type="dcterms:W3CDTF">2008-02-24T07:36:21Z</dcterms:modified>
</cp:coreProperties>
</file>