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sldIdLst>
    <p:sldId id="256" r:id="rId2"/>
    <p:sldId id="258" r:id="rId3"/>
    <p:sldId id="257" r:id="rId4"/>
    <p:sldId id="263" r:id="rId5"/>
    <p:sldId id="259" r:id="rId6"/>
    <p:sldId id="260" r:id="rId7"/>
    <p:sldId id="262" r:id="rId8"/>
    <p:sldId id="261" r:id="rId9"/>
  </p:sldIdLst>
  <p:sldSz cx="9144000" cy="6858000" type="screen4x3"/>
  <p:notesSz cx="7099300"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bg>
      <p:bgRef idx="1002">
        <a:schemeClr val="bg2"/>
      </p:bgRef>
    </p:bg>
    <p:spTree>
      <p:nvGrpSpPr>
        <p:cNvPr id="1" name=""/>
        <p:cNvGrpSpPr/>
        <p:nvPr/>
      </p:nvGrpSpPr>
      <p:grpSpPr>
        <a:xfrm>
          <a:off x="0" y="0"/>
          <a:ext cx="0" cy="0"/>
          <a:chOff x="0" y="0"/>
          <a:chExt cx="0" cy="0"/>
        </a:xfrm>
      </p:grpSpPr>
      <p:sp>
        <p:nvSpPr>
          <p:cNvPr id="9" name="タイトル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30" name="日付プレースホルダ 29"/>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19" name="フッター プレースホルダ 18"/>
          <p:cNvSpPr>
            <a:spLocks noGrp="1"/>
          </p:cNvSpPr>
          <p:nvPr>
            <p:ph type="ftr" sz="quarter" idx="11"/>
          </p:nvPr>
        </p:nvSpPr>
        <p:spPr/>
        <p:txBody>
          <a:bodyPr/>
          <a:lstStyle/>
          <a:p>
            <a:endParaRPr kumimoji="1" lang="ja-JP" altLang="en-US"/>
          </a:p>
        </p:txBody>
      </p:sp>
      <p:sp>
        <p:nvSpPr>
          <p:cNvPr id="27" name="スライド番号プレースホルダ 26"/>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229600" cy="1143000"/>
          </a:xfrm>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229600" cy="1143000"/>
          </a:xfrm>
        </p:spPr>
        <p:txBody>
          <a:bodyPr tIns="45720" anchor="b"/>
          <a:lstStyle>
            <a:lvl1pPr>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9" name="1 つの角を丸めた四角形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タイトル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ja-JP" altLang="en-US" smtClean="0"/>
              <a:t>マスタ タイトルの書式設定</a:t>
            </a:r>
            <a:endParaRPr kumimoji="0" lang="en-US"/>
          </a:p>
        </p:txBody>
      </p:sp>
      <p:sp>
        <p:nvSpPr>
          <p:cNvPr id="4" name="テキスト プレースホルダ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a:xfrm>
            <a:off x="8077200" y="6356350"/>
            <a:ext cx="609600" cy="365125"/>
          </a:xfrm>
        </p:spPr>
        <p:txBody>
          <a:bodyPr/>
          <a:lstStyle/>
          <a:p>
            <a:fld id="{51BF8A39-740E-43AB-B414-D80D8FE6AA2D}" type="slidenum">
              <a:rPr kumimoji="1" lang="ja-JP" altLang="en-US" smtClean="0"/>
              <a:pPr/>
              <a:t>&lt;#&gt;</a:t>
            </a:fld>
            <a:endParaRPr kumimoji="1" lang="ja-JP" altLang="en-US"/>
          </a:p>
        </p:txBody>
      </p:sp>
      <p:sp>
        <p:nvSpPr>
          <p:cNvPr id="3" name="図プレースホルダ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ja-JP" altLang="en-US" smtClean="0"/>
              <a:t>アイコンをクリックして図を追加</a:t>
            </a:r>
            <a:endParaRPr kumimoji="0" lang="en-US" dirty="0"/>
          </a:p>
        </p:txBody>
      </p:sp>
      <p:sp>
        <p:nvSpPr>
          <p:cNvPr id="10" name="フリーフォーム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フリーフォーム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914401"/>
            <a:ext cx="2057400" cy="5211763"/>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914401"/>
            <a:ext cx="6019800" cy="5211763"/>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B803F839-124B-42F3-881E-A620BAD6B33B}" type="datetimeFigureOut">
              <a:rPr kumimoji="1" lang="ja-JP" altLang="en-US" smtClean="0"/>
              <a:pPr/>
              <a:t>2010/9/22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51BF8A39-740E-43AB-B414-D80D8FE6AA2D}"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フリーフォーム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フリーフォーム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タイトル プレースホルダ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803F839-124B-42F3-881E-A620BAD6B33B}" type="datetimeFigureOut">
              <a:rPr kumimoji="1" lang="ja-JP" altLang="en-US" smtClean="0"/>
              <a:pPr/>
              <a:t>2010/9/22</a:t>
            </a:fld>
            <a:endParaRPr kumimoji="1" lang="ja-JP" altLang="en-US"/>
          </a:p>
        </p:txBody>
      </p:sp>
      <p:sp>
        <p:nvSpPr>
          <p:cNvPr id="22" name="フッター プレースホルダ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1" lang="ja-JP" altLang="en-US"/>
          </a:p>
        </p:txBody>
      </p:sp>
      <p:sp>
        <p:nvSpPr>
          <p:cNvPr id="18" name="スライド番号プレースホルダ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1BF8A39-740E-43AB-B414-D80D8FE6AA2D}" type="slidenum">
              <a:rPr kumimoji="1" lang="ja-JP" altLang="en-US" smtClean="0"/>
              <a:pPr/>
              <a:t>&lt;#&gt;</a:t>
            </a:fld>
            <a:endParaRPr kumimoji="1" lang="ja-JP" altLang="en-US"/>
          </a:p>
        </p:txBody>
      </p:sp>
      <p:grpSp>
        <p:nvGrpSpPr>
          <p:cNvPr id="2" name="グループ化 1"/>
          <p:cNvGrpSpPr/>
          <p:nvPr/>
        </p:nvGrpSpPr>
        <p:grpSpPr>
          <a:xfrm>
            <a:off x="-19017" y="202408"/>
            <a:ext cx="9180548" cy="649224"/>
            <a:chOff x="-19045" y="216550"/>
            <a:chExt cx="9180548" cy="649224"/>
          </a:xfrm>
        </p:grpSpPr>
        <p:sp>
          <p:nvSpPr>
            <p:cNvPr id="12" name="フリーフォーム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フリーフォーム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1"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1"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1"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1"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1"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1"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1"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1"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1" sz="14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Alien’s Counting</a:t>
            </a:r>
            <a:endParaRPr kumimoji="1" lang="ja-JP" altLang="en-US" dirty="0"/>
          </a:p>
        </p:txBody>
      </p:sp>
      <p:sp>
        <p:nvSpPr>
          <p:cNvPr id="3" name="サブタイトル 2"/>
          <p:cNvSpPr>
            <a:spLocks noGrp="1"/>
          </p:cNvSpPr>
          <p:nvPr>
            <p:ph type="subTitle" idx="1"/>
          </p:nvPr>
        </p:nvSpPr>
        <p:spPr/>
        <p:txBody>
          <a:bodyPr/>
          <a:lstStyle/>
          <a:p>
            <a:r>
              <a:rPr lang="en-US" altLang="ja-JP" dirty="0" smtClean="0"/>
              <a:t>JAG Summer Camp 2010 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問題背景</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指で数えてみる</a:t>
            </a:r>
            <a:endParaRPr kumimoji="1" lang="en-US" altLang="ja-JP" dirty="0" smtClean="0"/>
          </a:p>
          <a:p>
            <a:pPr lvl="1"/>
            <a:r>
              <a:rPr kumimoji="1" lang="ja-JP" altLang="en-US" dirty="0" smtClean="0"/>
              <a:t>ビットだと思えば大きな数まで数えられる</a:t>
            </a:r>
            <a:endParaRPr kumimoji="1" lang="en-US" altLang="ja-JP" dirty="0" smtClean="0"/>
          </a:p>
          <a:p>
            <a:pPr lvl="1"/>
            <a:r>
              <a:rPr kumimoji="1" lang="ja-JP" altLang="en-US" dirty="0" smtClean="0"/>
              <a:t>でも薬指など別の指まで曲がってしまう指が存在する！</a:t>
            </a:r>
            <a:endParaRPr kumimoji="1" lang="en-US" altLang="ja-JP" dirty="0" smtClean="0"/>
          </a:p>
          <a:p>
            <a:pPr lvl="1"/>
            <a:r>
              <a:rPr lang="ja-JP" altLang="en-US" dirty="0" smtClean="0"/>
              <a:t>面倒なので完全に曲がるとする</a:t>
            </a:r>
            <a:endParaRPr lang="en-US" altLang="ja-JP" dirty="0" smtClean="0"/>
          </a:p>
          <a:p>
            <a:r>
              <a:rPr kumimoji="1" lang="ja-JP" altLang="en-US" dirty="0" smtClean="0"/>
              <a:t>もうちょっと一般の</a:t>
            </a:r>
            <a:r>
              <a:rPr lang="ja-JP" altLang="en-US" dirty="0" smtClean="0"/>
              <a:t>手の</a:t>
            </a:r>
            <a:r>
              <a:rPr kumimoji="1" lang="ja-JP" altLang="en-US" dirty="0" smtClean="0"/>
              <a:t>指について計算してみよう</a:t>
            </a:r>
            <a:endParaRPr kumimoji="1" lang="en-US" altLang="ja-JP"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問題内容</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有向グラフが与えられる</a:t>
            </a:r>
            <a:endParaRPr kumimoji="1" lang="en-US" altLang="ja-JP" dirty="0" smtClean="0"/>
          </a:p>
          <a:p>
            <a:pPr lvl="1"/>
            <a:r>
              <a:rPr lang="en-US" altLang="ja-JP" dirty="0" smtClean="0"/>
              <a:t>S</a:t>
            </a:r>
            <a:r>
              <a:rPr lang="en-US" altLang="ja-JP" sz="2000" dirty="0" smtClean="0"/>
              <a:t>i</a:t>
            </a:r>
            <a:r>
              <a:rPr kumimoji="1" lang="en-US" altLang="ja-JP" dirty="0" smtClean="0"/>
              <a:t> -&gt; D</a:t>
            </a:r>
            <a:r>
              <a:rPr kumimoji="1" lang="en-US" altLang="ja-JP" sz="2000" dirty="0" smtClean="0"/>
              <a:t>i</a:t>
            </a:r>
            <a:r>
              <a:rPr kumimoji="1" lang="en-US" altLang="ja-JP" dirty="0" smtClean="0"/>
              <a:t> </a:t>
            </a:r>
            <a:r>
              <a:rPr kumimoji="1" lang="ja-JP" altLang="en-US" dirty="0" smtClean="0"/>
              <a:t>の辺を張る</a:t>
            </a:r>
            <a:endParaRPr kumimoji="1" lang="en-US" altLang="ja-JP" dirty="0" smtClean="0"/>
          </a:p>
          <a:p>
            <a:pPr lvl="1"/>
            <a:r>
              <a:rPr kumimoji="1" lang="ja-JP" altLang="en-US" dirty="0" smtClean="0"/>
              <a:t>制約</a:t>
            </a:r>
            <a:r>
              <a:rPr kumimoji="1" lang="ja-JP" altLang="en-US" dirty="0" smtClean="0"/>
              <a:t>から分岐がなく合流しかない</a:t>
            </a:r>
            <a:endParaRPr kumimoji="1" lang="en-US" altLang="ja-JP" dirty="0" smtClean="0"/>
          </a:p>
          <a:p>
            <a:pPr lvl="1"/>
            <a:r>
              <a:rPr lang="ja-JP" altLang="en-US" dirty="0" smtClean="0"/>
              <a:t>一番下流の部分にはループが出来ることがある</a:t>
            </a:r>
            <a:endParaRPr kumimoji="1" lang="en-US" altLang="ja-JP" dirty="0" smtClean="0"/>
          </a:p>
          <a:p>
            <a:pPr lvl="1"/>
            <a:r>
              <a:rPr lang="ja-JP" altLang="en-US" dirty="0" smtClean="0"/>
              <a:t>一般のグラフより</a:t>
            </a:r>
            <a:r>
              <a:rPr lang="ja-JP" altLang="en-US" dirty="0" smtClean="0"/>
              <a:t>も限定された状況になっている</a:t>
            </a:r>
            <a:endParaRPr lang="en-US" altLang="ja-JP" dirty="0" smtClean="0"/>
          </a:p>
          <a:p>
            <a:r>
              <a:rPr lang="ja-JP" altLang="en-US" dirty="0" smtClean="0"/>
              <a:t>各頂点に白か黒を塗っていく</a:t>
            </a:r>
            <a:endParaRPr lang="en-US" altLang="ja-JP" dirty="0" smtClean="0"/>
          </a:p>
          <a:p>
            <a:pPr lvl="1"/>
            <a:r>
              <a:rPr lang="ja-JP" altLang="en-US" dirty="0" smtClean="0"/>
              <a:t>黒を塗るときは必ずその下流にある頂点にも黒を塗らなくてはならない</a:t>
            </a:r>
            <a:endParaRPr lang="en-US" altLang="ja-JP" dirty="0" smtClean="0"/>
          </a:p>
          <a:p>
            <a:r>
              <a:rPr lang="ja-JP" altLang="en-US" dirty="0" smtClean="0"/>
              <a:t>塗り分け方はいくつあるか</a:t>
            </a:r>
            <a:endParaRPr kumimoji="1" lang="en-US" altLang="ja-JP" dirty="0" smtClean="0"/>
          </a:p>
          <a:p>
            <a:pPr lvl="1"/>
            <a:endParaRPr kumimoji="1" lang="ja-JP" altLang="en-US" dirty="0"/>
          </a:p>
        </p:txBody>
      </p:sp>
      <p:grpSp>
        <p:nvGrpSpPr>
          <p:cNvPr id="46" name="グループ化 45"/>
          <p:cNvGrpSpPr/>
          <p:nvPr/>
        </p:nvGrpSpPr>
        <p:grpSpPr>
          <a:xfrm>
            <a:off x="4067944" y="1124744"/>
            <a:ext cx="4427984" cy="1656184"/>
            <a:chOff x="4067944" y="1124744"/>
            <a:chExt cx="4427984" cy="1656184"/>
          </a:xfrm>
        </p:grpSpPr>
        <p:sp>
          <p:nvSpPr>
            <p:cNvPr id="4" name="円/楕円 3"/>
            <p:cNvSpPr/>
            <p:nvPr/>
          </p:nvSpPr>
          <p:spPr>
            <a:xfrm>
              <a:off x="4932040" y="1340768"/>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円/楕円 4"/>
            <p:cNvSpPr/>
            <p:nvPr/>
          </p:nvSpPr>
          <p:spPr>
            <a:xfrm>
              <a:off x="6732240" y="1700808"/>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円/楕円 5"/>
            <p:cNvSpPr/>
            <p:nvPr/>
          </p:nvSpPr>
          <p:spPr>
            <a:xfrm>
              <a:off x="5868144" y="1700808"/>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円/楕円 6"/>
            <p:cNvSpPr/>
            <p:nvPr/>
          </p:nvSpPr>
          <p:spPr>
            <a:xfrm>
              <a:off x="4932040" y="2132856"/>
              <a:ext cx="504056" cy="504056"/>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円/楕円 7"/>
            <p:cNvSpPr/>
            <p:nvPr/>
          </p:nvSpPr>
          <p:spPr>
            <a:xfrm>
              <a:off x="7991872" y="1700808"/>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円/楕円 8"/>
            <p:cNvSpPr/>
            <p:nvPr/>
          </p:nvSpPr>
          <p:spPr>
            <a:xfrm>
              <a:off x="7380312" y="1124744"/>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円/楕円 9"/>
            <p:cNvSpPr/>
            <p:nvPr/>
          </p:nvSpPr>
          <p:spPr>
            <a:xfrm>
              <a:off x="7380312" y="2276872"/>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2" name="直線矢印コネクタ 11"/>
            <p:cNvCxnSpPr>
              <a:stCxn id="4" idx="6"/>
              <a:endCxn id="6" idx="1"/>
            </p:cNvCxnSpPr>
            <p:nvPr/>
          </p:nvCxnSpPr>
          <p:spPr>
            <a:xfrm>
              <a:off x="5436096" y="1592796"/>
              <a:ext cx="505865" cy="1818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線矢印コネクタ 13"/>
            <p:cNvCxnSpPr>
              <a:stCxn id="7" idx="6"/>
              <a:endCxn id="6" idx="3"/>
            </p:cNvCxnSpPr>
            <p:nvPr/>
          </p:nvCxnSpPr>
          <p:spPr>
            <a:xfrm flipV="1">
              <a:off x="5436096" y="2131047"/>
              <a:ext cx="505865" cy="2538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a:stCxn id="6" idx="6"/>
              <a:endCxn id="5" idx="2"/>
            </p:cNvCxnSpPr>
            <p:nvPr/>
          </p:nvCxnSpPr>
          <p:spPr>
            <a:xfrm>
              <a:off x="6372200" y="1952836"/>
              <a:ext cx="3600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直線矢印コネクタ 17"/>
            <p:cNvCxnSpPr>
              <a:stCxn id="5" idx="7"/>
              <a:endCxn id="9" idx="3"/>
            </p:cNvCxnSpPr>
            <p:nvPr/>
          </p:nvCxnSpPr>
          <p:spPr>
            <a:xfrm rot="5400000" flipH="1" flipV="1">
              <a:off x="7198483" y="1518979"/>
              <a:ext cx="219642" cy="2916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a:stCxn id="9" idx="5"/>
              <a:endCxn id="8" idx="1"/>
            </p:cNvCxnSpPr>
            <p:nvPr/>
          </p:nvCxnSpPr>
          <p:spPr>
            <a:xfrm rot="16200000" flipH="1">
              <a:off x="7828299" y="1537235"/>
              <a:ext cx="219642" cy="2551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直線矢印コネクタ 21"/>
            <p:cNvCxnSpPr>
              <a:stCxn id="8" idx="3"/>
              <a:endCxn id="10" idx="7"/>
            </p:cNvCxnSpPr>
            <p:nvPr/>
          </p:nvCxnSpPr>
          <p:spPr>
            <a:xfrm rot="5400000">
              <a:off x="7828299" y="2113299"/>
              <a:ext cx="219642" cy="2551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直線矢印コネクタ 23"/>
            <p:cNvCxnSpPr>
              <a:stCxn id="10" idx="1"/>
              <a:endCxn id="5" idx="5"/>
            </p:cNvCxnSpPr>
            <p:nvPr/>
          </p:nvCxnSpPr>
          <p:spPr>
            <a:xfrm rot="16200000" flipV="1">
              <a:off x="7198483" y="2095043"/>
              <a:ext cx="219642" cy="2916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3" name="円/楕円 42"/>
            <p:cNvSpPr/>
            <p:nvPr/>
          </p:nvSpPr>
          <p:spPr>
            <a:xfrm>
              <a:off x="4067944" y="1340768"/>
              <a:ext cx="504056" cy="504056"/>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45" name="直線矢印コネクタ 44"/>
            <p:cNvCxnSpPr>
              <a:stCxn id="43" idx="6"/>
              <a:endCxn id="4" idx="2"/>
            </p:cNvCxnSpPr>
            <p:nvPr/>
          </p:nvCxnSpPr>
          <p:spPr>
            <a:xfrm>
              <a:off x="4572000" y="1592796"/>
              <a:ext cx="3600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ポイント</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連結成分</a:t>
            </a:r>
            <a:r>
              <a:rPr lang="ja-JP" altLang="en-US" dirty="0" smtClean="0"/>
              <a:t>はそれぞれ別に考えることができる</a:t>
            </a:r>
            <a:endParaRPr kumimoji="1" lang="en-US" altLang="ja-JP" dirty="0" smtClean="0"/>
          </a:p>
          <a:p>
            <a:r>
              <a:rPr kumimoji="1" lang="ja-JP" altLang="en-US" dirty="0" smtClean="0"/>
              <a:t>ループはすべて同じ色に塗ることになる</a:t>
            </a:r>
            <a:endParaRPr kumimoji="1" lang="en-US" altLang="ja-JP" dirty="0" smtClean="0"/>
          </a:p>
          <a:p>
            <a:pPr lvl="1"/>
            <a:r>
              <a:rPr kumimoji="1" lang="en-US" altLang="ja-JP" dirty="0" smtClean="0"/>
              <a:t>1</a:t>
            </a:r>
            <a:r>
              <a:rPr kumimoji="1" lang="ja-JP" altLang="en-US" dirty="0" smtClean="0"/>
              <a:t>頂点に潰して考える</a:t>
            </a:r>
            <a:endParaRPr kumimoji="1" lang="en-US" altLang="ja-JP" dirty="0" smtClean="0"/>
          </a:p>
          <a:p>
            <a:r>
              <a:rPr kumimoji="1" lang="ja-JP" altLang="en-US" dirty="0" smtClean="0"/>
              <a:t>黒く塗る数は上流から順に計算すれば</a:t>
            </a:r>
            <a:r>
              <a:rPr kumimoji="1" lang="en-US" altLang="ja-JP" dirty="0" smtClean="0"/>
              <a:t>DP</a:t>
            </a:r>
            <a:r>
              <a:rPr kumimoji="1" lang="ja-JP" altLang="en-US" dirty="0" smtClean="0"/>
              <a:t>が使える</a:t>
            </a:r>
            <a:endParaRPr kumimoji="1" lang="en-US" altLang="ja-JP" dirty="0" smtClean="0"/>
          </a:p>
          <a:p>
            <a:pPr lvl="1"/>
            <a:r>
              <a:rPr kumimoji="1" lang="ja-JP" altLang="en-US" dirty="0" smtClean="0"/>
              <a:t>ある頂点についてそこに向かう各辺の積をとる</a:t>
            </a:r>
            <a:endParaRPr kumimoji="1" lang="en-US" altLang="ja-JP" dirty="0" smtClean="0"/>
          </a:p>
          <a:p>
            <a:pPr lvl="1"/>
            <a:r>
              <a:rPr lang="ja-JP" altLang="en-US" dirty="0" smtClean="0"/>
              <a:t>各辺について上流</a:t>
            </a:r>
            <a:r>
              <a:rPr lang="ja-JP" altLang="en-US" dirty="0" smtClean="0"/>
              <a:t>の塗り方</a:t>
            </a:r>
            <a:r>
              <a:rPr lang="ja-JP" altLang="en-US" dirty="0" smtClean="0"/>
              <a:t>が何通りあるかを</a:t>
            </a:r>
            <a:r>
              <a:rPr lang="ja-JP" altLang="en-US" dirty="0" smtClean="0"/>
              <a:t>考えればよい</a:t>
            </a:r>
            <a:endParaRPr kumimoji="1" lang="en-US" altLang="ja-JP" dirty="0" smtClean="0"/>
          </a:p>
          <a:p>
            <a:r>
              <a:rPr kumimoji="1" lang="ja-JP" altLang="en-US" dirty="0" smtClean="0"/>
              <a:t>白く塗る方法は</a:t>
            </a:r>
            <a:r>
              <a:rPr kumimoji="1" lang="en-US" altLang="ja-JP" dirty="0" smtClean="0"/>
              <a:t>1</a:t>
            </a:r>
            <a:r>
              <a:rPr kumimoji="1" lang="ja-JP" altLang="en-US" dirty="0" smtClean="0"/>
              <a:t>通りしかないことに注意する</a:t>
            </a:r>
            <a:endParaRPr kumimoji="1" lang="en-US" altLang="ja-JP"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想定解法</a:t>
            </a:r>
            <a:endParaRPr kumimoji="1" lang="ja-JP" altLang="en-US" dirty="0"/>
          </a:p>
        </p:txBody>
      </p:sp>
      <p:sp>
        <p:nvSpPr>
          <p:cNvPr id="3" name="コンテンツ プレースホルダ 2"/>
          <p:cNvSpPr>
            <a:spLocks noGrp="1"/>
          </p:cNvSpPr>
          <p:nvPr>
            <p:ph idx="1"/>
          </p:nvPr>
        </p:nvSpPr>
        <p:spPr/>
        <p:txBody>
          <a:bodyPr/>
          <a:lstStyle/>
          <a:p>
            <a:pPr marL="514350" indent="-514350">
              <a:buFont typeface="+mj-lt"/>
              <a:buAutoNum type="arabicPeriod"/>
            </a:pPr>
            <a:r>
              <a:rPr lang="ja-JP" altLang="en-US" dirty="0" smtClean="0"/>
              <a:t>トポロジカルソートする</a:t>
            </a:r>
            <a:endParaRPr lang="en-US" altLang="ja-JP" dirty="0" smtClean="0"/>
          </a:p>
          <a:p>
            <a:pPr marL="514350" indent="-514350">
              <a:buFont typeface="+mj-lt"/>
              <a:buAutoNum type="arabicPeriod"/>
            </a:pPr>
            <a:r>
              <a:rPr kumimoji="1" lang="ja-JP" altLang="en-US" dirty="0" smtClean="0"/>
              <a:t>ループを潰す</a:t>
            </a:r>
            <a:endParaRPr kumimoji="1" lang="en-US" altLang="ja-JP" dirty="0" smtClean="0"/>
          </a:p>
          <a:p>
            <a:pPr marL="514350" indent="-514350">
              <a:buFont typeface="+mj-lt"/>
              <a:buAutoNum type="arabicPeriod"/>
            </a:pPr>
            <a:r>
              <a:rPr lang="ja-JP" altLang="en-US" dirty="0" smtClean="0"/>
              <a:t>上流からそこを黒く塗る塗り方の数について</a:t>
            </a:r>
            <a:r>
              <a:rPr lang="en-US" altLang="ja-JP" dirty="0" smtClean="0"/>
              <a:t>DP</a:t>
            </a:r>
            <a:r>
              <a:rPr lang="ja-JP" altLang="en-US" dirty="0" smtClean="0"/>
              <a:t>する</a:t>
            </a:r>
            <a:endParaRPr lang="en-US" altLang="ja-JP" dirty="0" smtClean="0"/>
          </a:p>
          <a:p>
            <a:pPr marL="514350" indent="-514350">
              <a:buFont typeface="+mj-lt"/>
              <a:buAutoNum type="arabicPeriod"/>
            </a:pPr>
            <a:r>
              <a:rPr lang="ja-JP" altLang="en-US" dirty="0" smtClean="0"/>
              <a:t>各連結成分の結果を掛け合わせる</a:t>
            </a:r>
            <a:endParaRPr lang="en-US" altLang="ja-JP" dirty="0" smtClean="0"/>
          </a:p>
          <a:p>
            <a:pPr marL="514350" indent="-514350">
              <a:buNone/>
            </a:pPr>
            <a:endParaRPr lang="en-US" altLang="ja-JP" dirty="0" smtClean="0"/>
          </a:p>
          <a:p>
            <a:pPr marL="514350" indent="-514350">
              <a:buFont typeface="Wingdings" pitchFamily="2" charset="2"/>
              <a:buChar char="l"/>
            </a:pPr>
            <a:r>
              <a:rPr lang="ja-JP" altLang="en-US" dirty="0" smtClean="0"/>
              <a:t>計算量 </a:t>
            </a:r>
            <a:r>
              <a:rPr lang="en-US" altLang="ja-JP" dirty="0" smtClean="0"/>
              <a:t>: O(N)</a:t>
            </a:r>
          </a:p>
          <a:p>
            <a:pPr marL="514350" indent="-514350">
              <a:buFont typeface="Wingdings" pitchFamily="2" charset="2"/>
              <a:buChar char="l"/>
            </a:pPr>
            <a:r>
              <a:rPr lang="ja-JP" altLang="en-US" dirty="0" smtClean="0"/>
              <a:t>コード量 </a:t>
            </a:r>
            <a:r>
              <a:rPr lang="en-US" altLang="ja-JP" dirty="0" smtClean="0"/>
              <a:t>: 70~80</a:t>
            </a:r>
            <a:r>
              <a:rPr lang="ja-JP" altLang="en-US" dirty="0" smtClean="0"/>
              <a:t>行程度</a:t>
            </a:r>
            <a:endParaRPr kumimoji="1" lang="en-US" altLang="ja-JP" dirty="0" smtClean="0"/>
          </a:p>
          <a:p>
            <a:pPr marL="514350" indent="-514350">
              <a:buNone/>
            </a:pPr>
            <a:endParaRPr kumimoji="1" lang="ja-JP"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en-US" altLang="ja-JP" dirty="0" smtClean="0"/>
              <a:t>Submit</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First Accept : </a:t>
            </a:r>
            <a:r>
              <a:rPr lang="en-US" altLang="ja-JP" dirty="0" smtClean="0"/>
              <a:t>d3sxp 00:48</a:t>
            </a:r>
          </a:p>
          <a:p>
            <a:r>
              <a:rPr lang="en-US" altLang="ja-JP" dirty="0" smtClean="0"/>
              <a:t>First Accept (Online) : Kensuke Imanishi</a:t>
            </a:r>
            <a:r>
              <a:rPr lang="ja-JP" altLang="en-US" dirty="0" smtClean="0"/>
              <a:t> </a:t>
            </a:r>
            <a:r>
              <a:rPr lang="en-US" altLang="ja-JP" dirty="0" smtClean="0"/>
              <a:t>00:35</a:t>
            </a:r>
          </a:p>
          <a:p>
            <a:r>
              <a:rPr kumimoji="1" lang="en-US" altLang="ja-JP" dirty="0" smtClean="0"/>
              <a:t>Submit Teams : </a:t>
            </a:r>
            <a:r>
              <a:rPr lang="en-US" altLang="ja-JP" dirty="0" smtClean="0"/>
              <a:t>8</a:t>
            </a:r>
            <a:r>
              <a:rPr lang="ja-JP" altLang="en-US" dirty="0" smtClean="0"/>
              <a:t> </a:t>
            </a:r>
            <a:r>
              <a:rPr lang="en-US" altLang="ja-JP" dirty="0" smtClean="0"/>
              <a:t>/ 9</a:t>
            </a:r>
            <a:endParaRPr kumimoji="1" lang="en-US" altLang="ja-JP" dirty="0" smtClean="0"/>
          </a:p>
          <a:p>
            <a:r>
              <a:rPr lang="en-US" altLang="ja-JP" dirty="0" smtClean="0"/>
              <a:t>Accept Teams : 8 / </a:t>
            </a:r>
            <a:r>
              <a:rPr lang="en-US" altLang="ja-JP" dirty="0" smtClean="0"/>
              <a:t>9</a:t>
            </a:r>
          </a:p>
          <a:p>
            <a:r>
              <a:rPr kumimoji="1" lang="en-US" altLang="ja-JP" dirty="0" smtClean="0"/>
              <a:t>Total </a:t>
            </a:r>
            <a:r>
              <a:rPr kumimoji="1" lang="en-US" altLang="ja-JP" dirty="0" smtClean="0"/>
              <a:t>Submit : 14 + 9</a:t>
            </a:r>
          </a:p>
          <a:p>
            <a:r>
              <a:rPr lang="en-US" altLang="ja-JP" dirty="0" smtClean="0"/>
              <a:t>Total Accept : 8 + 4</a:t>
            </a:r>
            <a:endParaRPr kumimoji="1" lang="ja-JP"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コメント</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重要な制約に気付いてください！</a:t>
            </a:r>
            <a:endParaRPr kumimoji="1" lang="en-US" altLang="ja-JP" dirty="0" smtClean="0"/>
          </a:p>
          <a:p>
            <a:r>
              <a:rPr lang="en-US" altLang="ja-JP" dirty="0" smtClean="0"/>
              <a:t>O(N) </a:t>
            </a:r>
            <a:r>
              <a:rPr lang="ja-JP" altLang="en-US" dirty="0" smtClean="0"/>
              <a:t>なのに入力が小さいのは</a:t>
            </a:r>
            <a:r>
              <a:rPr lang="en-US" altLang="ja-JP" dirty="0" smtClean="0"/>
              <a:t>A</a:t>
            </a:r>
            <a:r>
              <a:rPr lang="ja-JP" altLang="en-US" dirty="0" smtClean="0"/>
              <a:t>問題用だから</a:t>
            </a:r>
            <a:r>
              <a:rPr lang="ja-JP" altLang="en-US" dirty="0" smtClean="0"/>
              <a:t>です</a:t>
            </a:r>
            <a:endParaRPr lang="en-US" altLang="ja-JP" dirty="0" smtClean="0"/>
          </a:p>
          <a:p>
            <a:endParaRPr lang="en-US" altLang="ja-JP" dirty="0" smtClean="0"/>
          </a:p>
          <a:p>
            <a:r>
              <a:rPr lang="ja-JP" altLang="en-US" dirty="0" smtClean="0"/>
              <a:t>上級者の多い</a:t>
            </a:r>
            <a:r>
              <a:rPr lang="ja-JP" altLang="en-US" dirty="0" smtClean="0"/>
              <a:t>合宿</a:t>
            </a:r>
            <a:r>
              <a:rPr lang="ja-JP" altLang="en-US" dirty="0" smtClean="0"/>
              <a:t>なので簡単だろう</a:t>
            </a:r>
            <a:r>
              <a:rPr lang="ja-JP" altLang="en-US" dirty="0" smtClean="0"/>
              <a:t>と思ったのですが</a:t>
            </a:r>
            <a:r>
              <a:rPr lang="en-US" altLang="ja-JP" dirty="0" smtClean="0"/>
              <a:t>…</a:t>
            </a:r>
          </a:p>
          <a:p>
            <a:pPr lvl="1"/>
            <a:r>
              <a:rPr kumimoji="1" lang="ja-JP" altLang="en-US" dirty="0" smtClean="0"/>
              <a:t>英文が分かりにくかったですか？</a:t>
            </a:r>
            <a:endParaRPr kumimoji="1" lang="en-US" altLang="ja-JP" dirty="0" smtClean="0"/>
          </a:p>
          <a:p>
            <a:pPr lvl="1"/>
            <a:r>
              <a:rPr lang="ja-JP" altLang="en-US" dirty="0" smtClean="0"/>
              <a:t>実装</a:t>
            </a:r>
            <a:r>
              <a:rPr lang="ja-JP" altLang="en-US" dirty="0" smtClean="0"/>
              <a:t>はそんなに重くないと思います。</a:t>
            </a:r>
            <a:endParaRPr lang="en-US" altLang="ja-JP" dirty="0" smtClean="0"/>
          </a:p>
          <a:p>
            <a:pPr lvl="1"/>
            <a:endParaRPr kumimoji="1" lang="en-US" altLang="ja-JP"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クレジット</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原案　：　野田</a:t>
            </a:r>
            <a:endParaRPr kumimoji="1" lang="en-US" altLang="ja-JP" dirty="0" smtClean="0"/>
          </a:p>
          <a:p>
            <a:r>
              <a:rPr lang="ja-JP" altLang="en-US" dirty="0" smtClean="0"/>
              <a:t>英文　：　山口 </a:t>
            </a:r>
            <a:r>
              <a:rPr lang="en-US" altLang="ja-JP" dirty="0" smtClean="0"/>
              <a:t>etc.</a:t>
            </a:r>
          </a:p>
          <a:p>
            <a:r>
              <a:rPr kumimoji="1" lang="ja-JP" altLang="en-US" dirty="0" smtClean="0"/>
              <a:t>解答　：　岩田　・　山口</a:t>
            </a:r>
            <a:endParaRPr kumimoji="1" lang="en-US" altLang="ja-JP" dirty="0" smtClean="0"/>
          </a:p>
          <a:p>
            <a:r>
              <a:rPr lang="ja-JP" altLang="en-US" dirty="0" smtClean="0"/>
              <a:t>解説　：　山口</a:t>
            </a:r>
            <a:endParaRPr kumimoji="1" lang="ja-JP"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リゾート">
  <a:themeElements>
    <a:clrScheme name="リゾート">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リゾート">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リゾート">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241</TotalTime>
  <Words>330</Words>
  <Application>Microsoft Office PowerPoint</Application>
  <PresentationFormat>画面に合わせる (4:3)</PresentationFormat>
  <Paragraphs>52</Paragraphs>
  <Slides>8</Slides>
  <Notes>0</Notes>
  <HiddenSlides>0</HiddenSlides>
  <MMClips>0</MMClips>
  <ScaleCrop>false</ScaleCrop>
  <HeadingPairs>
    <vt:vector size="4" baseType="variant">
      <vt:variant>
        <vt:lpstr>テーマ</vt:lpstr>
      </vt:variant>
      <vt:variant>
        <vt:i4>1</vt:i4>
      </vt:variant>
      <vt:variant>
        <vt:lpstr>スライド タイトル</vt:lpstr>
      </vt:variant>
      <vt:variant>
        <vt:i4>8</vt:i4>
      </vt:variant>
    </vt:vector>
  </HeadingPairs>
  <TitlesOfParts>
    <vt:vector size="9" baseType="lpstr">
      <vt:lpstr>リゾート</vt:lpstr>
      <vt:lpstr>Alien’s Counting</vt:lpstr>
      <vt:lpstr>問題背景</vt:lpstr>
      <vt:lpstr>問題内容</vt:lpstr>
      <vt:lpstr>ポイント</vt:lpstr>
      <vt:lpstr>想定解法</vt:lpstr>
      <vt:lpstr>Submit</vt:lpstr>
      <vt:lpstr>コメント</vt:lpstr>
      <vt:lpstr>クレジット</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Alien’s Counting</dc:title>
  <dc:creator>t2ladmin</dc:creator>
  <cp:lastModifiedBy>t2ladmin</cp:lastModifiedBy>
  <cp:revision>62</cp:revision>
  <dcterms:created xsi:type="dcterms:W3CDTF">2010-09-20T03:03:23Z</dcterms:created>
  <dcterms:modified xsi:type="dcterms:W3CDTF">2010-09-22T15:28:42Z</dcterms:modified>
</cp:coreProperties>
</file>