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202B0CA-FC54-4496-8BCA-5EF66A818D29}" styleName="スタイル (濃色)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30" autoAdjust="0"/>
  </p:normalViewPr>
  <p:slideViewPr>
    <p:cSldViewPr>
      <p:cViewPr varScale="1">
        <p:scale>
          <a:sx n="67" d="100"/>
          <a:sy n="67" d="100"/>
        </p:scale>
        <p:origin x="-115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1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角丸四角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28" name="日付プレースホルダー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17" name="フッター プレースホルダー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ー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コンテンツ プレースホルダー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角丸四角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正方形/長方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9" name="コンテンツ プレースホルダー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1" name="コンテンツ プレースホルダー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コンテンツ プレースホルダー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ー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角丸四角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コンテンツ プレースホルダー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正方形/長方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角丸四角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タイトル プレースホルダー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t>2013/11/10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1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ja-JP" altLang="en-US" sz="2000" dirty="0" smtClean="0"/>
              <a:t>原案</a:t>
            </a:r>
            <a:r>
              <a:rPr lang="en-US" altLang="ja-JP" sz="2000" dirty="0" smtClean="0"/>
              <a:t>: </a:t>
            </a:r>
            <a:r>
              <a:rPr lang="ja-JP" altLang="en-US" sz="2000" dirty="0" smtClean="0"/>
              <a:t>楠本</a:t>
            </a:r>
            <a:endParaRPr lang="en-US" altLang="ja-JP" sz="2000" dirty="0" smtClean="0"/>
          </a:p>
          <a:p>
            <a:pPr algn="l"/>
            <a:r>
              <a:rPr kumimoji="1" lang="ja-JP" altLang="en-US" sz="2000" dirty="0" smtClean="0"/>
              <a:t>問題文</a:t>
            </a:r>
            <a:r>
              <a:rPr kumimoji="1" lang="en-US" altLang="ja-JP" sz="2000" dirty="0" smtClean="0"/>
              <a:t>: </a:t>
            </a:r>
            <a:r>
              <a:rPr lang="ja-JP" altLang="en-US" sz="2000" dirty="0" smtClean="0"/>
              <a:t>八森</a:t>
            </a:r>
            <a:r>
              <a:rPr lang="en-US" altLang="ja-JP" sz="2000" dirty="0"/>
              <a:t> </a:t>
            </a:r>
            <a:r>
              <a:rPr lang="ja-JP" altLang="en-US" sz="2000" dirty="0"/>
              <a:t> </a:t>
            </a:r>
            <a:r>
              <a:rPr lang="en-US" altLang="ja-JP" sz="2000" dirty="0" smtClean="0"/>
              <a:t>(</a:t>
            </a:r>
            <a:r>
              <a:rPr lang="ja-JP" altLang="en-US" sz="2000" dirty="0" smtClean="0"/>
              <a:t>英文校正</a:t>
            </a:r>
            <a:r>
              <a:rPr lang="en-US" altLang="ja-JP" sz="2000" dirty="0" smtClean="0"/>
              <a:t>: </a:t>
            </a:r>
            <a:r>
              <a:rPr lang="ja-JP" altLang="en-US" sz="2000" dirty="0" smtClean="0"/>
              <a:t>花月</a:t>
            </a:r>
            <a:r>
              <a:rPr lang="en-US" altLang="ja-JP" sz="2000" dirty="0" smtClean="0"/>
              <a:t>, </a:t>
            </a:r>
            <a:r>
              <a:rPr lang="ja-JP" altLang="en-US" sz="2000" dirty="0" smtClean="0"/>
              <a:t>保坂</a:t>
            </a:r>
            <a:r>
              <a:rPr lang="en-US" altLang="ja-JP" sz="2000" dirty="0" smtClean="0"/>
              <a:t>, </a:t>
            </a:r>
            <a:r>
              <a:rPr lang="ja-JP" altLang="en-US" sz="2000" dirty="0" smtClean="0"/>
              <a:t>楠本</a:t>
            </a:r>
            <a:r>
              <a:rPr lang="en-US" altLang="ja-JP" sz="2000" dirty="0" smtClean="0"/>
              <a:t>)</a:t>
            </a:r>
            <a:endParaRPr kumimoji="1" lang="en-US" altLang="ja-JP" sz="2000" dirty="0" smtClean="0"/>
          </a:p>
          <a:p>
            <a:pPr algn="l"/>
            <a:r>
              <a:rPr kumimoji="1" lang="ja-JP" altLang="en-US" sz="2000" dirty="0" smtClean="0"/>
              <a:t>解答</a:t>
            </a:r>
            <a:r>
              <a:rPr kumimoji="1" lang="en-US" altLang="ja-JP" sz="2000" dirty="0" smtClean="0"/>
              <a:t>: </a:t>
            </a:r>
            <a:r>
              <a:rPr kumimoji="1" lang="ja-JP" altLang="en-US" sz="2000" dirty="0" smtClean="0"/>
              <a:t>楠本</a:t>
            </a:r>
            <a:r>
              <a:rPr kumimoji="1" lang="en-US" altLang="ja-JP" sz="2000" dirty="0" smtClean="0"/>
              <a:t>, </a:t>
            </a:r>
            <a:r>
              <a:rPr kumimoji="1" lang="ja-JP" altLang="en-US" sz="2000" dirty="0" smtClean="0"/>
              <a:t>保坂</a:t>
            </a:r>
            <a:r>
              <a:rPr kumimoji="1" lang="en-US" altLang="ja-JP" sz="2000" dirty="0" smtClean="0"/>
              <a:t>, </a:t>
            </a:r>
            <a:r>
              <a:rPr lang="ja-JP" altLang="en-US" sz="2000" dirty="0" smtClean="0"/>
              <a:t>八森</a:t>
            </a:r>
            <a:endParaRPr lang="en-US" altLang="ja-JP" sz="2000" dirty="0" smtClean="0"/>
          </a:p>
          <a:p>
            <a:pPr algn="l"/>
            <a:r>
              <a:rPr kumimoji="1" lang="ja-JP" altLang="en-US" sz="2000" dirty="0" smtClean="0"/>
              <a:t>解説</a:t>
            </a:r>
            <a:r>
              <a:rPr kumimoji="1" lang="en-US" altLang="ja-JP" sz="2000" dirty="0" smtClean="0"/>
              <a:t>: </a:t>
            </a:r>
            <a:r>
              <a:rPr kumimoji="1" lang="ja-JP" altLang="en-US" sz="2000" dirty="0" smtClean="0"/>
              <a:t>八森</a:t>
            </a:r>
            <a:endParaRPr kumimoji="1" lang="ja-JP" altLang="en-US" sz="2000" dirty="0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899592" y="1196752"/>
            <a:ext cx="7848872" cy="1927225"/>
          </a:xfrm>
        </p:spPr>
        <p:txBody>
          <a:bodyPr>
            <a:normAutofit/>
          </a:bodyPr>
          <a:lstStyle/>
          <a:p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I</a:t>
            </a:r>
            <a:r>
              <a:rPr kumimoji="1" lang="ja-JP" altLang="en-US" dirty="0" smtClean="0"/>
              <a:t>問題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  </a:t>
            </a:r>
            <a:r>
              <a:rPr kumimoji="1" lang="en-US" altLang="ja-JP" dirty="0" smtClean="0"/>
              <a:t>Overwriting Game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39143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kumimoji="1" lang="en-US" altLang="ja-JP" dirty="0" smtClean="0"/>
              <a:t>H</a:t>
            </a:r>
            <a:r>
              <a:rPr kumimoji="1" lang="ja-JP" altLang="en-US" dirty="0" smtClean="0"/>
              <a:t>行</a:t>
            </a:r>
            <a:r>
              <a:rPr kumimoji="1" lang="en-US" altLang="ja-JP" dirty="0" smtClean="0"/>
              <a:t>W</a:t>
            </a:r>
            <a:r>
              <a:rPr kumimoji="1" lang="ja-JP" altLang="en-US" dirty="0" smtClean="0"/>
              <a:t>列のボードが与えられる</a:t>
            </a:r>
            <a:r>
              <a:rPr kumimoji="1" lang="en-US" altLang="ja-JP" dirty="0" smtClean="0"/>
              <a:t>(1</a:t>
            </a:r>
            <a:r>
              <a:rPr kumimoji="1" lang="ja-JP" altLang="en-US" dirty="0" smtClean="0"/>
              <a:t>≦</a:t>
            </a:r>
            <a:r>
              <a:rPr kumimoji="1" lang="en-US" altLang="ja-JP" dirty="0" smtClean="0"/>
              <a:t>H,W</a:t>
            </a:r>
            <a:r>
              <a:rPr kumimoji="1" lang="ja-JP" altLang="en-US" dirty="0" smtClean="0"/>
              <a:t>≦</a:t>
            </a:r>
            <a:r>
              <a:rPr kumimoji="1" lang="en-US" altLang="ja-JP" dirty="0" smtClean="0"/>
              <a:t>5)</a:t>
            </a:r>
          </a:p>
          <a:p>
            <a:r>
              <a:rPr lang="ja-JP" altLang="en-US" dirty="0" smtClean="0"/>
              <a:t>各セルは黒か白のどちらかで塗られる</a:t>
            </a:r>
            <a:endParaRPr lang="en-US" altLang="ja-JP" dirty="0" smtClean="0"/>
          </a:p>
          <a:p>
            <a:r>
              <a:rPr kumimoji="1" lang="ja-JP" altLang="en-US" dirty="0" smtClean="0"/>
              <a:t>初期状態とゴールの状態が与えられる</a:t>
            </a:r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初期状態がゴールの状態になるまで下記プロセスを繰り返すとする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セル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, j) </a:t>
            </a:r>
            <a:r>
              <a:rPr lang="ja-JP" altLang="en-US" dirty="0"/>
              <a:t> </a:t>
            </a:r>
            <a:r>
              <a:rPr lang="en-US" altLang="ja-JP" dirty="0" smtClean="0"/>
              <a:t>(1</a:t>
            </a:r>
            <a:r>
              <a:rPr lang="ja-JP" altLang="en-US" dirty="0" smtClean="0"/>
              <a:t>≦</a:t>
            </a:r>
            <a:r>
              <a:rPr lang="en-US" altLang="ja-JP" dirty="0" err="1" smtClean="0"/>
              <a:t>i</a:t>
            </a:r>
            <a:r>
              <a:rPr lang="ja-JP" altLang="en-US" dirty="0" smtClean="0"/>
              <a:t>≦</a:t>
            </a:r>
            <a:r>
              <a:rPr lang="en-US" altLang="ja-JP" dirty="0" smtClean="0"/>
              <a:t>H, 1</a:t>
            </a:r>
            <a:r>
              <a:rPr lang="ja-JP" altLang="en-US" dirty="0" smtClean="0"/>
              <a:t>≦</a:t>
            </a:r>
            <a:r>
              <a:rPr lang="en-US" altLang="ja-JP" dirty="0" smtClean="0"/>
              <a:t>j</a:t>
            </a:r>
            <a:r>
              <a:rPr lang="ja-JP" altLang="en-US" dirty="0" smtClean="0"/>
              <a:t>≦</a:t>
            </a:r>
            <a:r>
              <a:rPr lang="en-US" altLang="ja-JP" dirty="0" smtClean="0"/>
              <a:t>W),  </a:t>
            </a:r>
            <a:r>
              <a:rPr lang="ja-JP" altLang="en-US" dirty="0" smtClean="0"/>
              <a:t>色</a:t>
            </a:r>
            <a:r>
              <a:rPr lang="en-US" altLang="ja-JP" dirty="0" smtClean="0"/>
              <a:t>C  (C</a:t>
            </a:r>
            <a:r>
              <a:rPr lang="ja-JP" altLang="en-US" dirty="0" smtClean="0"/>
              <a:t>∈</a:t>
            </a:r>
            <a:r>
              <a:rPr lang="en-US" altLang="ja-JP" dirty="0" smtClean="0"/>
              <a:t>{</a:t>
            </a:r>
            <a:r>
              <a:rPr lang="ja-JP" altLang="en-US" dirty="0" smtClean="0"/>
              <a:t>黒</a:t>
            </a:r>
            <a:r>
              <a:rPr lang="en-US" altLang="ja-JP" dirty="0" smtClean="0"/>
              <a:t>, </a:t>
            </a:r>
            <a:r>
              <a:rPr lang="ja-JP" altLang="en-US" dirty="0" smtClean="0"/>
              <a:t>白</a:t>
            </a:r>
            <a:r>
              <a:rPr lang="en-US" altLang="ja-JP" dirty="0" smtClean="0"/>
              <a:t>}) </a:t>
            </a:r>
            <a:r>
              <a:rPr lang="ja-JP" altLang="en-US" dirty="0" smtClean="0"/>
              <a:t>をランダムに選ぶ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セル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’, j’) (1</a:t>
            </a:r>
            <a:r>
              <a:rPr lang="ja-JP" altLang="en-US" dirty="0" smtClean="0"/>
              <a:t>≦</a:t>
            </a:r>
            <a:r>
              <a:rPr lang="en-US" altLang="ja-JP" dirty="0" err="1"/>
              <a:t>i</a:t>
            </a:r>
            <a:r>
              <a:rPr lang="en-US" altLang="ja-JP" dirty="0" smtClean="0"/>
              <a:t>’</a:t>
            </a:r>
            <a:r>
              <a:rPr lang="ja-JP" altLang="en-US" dirty="0" smtClean="0"/>
              <a:t>≦</a:t>
            </a:r>
            <a:r>
              <a:rPr lang="en-US" altLang="ja-JP" dirty="0" err="1"/>
              <a:t>i</a:t>
            </a:r>
            <a:r>
              <a:rPr lang="en-US" altLang="ja-JP" dirty="0" smtClean="0"/>
              <a:t>, 1</a:t>
            </a:r>
            <a:r>
              <a:rPr lang="ja-JP" altLang="en-US" dirty="0" smtClean="0"/>
              <a:t>≦</a:t>
            </a:r>
            <a:r>
              <a:rPr lang="en-US" altLang="ja-JP" dirty="0" smtClean="0"/>
              <a:t>j’</a:t>
            </a:r>
            <a:r>
              <a:rPr lang="ja-JP" altLang="en-US" dirty="0" smtClean="0"/>
              <a:t>≦</a:t>
            </a:r>
            <a:r>
              <a:rPr lang="en-US" altLang="ja-JP" dirty="0" smtClean="0"/>
              <a:t>j) </a:t>
            </a:r>
            <a:r>
              <a:rPr lang="ja-JP" altLang="en-US" dirty="0" smtClean="0"/>
              <a:t>を</a:t>
            </a:r>
            <a:r>
              <a:rPr lang="en-US" altLang="ja-JP" dirty="0" smtClean="0"/>
              <a:t>, </a:t>
            </a:r>
            <a:r>
              <a:rPr lang="ja-JP" altLang="en-US" dirty="0" smtClean="0"/>
              <a:t>色</a:t>
            </a:r>
            <a:r>
              <a:rPr lang="en-US" altLang="ja-JP" dirty="0" smtClean="0"/>
              <a:t>C</a:t>
            </a:r>
            <a:r>
              <a:rPr lang="ja-JP" altLang="en-US" dirty="0" smtClean="0"/>
              <a:t>に塗り替える</a:t>
            </a:r>
            <a:endParaRPr lang="en-US" altLang="ja-JP" dirty="0"/>
          </a:p>
          <a:p>
            <a:endParaRPr lang="en-US" altLang="ja-JP" dirty="0" smtClean="0"/>
          </a:p>
          <a:p>
            <a:r>
              <a:rPr lang="ja-JP" altLang="en-US" dirty="0"/>
              <a:t>プロセス</a:t>
            </a:r>
            <a:r>
              <a:rPr lang="ja-JP" altLang="en-US" dirty="0" smtClean="0"/>
              <a:t>が終了するまでに塗り替えられるセルの数の期待値を求めよ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78538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ボードの色の塗られ方を一つの状態と考える</a:t>
            </a:r>
            <a:endParaRPr kumimoji="1" lang="en-US" altLang="ja-JP" dirty="0" smtClean="0"/>
          </a:p>
          <a:p>
            <a:r>
              <a:rPr kumimoji="1" lang="ja-JP" altLang="en-US" dirty="0" smtClean="0"/>
              <a:t>各状態について、</a:t>
            </a:r>
            <a:r>
              <a:rPr lang="ja-JP" altLang="en-US" dirty="0"/>
              <a:t>その</a:t>
            </a:r>
            <a:r>
              <a:rPr lang="ja-JP" altLang="en-US" dirty="0" smtClean="0"/>
              <a:t>状態から任意の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, j)</a:t>
            </a:r>
            <a:r>
              <a:rPr lang="ja-JP" altLang="en-US" dirty="0" smtClean="0"/>
              <a:t>・色</a:t>
            </a:r>
            <a:r>
              <a:rPr lang="en-US" altLang="ja-JP" dirty="0" smtClean="0"/>
              <a:t>C </a:t>
            </a:r>
            <a:r>
              <a:rPr lang="ja-JP" altLang="en-US" dirty="0" smtClean="0"/>
              <a:t>を選んだ時、どのような確率で別の状態に遷移するかという形で立式可能</a:t>
            </a:r>
            <a:endParaRPr lang="en-US" altLang="ja-JP" dirty="0" smtClean="0"/>
          </a:p>
          <a:p>
            <a:pPr marL="320040" lvl="1" indent="0">
              <a:buNone/>
            </a:pPr>
            <a:endParaRPr lang="en-US" altLang="ja-JP" dirty="0" smtClean="0"/>
          </a:p>
          <a:p>
            <a:pPr marL="320040" lvl="1" indent="0">
              <a:buNone/>
            </a:pPr>
            <a:r>
              <a:rPr lang="ja-JP" altLang="en-US" dirty="0" smtClean="0"/>
              <a:t>→ 各状態から別の状態に遷移するまでに塗り替える</a:t>
            </a:r>
            <a:endParaRPr lang="en-US" altLang="ja-JP" dirty="0" smtClean="0"/>
          </a:p>
          <a:p>
            <a:pPr marL="320040" lvl="1" indent="0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 </a:t>
            </a:r>
            <a:r>
              <a:rPr lang="ja-JP" altLang="en-US" dirty="0" smtClean="0"/>
              <a:t>セルの個数の期待値について、連立方程式を立て</a:t>
            </a:r>
            <a:endParaRPr lang="en-US" altLang="ja-JP" dirty="0" smtClean="0"/>
          </a:p>
          <a:p>
            <a:pPr marL="320040" lvl="1" indent="0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 </a:t>
            </a:r>
            <a:r>
              <a:rPr lang="ja-JP" altLang="en-US" dirty="0" smtClean="0"/>
              <a:t>て</a:t>
            </a:r>
            <a:r>
              <a:rPr kumimoji="1" lang="ja-JP" altLang="en-US" dirty="0" smtClean="0"/>
              <a:t>ガウスの消去法で解く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92018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</a:t>
            </a:r>
            <a:r>
              <a:rPr kumimoji="1" lang="ja-JP" altLang="en-US" dirty="0" smtClean="0"/>
              <a:t>どんな連立方程式を立てるか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914400" y="1447801"/>
            <a:ext cx="7772400" cy="1549152"/>
          </a:xfrm>
        </p:spPr>
        <p:txBody>
          <a:bodyPr>
            <a:normAutofit/>
          </a:bodyPr>
          <a:lstStyle/>
          <a:p>
            <a:r>
              <a:rPr lang="ja-JP" altLang="en-US" sz="1800" dirty="0" smtClean="0"/>
              <a:t>起こり得る状態 </a:t>
            </a:r>
            <a:r>
              <a:rPr lang="en-US" altLang="ja-JP" sz="1800" dirty="0" smtClean="0"/>
              <a:t>B</a:t>
            </a:r>
            <a:r>
              <a:rPr lang="en-US" altLang="ja-JP" sz="1800" baseline="-25000" dirty="0" smtClean="0"/>
              <a:t>i</a:t>
            </a:r>
            <a:r>
              <a:rPr lang="en-US" altLang="ja-JP" sz="1800" dirty="0" smtClean="0"/>
              <a:t> </a:t>
            </a:r>
            <a:r>
              <a:rPr lang="ja-JP" altLang="en-US" sz="1800" dirty="0" smtClean="0"/>
              <a:t>について、以下のような式を立てる</a:t>
            </a:r>
            <a:endParaRPr lang="en-US" altLang="ja-JP" sz="1800" dirty="0" smtClean="0"/>
          </a:p>
          <a:p>
            <a:pPr lvl="1"/>
            <a:r>
              <a:rPr lang="en-US" altLang="ja-JP" sz="1600" dirty="0" smtClean="0"/>
              <a:t>E(B</a:t>
            </a:r>
            <a:r>
              <a:rPr lang="en-US" altLang="ja-JP" sz="1600" baseline="-25000" dirty="0" smtClean="0"/>
              <a:t>i</a:t>
            </a:r>
            <a:r>
              <a:rPr lang="en-US" altLang="ja-JP" sz="1600" dirty="0" smtClean="0"/>
              <a:t>) </a:t>
            </a:r>
            <a:r>
              <a:rPr lang="en-US" altLang="ja-JP" sz="1600" dirty="0"/>
              <a:t>= </a:t>
            </a:r>
            <a:r>
              <a:rPr lang="en-US" altLang="ja-JP" sz="1600" dirty="0" smtClean="0"/>
              <a:t>Σ { P(</a:t>
            </a:r>
            <a:r>
              <a:rPr lang="en-US" altLang="ja-JP" sz="1600" dirty="0" err="1" smtClean="0"/>
              <a:t>B</a:t>
            </a:r>
            <a:r>
              <a:rPr lang="en-US" altLang="ja-JP" sz="1600" baseline="-25000" dirty="0" err="1"/>
              <a:t>i</a:t>
            </a:r>
            <a:r>
              <a:rPr lang="en-US" altLang="ja-JP" sz="1600" dirty="0" err="1" smtClean="0"/>
              <a:t>,B</a:t>
            </a:r>
            <a:r>
              <a:rPr lang="en-US" altLang="ja-JP" sz="1600" baseline="-25000" dirty="0" err="1" smtClean="0"/>
              <a:t>j</a:t>
            </a:r>
            <a:r>
              <a:rPr lang="en-US" altLang="ja-JP" sz="1600" dirty="0" smtClean="0"/>
              <a:t>)*(E(</a:t>
            </a:r>
            <a:r>
              <a:rPr lang="en-US" altLang="ja-JP" sz="1600" dirty="0" err="1"/>
              <a:t>B</a:t>
            </a:r>
            <a:r>
              <a:rPr lang="en-US" altLang="ja-JP" sz="1600" baseline="-25000" dirty="0" err="1"/>
              <a:t>j</a:t>
            </a:r>
            <a:r>
              <a:rPr lang="en-US" altLang="ja-JP" sz="1600" dirty="0" smtClean="0"/>
              <a:t>) + </a:t>
            </a:r>
            <a:r>
              <a:rPr lang="ja-JP" altLang="en-US" sz="1600" dirty="0" smtClean="0"/>
              <a:t>状態</a:t>
            </a:r>
            <a:r>
              <a:rPr lang="en-US" altLang="ja-JP" sz="1600" dirty="0" smtClean="0"/>
              <a:t>B</a:t>
            </a:r>
            <a:r>
              <a:rPr lang="en-US" altLang="ja-JP" sz="1600" baseline="-25000" dirty="0" smtClean="0"/>
              <a:t>i</a:t>
            </a:r>
            <a:r>
              <a:rPr lang="ja-JP" altLang="en-US" sz="1600" dirty="0"/>
              <a:t>から状態</a:t>
            </a:r>
            <a:r>
              <a:rPr lang="en-US" altLang="ja-JP" sz="1600" dirty="0" err="1" smtClean="0"/>
              <a:t>B</a:t>
            </a:r>
            <a:r>
              <a:rPr lang="en-US" altLang="ja-JP" sz="1600" baseline="-25000" dirty="0" err="1" smtClean="0"/>
              <a:t>j</a:t>
            </a:r>
            <a:r>
              <a:rPr lang="ja-JP" altLang="en-US" sz="1600" dirty="0" err="1" smtClean="0"/>
              <a:t>に遷</a:t>
            </a:r>
            <a:r>
              <a:rPr lang="ja-JP" altLang="en-US" sz="1600" dirty="0" smtClean="0"/>
              <a:t>移した時の塗り替え個数</a:t>
            </a:r>
            <a:r>
              <a:rPr lang="en-US" altLang="ja-JP" sz="1600" dirty="0" smtClean="0"/>
              <a:t>) }</a:t>
            </a:r>
          </a:p>
          <a:p>
            <a:pPr lvl="1"/>
            <a:endParaRPr lang="en-US" altLang="ja-JP" sz="1600" dirty="0" smtClean="0"/>
          </a:p>
          <a:p>
            <a:pPr marL="320040" lvl="1" indent="0">
              <a:buNone/>
            </a:pPr>
            <a:r>
              <a:rPr lang="en-US" altLang="ja-JP" sz="1600" dirty="0"/>
              <a:t>※</a:t>
            </a:r>
            <a:r>
              <a:rPr lang="en-US" altLang="ja-JP" sz="1600" dirty="0" err="1" smtClean="0"/>
              <a:t>B</a:t>
            </a:r>
            <a:r>
              <a:rPr lang="en-US" altLang="ja-JP" sz="1600" baseline="-25000" dirty="0" err="1" smtClean="0"/>
              <a:t>j</a:t>
            </a:r>
            <a:r>
              <a:rPr lang="en-US" altLang="ja-JP" sz="1600" baseline="-25000" dirty="0" smtClean="0"/>
              <a:t> </a:t>
            </a:r>
            <a:r>
              <a:rPr lang="ja-JP" altLang="en-US" sz="1600" dirty="0" smtClean="0"/>
              <a:t>は、状態 </a:t>
            </a:r>
            <a:r>
              <a:rPr lang="en-US" altLang="ja-JP" sz="1600" dirty="0" smtClean="0"/>
              <a:t>B</a:t>
            </a:r>
            <a:r>
              <a:rPr lang="en-US" altLang="ja-JP" sz="1600" baseline="-25000" dirty="0" smtClean="0"/>
              <a:t>i</a:t>
            </a:r>
            <a:r>
              <a:rPr lang="en-US" altLang="ja-JP" sz="1600" dirty="0" smtClean="0"/>
              <a:t> </a:t>
            </a:r>
            <a:r>
              <a:rPr lang="ja-JP" altLang="en-US" sz="1600" dirty="0" smtClean="0"/>
              <a:t>に対して任意のセル・任意の色を選んだ時に遷移しうる状態</a:t>
            </a:r>
            <a:endParaRPr lang="en-US" altLang="ja-JP" sz="1600" dirty="0" smtClean="0"/>
          </a:p>
          <a:p>
            <a:pPr marL="320040" lvl="1" indent="0">
              <a:buNone/>
            </a:pPr>
            <a:r>
              <a:rPr lang="en-US" altLang="ja-JP" sz="1600" dirty="0" smtClean="0"/>
              <a:t>※E(B</a:t>
            </a:r>
            <a:r>
              <a:rPr lang="en-US" altLang="ja-JP" sz="1600" baseline="-25000" dirty="0"/>
              <a:t>i</a:t>
            </a:r>
            <a:r>
              <a:rPr lang="en-US" altLang="ja-JP" sz="1600" dirty="0" smtClean="0"/>
              <a:t>), E(</a:t>
            </a:r>
            <a:r>
              <a:rPr lang="en-US" altLang="ja-JP" sz="1600" dirty="0" err="1" smtClean="0"/>
              <a:t>B</a:t>
            </a:r>
            <a:r>
              <a:rPr lang="en-US" altLang="ja-JP" sz="1600" baseline="-25000" dirty="0" err="1" smtClean="0"/>
              <a:t>j</a:t>
            </a:r>
            <a:r>
              <a:rPr lang="en-US" altLang="ja-JP" sz="1600" dirty="0" smtClean="0"/>
              <a:t>)</a:t>
            </a:r>
            <a:r>
              <a:rPr lang="ja-JP" altLang="en-US" sz="1600" dirty="0" smtClean="0"/>
              <a:t>が連立方程式の変数となる</a:t>
            </a:r>
            <a:endParaRPr lang="en-US" altLang="ja-JP" sz="1600" dirty="0" smtClean="0"/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928167" y="3322141"/>
            <a:ext cx="7772400" cy="338437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1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2000" dirty="0" smtClean="0"/>
              <a:t>ここで、</a:t>
            </a:r>
            <a:endParaRPr lang="en-US" altLang="ja-JP" sz="2000" dirty="0" smtClean="0"/>
          </a:p>
          <a:p>
            <a:pPr lvl="1"/>
            <a:r>
              <a:rPr lang="en-US" altLang="ja-JP" sz="1800" dirty="0" smtClean="0"/>
              <a:t>E(B): </a:t>
            </a:r>
            <a:r>
              <a:rPr lang="ja-JP" altLang="en-US" sz="1800" dirty="0" smtClean="0"/>
              <a:t>状態</a:t>
            </a:r>
            <a:r>
              <a:rPr lang="en-US" altLang="ja-JP" sz="1800" dirty="0" smtClean="0"/>
              <a:t>B</a:t>
            </a:r>
            <a:r>
              <a:rPr lang="ja-JP" altLang="en-US" sz="1800" dirty="0" smtClean="0"/>
              <a:t>の時に、ゴールの状態に変わるまでに塗り替えられるセルの個数の期待値</a:t>
            </a:r>
            <a:endParaRPr lang="en-US" altLang="ja-JP" sz="1800" dirty="0" smtClean="0"/>
          </a:p>
          <a:p>
            <a:pPr lvl="1"/>
            <a:r>
              <a:rPr lang="en-US" altLang="ja-JP" sz="1800" dirty="0" smtClean="0"/>
              <a:t>P(</a:t>
            </a:r>
            <a:r>
              <a:rPr lang="en-US" altLang="ja-JP" sz="1800" dirty="0" err="1" smtClean="0"/>
              <a:t>B</a:t>
            </a:r>
            <a:r>
              <a:rPr lang="en-US" altLang="ja-JP" sz="1800" baseline="-25000" dirty="0" err="1" smtClean="0"/>
              <a:t>i</a:t>
            </a:r>
            <a:r>
              <a:rPr lang="en-US" altLang="ja-JP" sz="1800" dirty="0" err="1" smtClean="0"/>
              <a:t>,B</a:t>
            </a:r>
            <a:r>
              <a:rPr lang="en-US" altLang="ja-JP" sz="1800" baseline="-25000" dirty="0" err="1" smtClean="0"/>
              <a:t>j</a:t>
            </a:r>
            <a:r>
              <a:rPr lang="en-US" altLang="ja-JP" sz="1800" dirty="0" smtClean="0"/>
              <a:t>): </a:t>
            </a:r>
            <a:r>
              <a:rPr lang="ja-JP" altLang="en-US" sz="1800" dirty="0" smtClean="0"/>
              <a:t>状態</a:t>
            </a:r>
            <a:r>
              <a:rPr lang="en-US" altLang="ja-JP" sz="1800" dirty="0" smtClean="0"/>
              <a:t>B</a:t>
            </a:r>
            <a:r>
              <a:rPr lang="en-US" altLang="ja-JP" sz="1800" baseline="-25000" dirty="0" smtClean="0"/>
              <a:t>i</a:t>
            </a:r>
            <a:r>
              <a:rPr lang="ja-JP" altLang="en-US" sz="1800" dirty="0" smtClean="0"/>
              <a:t>から状態</a:t>
            </a:r>
            <a:r>
              <a:rPr lang="en-US" altLang="ja-JP" sz="1800" dirty="0" err="1" smtClean="0"/>
              <a:t>B</a:t>
            </a:r>
            <a:r>
              <a:rPr lang="en-US" altLang="ja-JP" sz="1800" baseline="-25000" dirty="0" err="1" smtClean="0"/>
              <a:t>j</a:t>
            </a:r>
            <a:r>
              <a:rPr lang="ja-JP" altLang="en-US" sz="1800" dirty="0" smtClean="0"/>
              <a:t>に遷移する確率</a:t>
            </a:r>
            <a:endParaRPr lang="en-US" altLang="ja-JP" sz="1800" dirty="0" smtClean="0"/>
          </a:p>
          <a:p>
            <a:pPr marL="320040" lvl="1" indent="0">
              <a:buFont typeface="Wingdings 2"/>
              <a:buNone/>
            </a:pPr>
            <a:endParaRPr lang="en-US" altLang="ja-JP" sz="1800" dirty="0" smtClean="0"/>
          </a:p>
          <a:p>
            <a:pPr lvl="1"/>
            <a:r>
              <a:rPr lang="en-US" altLang="ja-JP" sz="1800" dirty="0" err="1" smtClean="0"/>
              <a:t>B</a:t>
            </a:r>
            <a:r>
              <a:rPr lang="en-US" altLang="ja-JP" sz="1800" baseline="-25000" dirty="0" err="1" smtClean="0"/>
              <a:t>init</a:t>
            </a:r>
            <a:r>
              <a:rPr lang="en-US" altLang="ja-JP" sz="1800" dirty="0" smtClean="0"/>
              <a:t>: </a:t>
            </a:r>
            <a:r>
              <a:rPr lang="ja-JP" altLang="en-US" sz="1800" dirty="0" smtClean="0"/>
              <a:t>初期状態</a:t>
            </a:r>
            <a:endParaRPr lang="en-US" altLang="ja-JP" sz="1800" dirty="0" smtClean="0"/>
          </a:p>
          <a:p>
            <a:pPr lvl="1"/>
            <a:r>
              <a:rPr lang="en-US" altLang="ja-JP" sz="1800" dirty="0" err="1" smtClean="0"/>
              <a:t>B</a:t>
            </a:r>
            <a:r>
              <a:rPr lang="en-US" altLang="ja-JP" sz="1800" baseline="-25000" dirty="0" err="1" smtClean="0"/>
              <a:t>goal</a:t>
            </a:r>
            <a:r>
              <a:rPr lang="en-US" altLang="ja-JP" sz="1800" dirty="0" smtClean="0"/>
              <a:t>: </a:t>
            </a:r>
            <a:r>
              <a:rPr lang="ja-JP" altLang="en-US" sz="1800" dirty="0" smtClean="0"/>
              <a:t>ゴールの状態</a:t>
            </a:r>
            <a:endParaRPr lang="en-US" altLang="ja-JP" sz="1800" dirty="0" smtClean="0"/>
          </a:p>
          <a:p>
            <a:pPr lvl="1"/>
            <a:endParaRPr lang="en-US" altLang="ja-JP" sz="1800" dirty="0" smtClean="0"/>
          </a:p>
          <a:p>
            <a:pPr lvl="1"/>
            <a:r>
              <a:rPr lang="en-US" altLang="ja-JP" sz="1800" dirty="0" smtClean="0"/>
              <a:t>E(</a:t>
            </a:r>
            <a:r>
              <a:rPr lang="en-US" altLang="ja-JP" sz="1800" dirty="0" err="1" smtClean="0"/>
              <a:t>B</a:t>
            </a:r>
            <a:r>
              <a:rPr lang="en-US" altLang="ja-JP" sz="1800" baseline="-25000" dirty="0" err="1" smtClean="0"/>
              <a:t>init</a:t>
            </a:r>
            <a:r>
              <a:rPr lang="en-US" altLang="ja-JP" sz="1800" dirty="0" smtClean="0"/>
              <a:t>)</a:t>
            </a:r>
            <a:r>
              <a:rPr lang="ja-JP" altLang="en-US" sz="1800" dirty="0" smtClean="0"/>
              <a:t>が求める答え </a:t>
            </a:r>
            <a:endParaRPr lang="en-US" altLang="ja-JP" sz="1800" dirty="0" smtClean="0"/>
          </a:p>
          <a:p>
            <a:pPr lvl="1"/>
            <a:r>
              <a:rPr lang="en-US" altLang="ja-JP" sz="1800" dirty="0" smtClean="0"/>
              <a:t>E(</a:t>
            </a:r>
            <a:r>
              <a:rPr lang="en-US" altLang="ja-JP" sz="1800" dirty="0" err="1" smtClean="0"/>
              <a:t>B</a:t>
            </a:r>
            <a:r>
              <a:rPr lang="en-US" altLang="ja-JP" sz="1800" baseline="-25000" dirty="0" err="1" smtClean="0"/>
              <a:t>goal</a:t>
            </a:r>
            <a:r>
              <a:rPr lang="en-US" altLang="ja-JP" sz="1800" dirty="0" smtClean="0"/>
              <a:t>) </a:t>
            </a:r>
            <a:r>
              <a:rPr lang="ja-JP" altLang="en-US" sz="1800" dirty="0" smtClean="0"/>
              <a:t>については、</a:t>
            </a:r>
            <a:r>
              <a:rPr lang="en-US" altLang="ja-JP" sz="1800" dirty="0" smtClean="0"/>
              <a:t> </a:t>
            </a:r>
            <a:r>
              <a:rPr lang="en-US" altLang="ja-JP" sz="1800" dirty="0"/>
              <a:t>E(</a:t>
            </a:r>
            <a:r>
              <a:rPr lang="en-US" altLang="ja-JP" sz="1800" dirty="0" err="1"/>
              <a:t>B</a:t>
            </a:r>
            <a:r>
              <a:rPr lang="en-US" altLang="ja-JP" sz="1800" baseline="-25000" dirty="0" err="1"/>
              <a:t>goal</a:t>
            </a:r>
            <a:r>
              <a:rPr lang="en-US" altLang="ja-JP" sz="1800" dirty="0"/>
              <a:t>) </a:t>
            </a:r>
            <a:r>
              <a:rPr lang="en-US" altLang="ja-JP" sz="1800" dirty="0" smtClean="0"/>
              <a:t> = 0 </a:t>
            </a:r>
            <a:r>
              <a:rPr lang="ja-JP" altLang="en-US" sz="1800" dirty="0" smtClean="0"/>
              <a:t>の式を立てる</a:t>
            </a:r>
            <a:endParaRPr lang="en-US" altLang="ja-JP" sz="1800" dirty="0"/>
          </a:p>
        </p:txBody>
      </p:sp>
    </p:spTree>
    <p:extLst>
      <p:ext uri="{BB962C8B-B14F-4D97-AF65-F5344CB8AC3E}">
        <p14:creationId xmlns:p14="http://schemas.microsoft.com/office/powerpoint/2010/main" val="393689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考慮すべき状態</a:t>
            </a:r>
            <a:r>
              <a:rPr kumimoji="1" lang="en-US" altLang="ja-JP" dirty="0" smtClean="0"/>
              <a:t>(1/3)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914400" y="1519808"/>
            <a:ext cx="7772400" cy="2629272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普通に考えたら、各セルの状態が黒か白なので、状態数は </a:t>
            </a:r>
            <a:r>
              <a:rPr kumimoji="1" lang="en-US" altLang="ja-JP" dirty="0" smtClean="0"/>
              <a:t>2^(H*W)</a:t>
            </a:r>
            <a:endParaRPr lang="en-US" altLang="ja-JP" dirty="0" smtClean="0"/>
          </a:p>
          <a:p>
            <a:pPr marL="320040" lvl="1" indent="0">
              <a:buNone/>
            </a:pPr>
            <a:r>
              <a:rPr lang="ja-JP" altLang="en-US" dirty="0" smtClean="0"/>
              <a:t>⇒ </a:t>
            </a:r>
            <a:r>
              <a:rPr kumimoji="1" lang="en-US" altLang="ja-JP" dirty="0" smtClean="0"/>
              <a:t>H, W </a:t>
            </a:r>
            <a:r>
              <a:rPr kumimoji="1" lang="ja-JP" altLang="en-US" dirty="0" smtClean="0"/>
              <a:t>は最大で</a:t>
            </a:r>
            <a:r>
              <a:rPr kumimoji="1" lang="en-US" altLang="ja-JP" dirty="0" smtClean="0"/>
              <a:t>5</a:t>
            </a:r>
            <a:r>
              <a:rPr kumimoji="1" lang="ja-JP" altLang="en-US" dirty="0" err="1" smtClean="0"/>
              <a:t>なので</a:t>
            </a:r>
            <a:r>
              <a:rPr kumimoji="1" lang="ja-JP" altLang="en-US" dirty="0" smtClean="0"/>
              <a:t>状態数は最大で</a:t>
            </a:r>
            <a:r>
              <a:rPr kumimoji="1" lang="en-US" altLang="ja-JP" dirty="0" smtClean="0"/>
              <a:t>1000</a:t>
            </a:r>
            <a:r>
              <a:rPr kumimoji="1" lang="ja-JP" altLang="en-US" dirty="0" smtClean="0"/>
              <a:t>万超</a:t>
            </a:r>
            <a:endParaRPr kumimoji="1" lang="en-US" altLang="ja-JP" dirty="0" smtClean="0"/>
          </a:p>
          <a:p>
            <a:pPr marL="320040" lvl="1" indent="0">
              <a:buNone/>
            </a:pPr>
            <a:r>
              <a:rPr lang="ja-JP" altLang="en-US" dirty="0" smtClean="0"/>
              <a:t>⇒ ガウスの消去法のオーダは </a:t>
            </a:r>
            <a:r>
              <a:rPr lang="en-US" altLang="ja-JP" dirty="0" smtClean="0"/>
              <a:t>O(n^3)</a:t>
            </a:r>
            <a:r>
              <a:rPr lang="ja-JP" altLang="en-US" dirty="0"/>
              <a:t> </a:t>
            </a:r>
            <a:r>
              <a:rPr lang="ja-JP" altLang="en-US" dirty="0" smtClean="0"/>
              <a:t>のため、</a:t>
            </a:r>
            <a:r>
              <a:rPr lang="en-US" altLang="ja-JP" dirty="0" smtClean="0"/>
              <a:t>	</a:t>
            </a:r>
            <a:r>
              <a:rPr lang="ja-JP" altLang="en-US" dirty="0" smtClean="0"/>
              <a:t>変数が多すぎて</a:t>
            </a:r>
            <a:r>
              <a:rPr lang="en-US" altLang="ja-JP" sz="2800" b="1" dirty="0" smtClean="0"/>
              <a:t>TLE</a:t>
            </a:r>
            <a:endParaRPr lang="en-US" altLang="ja-JP" dirty="0"/>
          </a:p>
          <a:p>
            <a:endParaRPr kumimoji="1" lang="en-US" altLang="ja-JP" dirty="0" smtClean="0"/>
          </a:p>
          <a:p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69328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考慮すべき状態</a:t>
            </a:r>
            <a:r>
              <a:rPr kumimoji="1" lang="en-US" altLang="ja-JP" dirty="0" smtClean="0"/>
              <a:t>(2/3)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quarter" idx="1"/>
          </p:nvPr>
        </p:nvSpPr>
        <p:spPr>
          <a:xfrm>
            <a:off x="827584" y="1523056"/>
            <a:ext cx="7772400" cy="936104"/>
          </a:xfrm>
        </p:spPr>
        <p:txBody>
          <a:bodyPr>
            <a:normAutofit fontScale="77500" lnSpcReduction="20000"/>
          </a:bodyPr>
          <a:lstStyle/>
          <a:p>
            <a:r>
              <a:rPr kumimoji="1" lang="ja-JP" altLang="en-US" dirty="0" smtClean="0"/>
              <a:t>いくつかの状態は同じと考えることができる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例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一番右下のセルのみがゴールと異なる状態と、</a:t>
            </a:r>
            <a:endParaRPr kumimoji="1" lang="en-US" altLang="ja-JP" dirty="0" smtClean="0"/>
          </a:p>
          <a:p>
            <a:pPr marL="320040" lvl="1" indent="0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      </a:t>
            </a:r>
            <a:r>
              <a:rPr lang="ja-JP" altLang="en-US" dirty="0" smtClean="0"/>
              <a:t>一番右下のセル含めていくつかのセルがゴールと異なる状態</a:t>
            </a:r>
            <a:endParaRPr kumimoji="1" lang="ja-JP" altLang="en-US" dirty="0"/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4241828"/>
              </p:ext>
            </p:extLst>
          </p:nvPr>
        </p:nvGraphicFramePr>
        <p:xfrm>
          <a:off x="1979712" y="2531170"/>
          <a:ext cx="1800200" cy="1536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50"/>
                <a:gridCol w="450050"/>
                <a:gridCol w="450050"/>
                <a:gridCol w="450050"/>
              </a:tblGrid>
              <a:tr h="384042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384042"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384042"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384042"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350207"/>
              </p:ext>
            </p:extLst>
          </p:nvPr>
        </p:nvGraphicFramePr>
        <p:xfrm>
          <a:off x="5076056" y="2531168"/>
          <a:ext cx="1800200" cy="1536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0050"/>
                <a:gridCol w="450050"/>
                <a:gridCol w="450050"/>
                <a:gridCol w="450050"/>
              </a:tblGrid>
              <a:tr h="384042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84042"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ja-JP" altLang="en-US" dirty="0"/>
                    </a:p>
                  </a:txBody>
                  <a:tcPr/>
                </a:tc>
              </a:tr>
              <a:tr h="384042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ja-JP" altLang="en-US" dirty="0"/>
                    </a:p>
                  </a:txBody>
                  <a:tcPr/>
                </a:tc>
              </a:tr>
              <a:tr h="384042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テキスト ボックス 7"/>
          <p:cNvSpPr txBox="1"/>
          <p:nvPr/>
        </p:nvSpPr>
        <p:spPr>
          <a:xfrm>
            <a:off x="4253111" y="3193164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≡</a:t>
            </a:r>
            <a:endParaRPr kumimoji="1" lang="ja-JP" altLang="en-US" dirty="0"/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833289" y="4581128"/>
            <a:ext cx="7772400" cy="96984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1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ja-JP" altLang="en-US" sz="1900" dirty="0" smtClean="0"/>
              <a:t>理由</a:t>
            </a:r>
            <a:r>
              <a:rPr lang="en-US" altLang="ja-JP" sz="1900" dirty="0" smtClean="0"/>
              <a:t>: </a:t>
            </a:r>
            <a:r>
              <a:rPr lang="ja-JP" altLang="en-US" sz="1900" dirty="0" smtClean="0"/>
              <a:t>どちらの状態についても、ゴールの状態になるためには　　</a:t>
            </a:r>
            <a:r>
              <a:rPr lang="en-US" altLang="ja-JP" sz="1900" dirty="0" smtClean="0"/>
              <a:t>	    </a:t>
            </a:r>
            <a:r>
              <a:rPr lang="ja-JP" altLang="en-US" sz="1900" dirty="0" smtClean="0"/>
              <a:t>一番右下のセルを正しい色で塗る必要があり、そのときに</a:t>
            </a:r>
            <a:r>
              <a:rPr lang="en-US" altLang="ja-JP" sz="1900" dirty="0"/>
              <a:t> </a:t>
            </a:r>
            <a:r>
              <a:rPr lang="en-US" altLang="ja-JP" sz="1900" dirty="0" smtClean="0"/>
              <a:t>	    </a:t>
            </a:r>
            <a:r>
              <a:rPr lang="ja-JP" altLang="en-US" sz="1900" dirty="0" smtClean="0"/>
              <a:t>それ以外のセルが全て塗り替えられて同じ状態となるため</a:t>
            </a:r>
            <a:endParaRPr lang="en-US" altLang="ja-JP" sz="1900" dirty="0" smtClean="0"/>
          </a:p>
        </p:txBody>
      </p:sp>
    </p:spTree>
    <p:extLst>
      <p:ext uri="{BB962C8B-B14F-4D97-AF65-F5344CB8AC3E}">
        <p14:creationId xmlns:p14="http://schemas.microsoft.com/office/powerpoint/2010/main" val="276697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考慮すべき状態 </a:t>
            </a:r>
            <a:r>
              <a:rPr kumimoji="1" lang="en-US" altLang="ja-JP" dirty="0" smtClean="0"/>
              <a:t>(3/3)</a:t>
            </a:r>
            <a:endParaRPr kumimoji="1" lang="ja-JP" altLang="en-US" dirty="0"/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2675185" y="5714764"/>
            <a:ext cx="6140872" cy="11706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1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1800" dirty="0" smtClean="0"/>
              <a:t>考慮すべき状態数は左下から右上まで最短で行く</a:t>
            </a:r>
            <a:endParaRPr lang="en-US" altLang="ja-JP" sz="1800" dirty="0" smtClean="0"/>
          </a:p>
          <a:p>
            <a:pPr marL="0" indent="0">
              <a:buNone/>
            </a:pPr>
            <a:r>
              <a:rPr lang="ja-JP" altLang="en-US" sz="1800" dirty="0" smtClean="0"/>
              <a:t>    ルート</a:t>
            </a:r>
            <a:r>
              <a:rPr lang="en-US" altLang="ja-JP" sz="1800" dirty="0" smtClean="0"/>
              <a:t>(</a:t>
            </a:r>
            <a:r>
              <a:rPr lang="ja-JP" altLang="en-US" sz="1800" dirty="0" smtClean="0"/>
              <a:t>赤線で強調</a:t>
            </a:r>
            <a:r>
              <a:rPr lang="en-US" altLang="ja-JP" sz="1800" dirty="0" smtClean="0"/>
              <a:t>)</a:t>
            </a:r>
            <a:r>
              <a:rPr lang="ja-JP" altLang="en-US" sz="1800" dirty="0" smtClean="0"/>
              <a:t>の個数と同じ</a:t>
            </a:r>
            <a:endParaRPr lang="en-US" altLang="ja-JP" sz="1800" dirty="0"/>
          </a:p>
          <a:p>
            <a:pPr marL="0" indent="0">
              <a:buNone/>
            </a:pPr>
            <a:r>
              <a:rPr lang="en-US" altLang="ja-JP" sz="1800" dirty="0" smtClean="0"/>
              <a:t>    </a:t>
            </a:r>
            <a:r>
              <a:rPr lang="ja-JP" altLang="en-US" sz="1800" dirty="0" smtClean="0"/>
              <a:t>→状態数は  </a:t>
            </a:r>
            <a:r>
              <a:rPr lang="en-US" altLang="ja-JP" sz="1800" baseline="-25000" dirty="0" smtClean="0"/>
              <a:t>H </a:t>
            </a:r>
            <a:r>
              <a:rPr lang="en-US" altLang="ja-JP" sz="1800" baseline="-25000" dirty="0"/>
              <a:t>+ W </a:t>
            </a:r>
            <a:r>
              <a:rPr lang="en-US" altLang="ja-JP" sz="1400" dirty="0"/>
              <a:t>C</a:t>
            </a:r>
            <a:r>
              <a:rPr lang="en-US" altLang="ja-JP" sz="1800" baseline="-25000" dirty="0"/>
              <a:t> W</a:t>
            </a:r>
            <a:r>
              <a:rPr lang="en-US" altLang="ja-JP" sz="1400" dirty="0"/>
              <a:t> </a:t>
            </a:r>
            <a:r>
              <a:rPr lang="en-US" altLang="ja-JP" sz="1400" dirty="0" smtClean="0"/>
              <a:t> </a:t>
            </a:r>
            <a:r>
              <a:rPr lang="ja-JP" altLang="en-US" sz="1800" dirty="0" err="1" smtClean="0"/>
              <a:t>まで</a:t>
            </a:r>
            <a:r>
              <a:rPr lang="ja-JP" altLang="en-US" sz="1800" dirty="0" smtClean="0"/>
              <a:t>減らせる</a:t>
            </a:r>
            <a:endParaRPr lang="ja-JP" altLang="en-US" sz="2400" dirty="0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1043657" y="1412230"/>
            <a:ext cx="7772400" cy="57606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1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1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dirty="0" smtClean="0"/>
              <a:t>考慮すべき状態 </a:t>
            </a:r>
            <a:r>
              <a:rPr lang="en-US" altLang="ja-JP" dirty="0" smtClean="0"/>
              <a:t>(3×4</a:t>
            </a:r>
            <a:r>
              <a:rPr lang="ja-JP" altLang="en-US" dirty="0" smtClean="0"/>
              <a:t>の盤面での例</a:t>
            </a:r>
            <a:r>
              <a:rPr lang="en-US" altLang="ja-JP" dirty="0" smtClean="0"/>
              <a:t>)</a:t>
            </a:r>
          </a:p>
        </p:txBody>
      </p:sp>
      <p:graphicFrame>
        <p:nvGraphicFramePr>
          <p:cNvPr id="20" name="表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783930"/>
              </p:ext>
            </p:extLst>
          </p:nvPr>
        </p:nvGraphicFramePr>
        <p:xfrm>
          <a:off x="539552" y="2150016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表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13616"/>
              </p:ext>
            </p:extLst>
          </p:nvPr>
        </p:nvGraphicFramePr>
        <p:xfrm>
          <a:off x="2627784" y="2150016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6" name="直線コネクタ 25"/>
          <p:cNvCxnSpPr/>
          <p:nvPr/>
        </p:nvCxnSpPr>
        <p:spPr>
          <a:xfrm>
            <a:off x="2600945" y="3230136"/>
            <a:ext cx="11521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コネクタ 26"/>
          <p:cNvCxnSpPr/>
          <p:nvPr/>
        </p:nvCxnSpPr>
        <p:spPr>
          <a:xfrm>
            <a:off x="3753073" y="2870096"/>
            <a:ext cx="38687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コネクタ 28"/>
          <p:cNvCxnSpPr/>
          <p:nvPr/>
        </p:nvCxnSpPr>
        <p:spPr>
          <a:xfrm flipV="1">
            <a:off x="3753073" y="2870096"/>
            <a:ext cx="0" cy="3600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flipV="1">
            <a:off x="4147988" y="2150016"/>
            <a:ext cx="0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コネクタ 32"/>
          <p:cNvCxnSpPr/>
          <p:nvPr/>
        </p:nvCxnSpPr>
        <p:spPr>
          <a:xfrm>
            <a:off x="539552" y="3230136"/>
            <a:ext cx="151216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コネクタ 34"/>
          <p:cNvCxnSpPr/>
          <p:nvPr/>
        </p:nvCxnSpPr>
        <p:spPr>
          <a:xfrm flipV="1">
            <a:off x="2051720" y="2150016"/>
            <a:ext cx="0" cy="10801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表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5728715"/>
              </p:ext>
            </p:extLst>
          </p:nvPr>
        </p:nvGraphicFramePr>
        <p:xfrm>
          <a:off x="4499992" y="2132856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38" name="直線コネクタ 37"/>
          <p:cNvCxnSpPr/>
          <p:nvPr/>
        </p:nvCxnSpPr>
        <p:spPr>
          <a:xfrm>
            <a:off x="4473153" y="3212976"/>
            <a:ext cx="11521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/>
          <p:nvPr/>
        </p:nvCxnSpPr>
        <p:spPr>
          <a:xfrm>
            <a:off x="5625281" y="2510056"/>
            <a:ext cx="38687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/>
          <p:nvPr/>
        </p:nvCxnSpPr>
        <p:spPr>
          <a:xfrm flipV="1">
            <a:off x="5625281" y="2510056"/>
            <a:ext cx="0" cy="7029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/>
          <p:nvPr/>
        </p:nvCxnSpPr>
        <p:spPr>
          <a:xfrm flipV="1">
            <a:off x="6012160" y="2132856"/>
            <a:ext cx="8036" cy="37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表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655030"/>
              </p:ext>
            </p:extLst>
          </p:nvPr>
        </p:nvGraphicFramePr>
        <p:xfrm>
          <a:off x="6588224" y="2150016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45" name="直線コネクタ 44"/>
          <p:cNvCxnSpPr/>
          <p:nvPr/>
        </p:nvCxnSpPr>
        <p:spPr>
          <a:xfrm>
            <a:off x="6561385" y="3230136"/>
            <a:ext cx="11521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コネクタ 45"/>
          <p:cNvCxnSpPr/>
          <p:nvPr/>
        </p:nvCxnSpPr>
        <p:spPr>
          <a:xfrm>
            <a:off x="7690902" y="2150016"/>
            <a:ext cx="38687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コネクタ 46"/>
          <p:cNvCxnSpPr/>
          <p:nvPr/>
        </p:nvCxnSpPr>
        <p:spPr>
          <a:xfrm flipV="1">
            <a:off x="7713513" y="2150016"/>
            <a:ext cx="0" cy="10801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0" name="表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11690"/>
              </p:ext>
            </p:extLst>
          </p:nvPr>
        </p:nvGraphicFramePr>
        <p:xfrm>
          <a:off x="512713" y="3486742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1" name="直線コネクタ 50"/>
          <p:cNvCxnSpPr>
            <a:endCxn id="50" idx="2"/>
          </p:cNvCxnSpPr>
          <p:nvPr/>
        </p:nvCxnSpPr>
        <p:spPr>
          <a:xfrm>
            <a:off x="485874" y="4566862"/>
            <a:ext cx="782923" cy="171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/>
          <p:nvPr/>
        </p:nvCxnSpPr>
        <p:spPr>
          <a:xfrm>
            <a:off x="1295636" y="4206822"/>
            <a:ext cx="72924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線コネクタ 52"/>
          <p:cNvCxnSpPr/>
          <p:nvPr/>
        </p:nvCxnSpPr>
        <p:spPr>
          <a:xfrm flipV="1">
            <a:off x="1295636" y="4206822"/>
            <a:ext cx="0" cy="3600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線コネクタ 53"/>
          <p:cNvCxnSpPr/>
          <p:nvPr/>
        </p:nvCxnSpPr>
        <p:spPr>
          <a:xfrm flipV="1">
            <a:off x="2032917" y="3486742"/>
            <a:ext cx="0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7" name="表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830339"/>
              </p:ext>
            </p:extLst>
          </p:nvPr>
        </p:nvGraphicFramePr>
        <p:xfrm>
          <a:off x="4522382" y="3529013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8" name="直線コネクタ 57"/>
          <p:cNvCxnSpPr>
            <a:endCxn id="57" idx="2"/>
          </p:cNvCxnSpPr>
          <p:nvPr/>
        </p:nvCxnSpPr>
        <p:spPr>
          <a:xfrm>
            <a:off x="4495543" y="4609133"/>
            <a:ext cx="782923" cy="171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線コネクタ 58"/>
          <p:cNvCxnSpPr/>
          <p:nvPr/>
        </p:nvCxnSpPr>
        <p:spPr>
          <a:xfrm>
            <a:off x="5275012" y="3889053"/>
            <a:ext cx="72924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コネクタ 59"/>
          <p:cNvCxnSpPr/>
          <p:nvPr/>
        </p:nvCxnSpPr>
        <p:spPr>
          <a:xfrm flipH="1" flipV="1">
            <a:off x="5275012" y="3889053"/>
            <a:ext cx="30293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コネクタ 60"/>
          <p:cNvCxnSpPr/>
          <p:nvPr/>
        </p:nvCxnSpPr>
        <p:spPr>
          <a:xfrm flipV="1">
            <a:off x="6042586" y="3529013"/>
            <a:ext cx="0" cy="3600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4" name="表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0935668"/>
              </p:ext>
            </p:extLst>
          </p:nvPr>
        </p:nvGraphicFramePr>
        <p:xfrm>
          <a:off x="2635820" y="3543850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5" name="直線コネクタ 64"/>
          <p:cNvCxnSpPr>
            <a:endCxn id="64" idx="2"/>
          </p:cNvCxnSpPr>
          <p:nvPr/>
        </p:nvCxnSpPr>
        <p:spPr>
          <a:xfrm>
            <a:off x="2608981" y="4623970"/>
            <a:ext cx="782923" cy="171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線コネクタ 65"/>
          <p:cNvCxnSpPr/>
          <p:nvPr/>
        </p:nvCxnSpPr>
        <p:spPr>
          <a:xfrm>
            <a:off x="3805622" y="3903890"/>
            <a:ext cx="31207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線コネクタ 66"/>
          <p:cNvCxnSpPr/>
          <p:nvPr/>
        </p:nvCxnSpPr>
        <p:spPr>
          <a:xfrm flipH="1" flipV="1">
            <a:off x="3403596" y="4276568"/>
            <a:ext cx="15148" cy="34740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線コネクタ 67"/>
          <p:cNvCxnSpPr/>
          <p:nvPr/>
        </p:nvCxnSpPr>
        <p:spPr>
          <a:xfrm flipV="1">
            <a:off x="4156024" y="3543850"/>
            <a:ext cx="0" cy="3600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線コネクタ 68"/>
          <p:cNvCxnSpPr/>
          <p:nvPr/>
        </p:nvCxnSpPr>
        <p:spPr>
          <a:xfrm>
            <a:off x="3418743" y="4276568"/>
            <a:ext cx="38687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コネクタ 71"/>
          <p:cNvCxnSpPr/>
          <p:nvPr/>
        </p:nvCxnSpPr>
        <p:spPr>
          <a:xfrm flipV="1">
            <a:off x="3753073" y="3916528"/>
            <a:ext cx="0" cy="3600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3" name="表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619268"/>
              </p:ext>
            </p:extLst>
          </p:nvPr>
        </p:nvGraphicFramePr>
        <p:xfrm>
          <a:off x="6660232" y="3555856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4" name="直線コネクタ 73"/>
          <p:cNvCxnSpPr>
            <a:endCxn id="73" idx="2"/>
          </p:cNvCxnSpPr>
          <p:nvPr/>
        </p:nvCxnSpPr>
        <p:spPr>
          <a:xfrm>
            <a:off x="6633393" y="4635976"/>
            <a:ext cx="782923" cy="171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コネクタ 74"/>
          <p:cNvCxnSpPr/>
          <p:nvPr/>
        </p:nvCxnSpPr>
        <p:spPr>
          <a:xfrm>
            <a:off x="7412862" y="3915896"/>
            <a:ext cx="364622" cy="6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コネクタ 75"/>
          <p:cNvCxnSpPr/>
          <p:nvPr/>
        </p:nvCxnSpPr>
        <p:spPr>
          <a:xfrm flipH="1" flipV="1">
            <a:off x="7412862" y="3915896"/>
            <a:ext cx="30293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コネクタ 76"/>
          <p:cNvCxnSpPr/>
          <p:nvPr/>
        </p:nvCxnSpPr>
        <p:spPr>
          <a:xfrm flipV="1">
            <a:off x="7777484" y="3555856"/>
            <a:ext cx="0" cy="3600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コネクタ 78"/>
          <p:cNvCxnSpPr/>
          <p:nvPr/>
        </p:nvCxnSpPr>
        <p:spPr>
          <a:xfrm>
            <a:off x="7785994" y="3543870"/>
            <a:ext cx="364622" cy="6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0" name="表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764140"/>
              </p:ext>
            </p:extLst>
          </p:nvPr>
        </p:nvGraphicFramePr>
        <p:xfrm>
          <a:off x="485874" y="4852000"/>
          <a:ext cx="1512168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8042"/>
                <a:gridCol w="378042"/>
                <a:gridCol w="378042"/>
                <a:gridCol w="378042"/>
              </a:tblGrid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  <a:tr h="361568">
                <a:tc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誤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 smtClean="0"/>
                        <a:t>正</a:t>
                      </a:r>
                      <a:endParaRPr kumimoji="1" lang="ja-JP" altLang="en-US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1" name="直線コネクタ 80"/>
          <p:cNvCxnSpPr>
            <a:endCxn id="80" idx="2"/>
          </p:cNvCxnSpPr>
          <p:nvPr/>
        </p:nvCxnSpPr>
        <p:spPr>
          <a:xfrm>
            <a:off x="459035" y="5932120"/>
            <a:ext cx="782923" cy="171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コネクタ 81"/>
          <p:cNvCxnSpPr>
            <a:stCxn id="80" idx="0"/>
          </p:cNvCxnSpPr>
          <p:nvPr/>
        </p:nvCxnSpPr>
        <p:spPr>
          <a:xfrm>
            <a:off x="1241958" y="4852000"/>
            <a:ext cx="73347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線コネクタ 82"/>
          <p:cNvCxnSpPr/>
          <p:nvPr/>
        </p:nvCxnSpPr>
        <p:spPr>
          <a:xfrm flipV="1">
            <a:off x="1265472" y="4852000"/>
            <a:ext cx="0" cy="10801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テキスト ボックス 85"/>
          <p:cNvSpPr txBox="1"/>
          <p:nvPr/>
        </p:nvSpPr>
        <p:spPr>
          <a:xfrm>
            <a:off x="2468253" y="5022728"/>
            <a:ext cx="923651" cy="369332"/>
          </a:xfrm>
          <a:prstGeom prst="rect">
            <a:avLst/>
          </a:prstGeom>
          <a:noFill/>
          <a:ln w="38100">
            <a:noFill/>
          </a:ln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など</a:t>
            </a:r>
            <a:r>
              <a:rPr kumimoji="1" lang="en-US" altLang="ja-JP" dirty="0" smtClean="0"/>
              <a:t>….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71187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Submit</a:t>
            </a:r>
            <a:r>
              <a:rPr kumimoji="1" lang="ja-JP" altLang="en-US" dirty="0" smtClean="0"/>
              <a:t>数</a:t>
            </a:r>
            <a:r>
              <a:rPr kumimoji="1" lang="en-US" altLang="ja-JP" dirty="0" smtClean="0"/>
              <a:t>: 5</a:t>
            </a:r>
          </a:p>
          <a:p>
            <a:r>
              <a:rPr lang="en-US" altLang="ja-JP" dirty="0" smtClean="0"/>
              <a:t>Accept</a:t>
            </a:r>
            <a:r>
              <a:rPr lang="ja-JP" altLang="en-US" dirty="0" smtClean="0"/>
              <a:t>数</a:t>
            </a:r>
            <a:r>
              <a:rPr lang="en-US" altLang="ja-JP" dirty="0" smtClean="0"/>
              <a:t>: 3</a:t>
            </a:r>
          </a:p>
          <a:p>
            <a:r>
              <a:rPr kumimoji="1" lang="en-US" altLang="ja-JP" dirty="0" smtClean="0"/>
              <a:t>First Accept:</a:t>
            </a:r>
            <a:r>
              <a:rPr lang="ja-JP" altLang="en-US" dirty="0"/>
              <a:t> </a:t>
            </a:r>
            <a:r>
              <a:rPr lang="en-US" altLang="ja-JP" dirty="0" smtClean="0"/>
              <a:t>TwT514 (246</a:t>
            </a:r>
            <a:r>
              <a:rPr lang="ja-JP" altLang="en-US" dirty="0" smtClean="0"/>
              <a:t>分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907971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ジャパネスク">
  <a:themeElements>
    <a:clrScheme name="ジャパネスク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ジャパネスク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ジャパネスク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368</TotalTime>
  <Words>614</Words>
  <Application>Microsoft Office PowerPoint</Application>
  <PresentationFormat>画面に合わせる (4:3)</PresentationFormat>
  <Paragraphs>104</Paragraphs>
  <Slides>8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ジャパネスク</vt:lpstr>
      <vt:lpstr> I問題:  Overwriting Game</vt:lpstr>
      <vt:lpstr>問題概要</vt:lpstr>
      <vt:lpstr>解法</vt:lpstr>
      <vt:lpstr>解法(どんな連立方程式を立てるか)</vt:lpstr>
      <vt:lpstr>考慮すべき状態(1/3)</vt:lpstr>
      <vt:lpstr>考慮すべき状態(2/3)</vt:lpstr>
      <vt:lpstr>考慮すべき状態 (3/3)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I問題:  Overwriting Game</dc:title>
  <dc:creator>SuperbOY</dc:creator>
  <cp:lastModifiedBy>SuperbOY</cp:lastModifiedBy>
  <cp:revision>37</cp:revision>
  <dcterms:created xsi:type="dcterms:W3CDTF">2013-11-10T00:41:55Z</dcterms:created>
  <dcterms:modified xsi:type="dcterms:W3CDTF">2013-11-10T07:05:57Z</dcterms:modified>
</cp:coreProperties>
</file>