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344" y="-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Relationship Id="rId3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/>
          <p:nvPr/>
        </p:nvGrpSpPr>
        <p:grpSpPr>
          <a:xfrm>
            <a:off x="0" y="0"/>
            <a:ext cx="1581220" cy="6858000"/>
            <a:chOff x="134471" y="0"/>
            <a:chExt cx="1581220" cy="685800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83676"/>
            <a:stretch>
              <a:fillRect/>
            </a:stretch>
          </p:blipFill>
          <p:spPr>
            <a:xfrm>
              <a:off x="134471" y="0"/>
              <a:ext cx="1358153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447800" y="0"/>
              <a:ext cx="267891" cy="6858000"/>
            </a:xfrm>
            <a:prstGeom prst="rect">
              <a:avLst/>
            </a:prstGeom>
          </p:spPr>
        </p:pic>
      </p:grpSp>
      <p:grpSp>
        <p:nvGrpSpPr>
          <p:cNvPr id="11" name="Group 16"/>
          <p:cNvGrpSpPr/>
          <p:nvPr/>
        </p:nvGrpSpPr>
        <p:grpSpPr>
          <a:xfrm>
            <a:off x="7546266" y="0"/>
            <a:ext cx="1597734" cy="6858000"/>
            <a:chOff x="7413812" y="0"/>
            <a:chExt cx="1597734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r="85125"/>
            <a:stretch>
              <a:fillRect/>
            </a:stretch>
          </p:blipFill>
          <p:spPr>
            <a:xfrm>
              <a:off x="7651376" y="0"/>
              <a:ext cx="136017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7413812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0" y="3693645"/>
            <a:ext cx="5446713" cy="1470025"/>
          </a:xfrm>
        </p:spPr>
        <p:txBody>
          <a:bodyPr anchor="b" anchorCtr="0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0" y="5204011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15" name="Picture 14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4841209"/>
            <a:ext cx="6035040" cy="34039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5"/>
          <p:cNvGrpSpPr/>
          <p:nvPr/>
        </p:nvGrpSpPr>
        <p:grpSpPr>
          <a:xfrm>
            <a:off x="0" y="0"/>
            <a:ext cx="1581220" cy="6858000"/>
            <a:chOff x="134471" y="0"/>
            <a:chExt cx="1581220" cy="685800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83676"/>
            <a:stretch>
              <a:fillRect/>
            </a:stretch>
          </p:blipFill>
          <p:spPr>
            <a:xfrm>
              <a:off x="134471" y="0"/>
              <a:ext cx="1358153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447800" y="0"/>
              <a:ext cx="267891" cy="6858000"/>
            </a:xfrm>
            <a:prstGeom prst="rect">
              <a:avLst/>
            </a:prstGeom>
          </p:spPr>
        </p:pic>
      </p:grpSp>
      <p:grpSp>
        <p:nvGrpSpPr>
          <p:cNvPr id="11" name="Group 16"/>
          <p:cNvGrpSpPr/>
          <p:nvPr/>
        </p:nvGrpSpPr>
        <p:grpSpPr>
          <a:xfrm>
            <a:off x="7546266" y="0"/>
            <a:ext cx="1597734" cy="6858000"/>
            <a:chOff x="7413812" y="0"/>
            <a:chExt cx="1597734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r="85125"/>
            <a:stretch>
              <a:fillRect/>
            </a:stretch>
          </p:blipFill>
          <p:spPr>
            <a:xfrm>
              <a:off x="7651376" y="0"/>
              <a:ext cx="136017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7413812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0" y="3693645"/>
            <a:ext cx="5446713" cy="1470025"/>
          </a:xfrm>
        </p:spPr>
        <p:txBody>
          <a:bodyPr anchor="b" anchorCtr="0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0" y="5204011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15" name="Picture 14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4841209"/>
            <a:ext cx="6035040" cy="340391"/>
          </a:xfrm>
          <a:prstGeom prst="rect">
            <a:avLst/>
          </a:prstGeom>
        </p:spPr>
      </p:pic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3307977" y="950260"/>
            <a:ext cx="2528046" cy="252804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762000">
              <a:schemeClr val="accent1">
                <a:alpha val="80000"/>
              </a:schemeClr>
            </a:innerShdw>
            <a:softEdge rad="317500"/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4200" y="1851212"/>
            <a:ext cx="5446714" cy="1730375"/>
          </a:xfrm>
        </p:spPr>
        <p:txBody>
          <a:bodyPr anchor="b" anchorCtr="0"/>
          <a:lstStyle>
            <a:lvl1pPr algn="ctr">
              <a:lnSpc>
                <a:spcPts val="6800"/>
              </a:lnSpc>
              <a:defRPr sz="6500" b="0" cap="none" baseline="0">
                <a:latin typeface="+mj-lt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4200" y="3576918"/>
            <a:ext cx="5446714" cy="829982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9"/>
          <p:cNvGrpSpPr/>
          <p:nvPr/>
        </p:nvGrpSpPr>
        <p:grpSpPr>
          <a:xfrm>
            <a:off x="0" y="0"/>
            <a:ext cx="9144000" cy="1191256"/>
            <a:chOff x="0" y="0"/>
            <a:chExt cx="9144000" cy="1191256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b="85555"/>
            <a:stretch>
              <a:fillRect/>
            </a:stretch>
          </p:blipFill>
          <p:spPr>
            <a:xfrm>
              <a:off x="0" y="0"/>
              <a:ext cx="9144000" cy="9906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V="1">
              <a:off x="0" y="923365"/>
              <a:ext cx="9144000" cy="267891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 flipV="1">
            <a:off x="0" y="5666744"/>
            <a:ext cx="9144000" cy="1191256"/>
            <a:chOff x="0" y="0"/>
            <a:chExt cx="9144000" cy="1191256"/>
          </a:xfrm>
        </p:grpSpPr>
        <p:pic>
          <p:nvPicPr>
            <p:cNvPr id="12" name="Picture 11" descr="Overlay-Blank.jpg"/>
            <p:cNvPicPr>
              <a:picLocks noChangeAspect="1"/>
            </p:cNvPicPr>
            <p:nvPr userDrawn="1"/>
          </p:nvPicPr>
          <p:blipFill>
            <a:blip r:embed="rId2"/>
            <a:srcRect b="85555"/>
            <a:stretch>
              <a:fillRect/>
            </a:stretch>
          </p:blipFill>
          <p:spPr>
            <a:xfrm>
              <a:off x="0" y="0"/>
              <a:ext cx="9144000" cy="990600"/>
            </a:xfrm>
            <a:prstGeom prst="rect">
              <a:avLst/>
            </a:prstGeom>
          </p:spPr>
        </p:pic>
        <p:pic>
          <p:nvPicPr>
            <p:cNvPr id="13" name="Picture 12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V="1">
              <a:off x="0" y="923365"/>
              <a:ext cx="9144000" cy="267891"/>
            </a:xfrm>
            <a:prstGeom prst="rect">
              <a:avLst/>
            </a:prstGeom>
          </p:spPr>
        </p:pic>
      </p:grpSp>
      <p:pic>
        <p:nvPicPr>
          <p:cNvPr id="14" name="Picture 13" descr="HR-Colo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4480" y="3258805"/>
            <a:ext cx="6035040" cy="340391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9" name="Picture 8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10" name="Picture 9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162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6534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11" name="Picture 10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12" name="Picture 11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1879320"/>
            <a:ext cx="3566160" cy="63976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7240" y="2590799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048" y="1879320"/>
            <a:ext cx="3566160" cy="63976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048" y="2590799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Overlay-HorizontalBridge.jpg"/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4766048" y="2460812"/>
            <a:ext cx="3563348" cy="9861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  <p:pic>
        <p:nvPicPr>
          <p:cNvPr id="15" name="Picture 14" descr="Overlay-HorizontalBridge.jpg"/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780052" y="2460812"/>
            <a:ext cx="3563348" cy="9861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7" name="Picture 6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8" name="Picture 7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Bla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"/>
          <p:cNvGrpSpPr/>
          <p:nvPr/>
        </p:nvGrpSpPr>
        <p:grpSpPr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9" name="Picture 8" descr="Overlay-Blank.jpg"/>
            <p:cNvPicPr>
              <a:picLocks noChangeAspect="1"/>
            </p:cNvPicPr>
            <p:nvPr userDrawn="1"/>
          </p:nvPicPr>
          <p:blipFill>
            <a:blip r:embed="rId2"/>
            <a:srcRect l="4302" r="46875"/>
            <a:stretch>
              <a:fillRect/>
            </a:stretch>
          </p:blipFill>
          <p:spPr>
            <a:xfrm>
              <a:off x="4495800" y="0"/>
              <a:ext cx="4648200" cy="6858000"/>
            </a:xfrm>
            <a:prstGeom prst="rect">
              <a:avLst/>
            </a:prstGeom>
          </p:spPr>
        </p:pic>
        <p:pic>
          <p:nvPicPr>
            <p:cNvPr id="10" name="Picture 9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4267200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776" cy="1537447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859" y="381001"/>
            <a:ext cx="3813174" cy="5697537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200" b="0"/>
            </a:lvl2pPr>
            <a:lvl3pPr>
              <a:defRPr sz="2000" b="0"/>
            </a:lvl3pPr>
            <a:lvl4pPr>
              <a:defRPr sz="1800" b="0"/>
            </a:lvl4pPr>
            <a:lvl5pPr>
              <a:defRPr sz="18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209801"/>
            <a:ext cx="3612776" cy="3200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7200" y="6356350"/>
            <a:ext cx="609600" cy="365125"/>
          </a:xfrm>
        </p:spPr>
        <p:txBody>
          <a:bodyPr/>
          <a:lstStyle>
            <a:lvl1pPr algn="ctr">
              <a:defRPr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Bla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5" y="381000"/>
            <a:ext cx="3813175" cy="5697538"/>
          </a:xfrm>
          <a:solidFill>
            <a:schemeClr val="bg1">
              <a:lumMod val="85000"/>
            </a:schemeClr>
          </a:solidFill>
          <a:ln w="101600">
            <a:solidFill>
              <a:schemeClr val="accent1">
                <a:lumMod val="40000"/>
                <a:lumOff val="60000"/>
                <a:alpha val="40000"/>
              </a:schemeClr>
            </a:solidFill>
            <a:miter lim="800000"/>
          </a:ln>
          <a:effectLst>
            <a:innerShdw blurRad="457200">
              <a:schemeClr val="accent1">
                <a:alpha val="80000"/>
              </a:schemeClr>
            </a:innerShdw>
            <a:softEdge rad="3175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799"/>
            <a:ext cx="3613792" cy="3222625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</a:pPr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、図、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8"/>
          <p:cNvGrpSpPr/>
          <p:nvPr/>
        </p:nvGrpSpPr>
        <p:grpSpPr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10" name="Picture 9" descr="Overlay-Blank.jpg"/>
            <p:cNvPicPr>
              <a:picLocks noChangeAspect="1"/>
            </p:cNvPicPr>
            <p:nvPr userDrawn="1"/>
          </p:nvPicPr>
          <p:blipFill>
            <a:blip r:embed="rId2"/>
            <a:srcRect l="4302" r="46875"/>
            <a:stretch>
              <a:fillRect/>
            </a:stretch>
          </p:blipFill>
          <p:spPr>
            <a:xfrm>
              <a:off x="4495800" y="0"/>
              <a:ext cx="4648200" cy="6858000"/>
            </a:xfrm>
            <a:prstGeom prst="rect">
              <a:avLst/>
            </a:prstGeom>
          </p:spPr>
        </p:pic>
        <p:pic>
          <p:nvPicPr>
            <p:cNvPr id="11" name="Picture 10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flipH="1">
              <a:off x="4267200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5" y="381000"/>
            <a:ext cx="3813175" cy="5697538"/>
          </a:xfr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457200">
              <a:schemeClr val="tx1">
                <a:lumMod val="50000"/>
                <a:lumOff val="50000"/>
                <a:alpha val="80000"/>
              </a:schemeClr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799"/>
            <a:ext cx="3613792" cy="3222625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</a:pPr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1372650"/>
            <a:ext cx="9144000" cy="5485350"/>
            <a:chOff x="0" y="1372650"/>
            <a:chExt cx="9144000" cy="548535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t="23333"/>
            <a:stretch>
              <a:fillRect/>
            </a:stretch>
          </p:blipFill>
          <p:spPr>
            <a:xfrm>
              <a:off x="0" y="1600200"/>
              <a:ext cx="9144000" cy="5257800"/>
            </a:xfrm>
            <a:prstGeom prst="rect">
              <a:avLst/>
            </a:prstGeom>
          </p:spPr>
        </p:pic>
        <p:pic>
          <p:nvPicPr>
            <p:cNvPr id="9" name="Picture 8" descr="Overlay-Horizont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0" y="1372650"/>
              <a:ext cx="9144000" cy="267891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0"/>
          <p:cNvGrpSpPr/>
          <p:nvPr/>
        </p:nvGrpSpPr>
        <p:grpSpPr>
          <a:xfrm>
            <a:off x="0" y="0"/>
            <a:ext cx="7696200" cy="6858000"/>
            <a:chOff x="0" y="0"/>
            <a:chExt cx="7696200" cy="6858000"/>
          </a:xfrm>
        </p:grpSpPr>
        <p:pic>
          <p:nvPicPr>
            <p:cNvPr id="8" name="Picture 7" descr="Overlay-Blank.jpg"/>
            <p:cNvPicPr>
              <a:picLocks noChangeAspect="1"/>
            </p:cNvPicPr>
            <p:nvPr userDrawn="1"/>
          </p:nvPicPr>
          <p:blipFill>
            <a:blip r:embed="rId2"/>
            <a:srcRect l="1471" r="16862"/>
            <a:stretch>
              <a:fillRect/>
            </a:stretch>
          </p:blipFill>
          <p:spPr>
            <a:xfrm>
              <a:off x="0" y="0"/>
              <a:ext cx="7467600" cy="6858000"/>
            </a:xfrm>
            <a:prstGeom prst="rect">
              <a:avLst/>
            </a:prstGeom>
          </p:spPr>
        </p:pic>
        <p:pic>
          <p:nvPicPr>
            <p:cNvPr id="9" name="Picture 8" descr="Overlay-VerticalBridge.jp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7428309" y="0"/>
              <a:ext cx="267891" cy="6858000"/>
            </a:xfrm>
            <a:prstGeom prst="rect">
              <a:avLst/>
            </a:prstGeom>
          </p:spPr>
        </p:pic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381001"/>
            <a:ext cx="1447800" cy="56975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81001"/>
            <a:ext cx="6705600" cy="5697537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2162" y="40341"/>
            <a:ext cx="7570787" cy="14119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162" y="1761565"/>
            <a:ext cx="7570787" cy="4289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181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06040A78-2A4B-4566-8626-79DE0D4C1085}" type="datetimeFigureOut">
              <a:rPr lang="en-US" smtClean="0"/>
              <a:t>2012/09/19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3EC526B6-F861-4D54-BBE9-4BB519D3F34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203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lnSpc>
          <a:spcPts val="6000"/>
        </a:lnSpc>
        <a:spcBef>
          <a:spcPct val="0"/>
        </a:spcBef>
        <a:buNone/>
        <a:defRPr kumimoji="1" sz="5400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tx2"/>
        </a:buClr>
        <a:buFont typeface="Candara" pitchFamily="34" charset="0"/>
        <a:buChar char="•"/>
        <a:defRPr kumimoji="1"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tx2"/>
        </a:buClr>
        <a:buFont typeface="Candara" pitchFamily="34" charset="0"/>
        <a:buChar char="•"/>
        <a:defRPr kumimoji="1"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Font typeface="Candara" pitchFamily="34" charset="0"/>
        <a:buChar char="•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kumimoji="1"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kumimoji="1"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H: </a:t>
            </a:r>
            <a:r>
              <a:rPr kumimoji="1" lang="en-US" altLang="ja-JP" dirty="0" err="1" smtClean="0"/>
              <a:t>Reparing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3343351" y="5204011"/>
            <a:ext cx="3957562" cy="851647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酒井・山口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山口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0597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水道網が与えられる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2</a:t>
            </a:r>
            <a:r>
              <a:rPr lang="ja-JP" altLang="en-US" dirty="0" smtClean="0"/>
              <a:t>次元平面上の線分集合として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共有点では必ず水道管は連結されている</a:t>
            </a:r>
            <a:endParaRPr kumimoji="1" lang="en-US" altLang="ja-JP" dirty="0" smtClean="0"/>
          </a:p>
          <a:p>
            <a:r>
              <a:rPr lang="ja-JP" altLang="en-US" dirty="0" smtClean="0"/>
              <a:t>いくつか止水弁があり、水道を止めることができる</a:t>
            </a:r>
            <a:endParaRPr lang="en-US" altLang="ja-JP" dirty="0" smtClean="0"/>
          </a:p>
          <a:p>
            <a:r>
              <a:rPr lang="ja-JP" altLang="en-US" dirty="0" smtClean="0"/>
              <a:t>工事のため水道を止めなければならない</a:t>
            </a:r>
            <a:endParaRPr lang="en-US" altLang="ja-JP" dirty="0" smtClean="0"/>
          </a:p>
          <a:p>
            <a:r>
              <a:rPr lang="ja-JP" altLang="en-US" dirty="0" smtClean="0"/>
              <a:t>供給を止めないといけない水道管の長さの最小を求めよ</a:t>
            </a: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080875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水道を止めないといけない範囲とは</a:t>
            </a:r>
            <a:r>
              <a:rPr kumimoji="1" lang="en-US" altLang="ja-JP" dirty="0" smtClean="0"/>
              <a:t>:</a:t>
            </a:r>
          </a:p>
          <a:p>
            <a:pPr marL="863600" lvl="1" indent="-514350">
              <a:buFont typeface="+mj-lt"/>
              <a:buAutoNum type="arabicPeriod"/>
            </a:pPr>
            <a:r>
              <a:rPr lang="ja-JP" altLang="en-US" dirty="0" smtClean="0"/>
              <a:t>工事の場所から止水弁を通らずいける場所</a:t>
            </a:r>
            <a:endParaRPr lang="en-US" altLang="ja-JP" dirty="0" smtClean="0"/>
          </a:p>
          <a:p>
            <a:pPr marL="863600" lvl="1" indent="-514350">
              <a:buFont typeface="+mj-lt"/>
              <a:buAutoNum type="arabicPeriod"/>
            </a:pPr>
            <a:r>
              <a:rPr kumimoji="1" lang="en-US" altLang="ja-JP" dirty="0" smtClean="0"/>
              <a:t>1 </a:t>
            </a:r>
            <a:r>
              <a:rPr kumimoji="1" lang="ja-JP" altLang="en-US" dirty="0" smtClean="0"/>
              <a:t>の下流にある場所</a:t>
            </a:r>
            <a:endParaRPr kumimoji="1" lang="ja-JP" altLang="en-US" dirty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問題の考察</a:t>
            </a:r>
            <a:endParaRPr kumimoji="1" lang="ja-JP" altLang="en-US" dirty="0"/>
          </a:p>
        </p:txBody>
      </p:sp>
      <p:grpSp>
        <p:nvGrpSpPr>
          <p:cNvPr id="54" name="図形グループ 53"/>
          <p:cNvGrpSpPr/>
          <p:nvPr/>
        </p:nvGrpSpPr>
        <p:grpSpPr>
          <a:xfrm>
            <a:off x="1120024" y="3769332"/>
            <a:ext cx="5061676" cy="2605319"/>
            <a:chOff x="1120024" y="3769332"/>
            <a:chExt cx="5061676" cy="2605319"/>
          </a:xfrm>
        </p:grpSpPr>
        <p:cxnSp>
          <p:nvCxnSpPr>
            <p:cNvPr id="40" name="直線コネクタ 39"/>
            <p:cNvCxnSpPr>
              <a:endCxn id="30" idx="1"/>
            </p:cNvCxnSpPr>
            <p:nvPr/>
          </p:nvCxnSpPr>
          <p:spPr>
            <a:xfrm>
              <a:off x="3064933" y="4927600"/>
              <a:ext cx="402083" cy="355093"/>
            </a:xfrm>
            <a:prstGeom prst="line">
              <a:avLst/>
            </a:prstGeom>
            <a:ln>
              <a:solidFill>
                <a:schemeClr val="accent6">
                  <a:lumMod val="75000"/>
                  <a:alpha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図形グループ 22"/>
            <p:cNvGrpSpPr/>
            <p:nvPr/>
          </p:nvGrpSpPr>
          <p:grpSpPr>
            <a:xfrm>
              <a:off x="1120024" y="3769332"/>
              <a:ext cx="1944909" cy="1904767"/>
              <a:chOff x="1161076" y="3058132"/>
              <a:chExt cx="1944909" cy="1904767"/>
            </a:xfrm>
          </p:grpSpPr>
          <p:grpSp>
            <p:nvGrpSpPr>
              <p:cNvPr id="9" name="図形グループ 8"/>
              <p:cNvGrpSpPr/>
              <p:nvPr/>
            </p:nvGrpSpPr>
            <p:grpSpPr>
              <a:xfrm>
                <a:off x="1550945" y="3356112"/>
                <a:ext cx="1195328" cy="1606787"/>
                <a:chOff x="1571359" y="3356112"/>
                <a:chExt cx="1195328" cy="1606787"/>
              </a:xfrm>
            </p:grpSpPr>
            <p:cxnSp>
              <p:nvCxnSpPr>
                <p:cNvPr id="10" name="直線コネクタ 9"/>
                <p:cNvCxnSpPr/>
                <p:nvPr/>
              </p:nvCxnSpPr>
              <p:spPr>
                <a:xfrm flipV="1">
                  <a:off x="2105792" y="3356112"/>
                  <a:ext cx="660895" cy="712687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線コネクタ 10"/>
                <p:cNvCxnSpPr/>
                <p:nvPr/>
              </p:nvCxnSpPr>
              <p:spPr>
                <a:xfrm flipV="1">
                  <a:off x="1571359" y="4068799"/>
                  <a:ext cx="534433" cy="894100"/>
                </a:xfrm>
                <a:prstGeom prst="line">
                  <a:avLst/>
                </a:prstGeom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" name="円/楕円 11"/>
                <p:cNvSpPr/>
                <p:nvPr/>
              </p:nvSpPr>
              <p:spPr>
                <a:xfrm>
                  <a:off x="2065922" y="4006177"/>
                  <a:ext cx="108000" cy="108000"/>
                </a:xfrm>
                <a:prstGeom prst="ellipse">
                  <a:avLst/>
                </a:prstGeom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  <p:sp>
              <p:nvSpPr>
                <p:cNvPr id="13" name="円/楕円 12"/>
                <p:cNvSpPr/>
                <p:nvPr/>
              </p:nvSpPr>
              <p:spPr>
                <a:xfrm>
                  <a:off x="2420145" y="3612173"/>
                  <a:ext cx="108000" cy="108000"/>
                </a:xfrm>
                <a:prstGeom prst="ellipse">
                  <a:avLst/>
                </a:prstGeom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ja-JP" altLang="en-US"/>
                </a:p>
              </p:txBody>
            </p:sp>
          </p:grpSp>
          <p:cxnSp>
            <p:nvCxnSpPr>
              <p:cNvPr id="14" name="直線コネクタ 13"/>
              <p:cNvCxnSpPr/>
              <p:nvPr/>
            </p:nvCxnSpPr>
            <p:spPr>
              <a:xfrm>
                <a:off x="1161076" y="4060177"/>
                <a:ext cx="628497" cy="495500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線コネクタ 18"/>
              <p:cNvCxnSpPr>
                <a:stCxn id="13" idx="5"/>
              </p:cNvCxnSpPr>
              <p:nvPr/>
            </p:nvCxnSpPr>
            <p:spPr>
              <a:xfrm>
                <a:off x="2491915" y="3704357"/>
                <a:ext cx="614070" cy="520510"/>
              </a:xfrm>
              <a:prstGeom prst="line">
                <a:avLst/>
              </a:prstGeom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円/楕円 19"/>
              <p:cNvSpPr/>
              <p:nvPr/>
            </p:nvSpPr>
            <p:spPr>
              <a:xfrm>
                <a:off x="1735573" y="4501677"/>
                <a:ext cx="108000" cy="108000"/>
              </a:xfrm>
              <a:prstGeom prst="ellipse">
                <a:avLst/>
              </a:prstGeom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1" name="下矢印 20"/>
              <p:cNvSpPr/>
              <p:nvPr/>
            </p:nvSpPr>
            <p:spPr>
              <a:xfrm>
                <a:off x="1363133" y="3720173"/>
                <a:ext cx="152400" cy="538560"/>
              </a:xfrm>
              <a:prstGeom prst="downArrow">
                <a:avLst/>
              </a:prstGeom>
              <a:solidFill>
                <a:schemeClr val="accent6"/>
              </a:solidFill>
              <a:ln>
                <a:solidFill>
                  <a:schemeClr val="accent6">
                    <a:lumMod val="50000"/>
                    <a:alpha val="70000"/>
                  </a:schemeClr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ja-JP" altLang="en-US"/>
              </a:p>
            </p:txBody>
          </p:sp>
          <p:sp>
            <p:nvSpPr>
              <p:cNvPr id="22" name="テキスト ボックス 21"/>
              <p:cNvSpPr txBox="1"/>
              <p:nvPr/>
            </p:nvSpPr>
            <p:spPr>
              <a:xfrm>
                <a:off x="1162024" y="3058132"/>
                <a:ext cx="12700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ja-JP" dirty="0" smtClean="0">
                    <a:solidFill>
                      <a:schemeClr val="accent6">
                        <a:lumMod val="50000"/>
                      </a:schemeClr>
                    </a:solidFill>
                  </a:rPr>
                  <a:t>Water Supply</a:t>
                </a:r>
                <a:endParaRPr kumimoji="1" lang="ja-JP" altLang="en-US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p:grpSp>
        <p:cxnSp>
          <p:nvCxnSpPr>
            <p:cNvPr id="25" name="直線コネクタ 24"/>
            <p:cNvCxnSpPr/>
            <p:nvPr/>
          </p:nvCxnSpPr>
          <p:spPr>
            <a:xfrm>
              <a:off x="3505200" y="5320877"/>
              <a:ext cx="1327150" cy="0"/>
            </a:xfrm>
            <a:prstGeom prst="line">
              <a:avLst/>
            </a:prstGeom>
            <a:ln>
              <a:solidFill>
                <a:srgbClr val="5DA686">
                  <a:alpha val="5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コネクタ 26"/>
            <p:cNvCxnSpPr/>
            <p:nvPr/>
          </p:nvCxnSpPr>
          <p:spPr>
            <a:xfrm>
              <a:off x="5197475" y="5645150"/>
              <a:ext cx="717353" cy="564618"/>
            </a:xfrm>
            <a:prstGeom prst="line">
              <a:avLst/>
            </a:prstGeom>
            <a:ln>
              <a:solidFill>
                <a:schemeClr val="accent2">
                  <a:lumMod val="25000"/>
                  <a:alpha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コネクタ 27"/>
            <p:cNvCxnSpPr/>
            <p:nvPr/>
          </p:nvCxnSpPr>
          <p:spPr>
            <a:xfrm>
              <a:off x="5492750" y="4552950"/>
              <a:ext cx="0" cy="1322197"/>
            </a:xfrm>
            <a:prstGeom prst="line">
              <a:avLst/>
            </a:prstGeom>
            <a:ln>
              <a:solidFill>
                <a:schemeClr val="accent2">
                  <a:lumMod val="25000"/>
                  <a:alpha val="5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円/楕円 29"/>
            <p:cNvSpPr/>
            <p:nvPr/>
          </p:nvSpPr>
          <p:spPr>
            <a:xfrm>
              <a:off x="3451200" y="5266877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1" name="円/楕円 30"/>
            <p:cNvSpPr/>
            <p:nvPr/>
          </p:nvSpPr>
          <p:spPr>
            <a:xfrm>
              <a:off x="4746600" y="5266877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円/楕円 31"/>
            <p:cNvSpPr/>
            <p:nvPr/>
          </p:nvSpPr>
          <p:spPr>
            <a:xfrm>
              <a:off x="5438750" y="5821147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3" name="十字形 32"/>
            <p:cNvSpPr/>
            <p:nvPr/>
          </p:nvSpPr>
          <p:spPr>
            <a:xfrm rot="2700000">
              <a:off x="4024505" y="5230877"/>
              <a:ext cx="180000" cy="180000"/>
            </a:xfrm>
            <a:prstGeom prst="plus">
              <a:avLst>
                <a:gd name="adj" fmla="val 43023"/>
              </a:avLst>
            </a:prstGeom>
            <a:solidFill>
              <a:srgbClr val="FF0000"/>
            </a:solidFill>
            <a:ln>
              <a:solidFill>
                <a:srgbClr val="FF0000">
                  <a:alpha val="70000"/>
                </a:srgb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" name="テキスト ボックス 33"/>
            <p:cNvSpPr txBox="1"/>
            <p:nvPr/>
          </p:nvSpPr>
          <p:spPr>
            <a:xfrm>
              <a:off x="3606785" y="4604434"/>
              <a:ext cx="12700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>
                  <a:solidFill>
                    <a:srgbClr val="FF0000"/>
                  </a:solidFill>
                </a:rPr>
                <a:t>Repairing Point</a:t>
              </a:r>
              <a:endParaRPr kumimoji="1" lang="ja-JP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35" name="正方形/長方形 34"/>
            <p:cNvSpPr/>
            <p:nvPr/>
          </p:nvSpPr>
          <p:spPr>
            <a:xfrm>
              <a:off x="3010933" y="4882067"/>
              <a:ext cx="108000" cy="1080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2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7" name="テキスト ボックス 36"/>
            <p:cNvSpPr txBox="1"/>
            <p:nvPr/>
          </p:nvSpPr>
          <p:spPr>
            <a:xfrm>
              <a:off x="2632221" y="4990067"/>
              <a:ext cx="1485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accent2">
                      <a:lumMod val="25000"/>
                    </a:schemeClr>
                  </a:solidFill>
                </a:rPr>
                <a:t>Stop</a:t>
              </a:r>
            </a:p>
            <a:p>
              <a:r>
                <a:rPr kumimoji="1" lang="en-US" altLang="ja-JP" dirty="0" smtClean="0">
                  <a:solidFill>
                    <a:schemeClr val="accent2">
                      <a:lumMod val="25000"/>
                    </a:schemeClr>
                  </a:solidFill>
                </a:rPr>
                <a:t>Valve</a:t>
              </a:r>
              <a:endParaRPr kumimoji="1" lang="ja-JP" altLang="en-US" dirty="0">
                <a:solidFill>
                  <a:schemeClr val="accent2">
                    <a:lumMod val="25000"/>
                  </a:schemeClr>
                </a:solidFill>
              </a:endParaRPr>
            </a:p>
          </p:txBody>
        </p:sp>
        <p:sp>
          <p:nvSpPr>
            <p:cNvPr id="38" name="テキスト ボックス 37"/>
            <p:cNvSpPr txBox="1"/>
            <p:nvPr/>
          </p:nvSpPr>
          <p:spPr>
            <a:xfrm>
              <a:off x="4695800" y="5728320"/>
              <a:ext cx="14859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dirty="0" smtClean="0">
                  <a:solidFill>
                    <a:schemeClr val="accent2">
                      <a:lumMod val="25000"/>
                    </a:schemeClr>
                  </a:solidFill>
                </a:rPr>
                <a:t>Stop</a:t>
              </a:r>
            </a:p>
            <a:p>
              <a:r>
                <a:rPr kumimoji="1" lang="en-US" altLang="ja-JP" dirty="0" smtClean="0">
                  <a:solidFill>
                    <a:schemeClr val="accent2">
                      <a:lumMod val="25000"/>
                    </a:schemeClr>
                  </a:solidFill>
                </a:rPr>
                <a:t>Valve</a:t>
              </a:r>
              <a:endParaRPr kumimoji="1" lang="ja-JP" altLang="en-US" dirty="0">
                <a:solidFill>
                  <a:schemeClr val="accent2">
                    <a:lumMod val="25000"/>
                  </a:schemeClr>
                </a:solidFill>
              </a:endParaRPr>
            </a:p>
          </p:txBody>
        </p:sp>
        <p:cxnSp>
          <p:nvCxnSpPr>
            <p:cNvPr id="49" name="直線コネクタ 48"/>
            <p:cNvCxnSpPr>
              <a:stCxn id="31" idx="5"/>
            </p:cNvCxnSpPr>
            <p:nvPr/>
          </p:nvCxnSpPr>
          <p:spPr>
            <a:xfrm>
              <a:off x="4838784" y="5359061"/>
              <a:ext cx="358691" cy="286089"/>
            </a:xfrm>
            <a:prstGeom prst="line">
              <a:avLst/>
            </a:prstGeom>
            <a:ln>
              <a:solidFill>
                <a:srgbClr val="5DA686">
                  <a:alpha val="5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正方形/長方形 35"/>
            <p:cNvSpPr/>
            <p:nvPr/>
          </p:nvSpPr>
          <p:spPr>
            <a:xfrm>
              <a:off x="5143475" y="5591150"/>
              <a:ext cx="108000" cy="10800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25000"/>
                  <a:alpha val="7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55" name="左中かっこ 54"/>
          <p:cNvSpPr/>
          <p:nvPr/>
        </p:nvSpPr>
        <p:spPr>
          <a:xfrm rot="5400000" flipV="1">
            <a:off x="3825919" y="3536449"/>
            <a:ext cx="508000" cy="2029971"/>
          </a:xfrm>
          <a:prstGeom prst="leftBrace">
            <a:avLst/>
          </a:prstGeom>
          <a:ln>
            <a:solidFill>
              <a:srgbClr val="000000">
                <a:alpha val="50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左中かっこ 55"/>
          <p:cNvSpPr/>
          <p:nvPr/>
        </p:nvSpPr>
        <p:spPr>
          <a:xfrm rot="10800000" flipV="1">
            <a:off x="6023020" y="4552951"/>
            <a:ext cx="508000" cy="1656818"/>
          </a:xfrm>
          <a:prstGeom prst="leftBrace">
            <a:avLst/>
          </a:prstGeom>
          <a:ln>
            <a:solidFill>
              <a:schemeClr val="tx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テキスト ボックス 56"/>
          <p:cNvSpPr txBox="1"/>
          <p:nvPr/>
        </p:nvSpPr>
        <p:spPr>
          <a:xfrm>
            <a:off x="3663935" y="3911600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1 </a:t>
            </a:r>
            <a:r>
              <a:rPr kumimoji="1" lang="ja-JP" altLang="en-US" dirty="0" smtClean="0"/>
              <a:t>の範囲</a:t>
            </a:r>
            <a:endParaRPr kumimoji="1" lang="ja-JP" altLang="en-US" dirty="0"/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6591320" y="5161738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2</a:t>
            </a:r>
            <a:r>
              <a:rPr kumimoji="1" lang="ja-JP" altLang="en-US" dirty="0" smtClean="0"/>
              <a:t>の範囲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305356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1000" y="1761565"/>
            <a:ext cx="8572500" cy="4905935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線分集合を共有点</a:t>
            </a:r>
            <a:r>
              <a:rPr lang="ja-JP" altLang="en-US" dirty="0" smtClean="0"/>
              <a:t>・止水弁</a:t>
            </a:r>
            <a:r>
              <a:rPr kumimoji="1" lang="ja-JP" altLang="en-US" dirty="0" smtClean="0"/>
              <a:t>で切断する</a:t>
            </a:r>
            <a:endParaRPr kumimoji="1"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kumimoji="1" lang="en-US" altLang="ja-JP" dirty="0" smtClean="0"/>
              <a:t>V: </a:t>
            </a:r>
            <a:r>
              <a:rPr kumimoji="1" lang="ja-JP" altLang="en-US" dirty="0" smtClean="0"/>
              <a:t>線分の共有点・止水弁</a:t>
            </a:r>
            <a:r>
              <a:rPr kumimoji="1" lang="en-US" altLang="ja-JP" dirty="0" smtClean="0"/>
              <a:t>, E: </a:t>
            </a:r>
            <a:r>
              <a:rPr kumimoji="1" lang="ja-JP" altLang="en-US" dirty="0" smtClean="0"/>
              <a:t>切断された線分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とするグラフを作成する</a:t>
            </a:r>
            <a:endParaRPr lang="en-US" altLang="ja-JP" dirty="0" smtClean="0"/>
          </a:p>
          <a:p>
            <a:pPr marL="857250" lvl="1" indent="-514350"/>
            <a:r>
              <a:rPr kumimoji="1" lang="en-US" altLang="ja-JP" dirty="0" smtClean="0"/>
              <a:t>1, 2: </a:t>
            </a:r>
            <a:r>
              <a:rPr kumimoji="1" lang="ja-JP" altLang="en-US" dirty="0" smtClean="0"/>
              <a:t>線分アレンジメントと言う</a:t>
            </a:r>
            <a:endParaRPr kumimoji="1"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ja-JP" altLang="en-US" dirty="0" smtClean="0"/>
              <a:t>工事箇所から止水弁を通らずに行ける範囲を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BFS</a:t>
            </a:r>
            <a:r>
              <a:rPr lang="ja-JP" altLang="en-US" dirty="0" smtClean="0"/>
              <a:t>で求める</a:t>
            </a:r>
            <a:r>
              <a:rPr lang="en-US" altLang="ja-JP" dirty="0" smtClean="0"/>
              <a:t> (</a:t>
            </a:r>
            <a:r>
              <a:rPr lang="ja-JP" altLang="en-US" dirty="0" smtClean="0"/>
              <a:t>ここで供給点にたどり着いたら</a:t>
            </a:r>
            <a:r>
              <a:rPr lang="en-US" altLang="ja-JP" dirty="0" smtClean="0"/>
              <a:t> “-1”)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ja-JP" altLang="en-US" dirty="0" smtClean="0"/>
              <a:t>給水点から</a:t>
            </a:r>
            <a:r>
              <a:rPr kumimoji="1" lang="en-US" altLang="ja-JP" dirty="0" smtClean="0"/>
              <a:t> 3 </a:t>
            </a:r>
            <a:r>
              <a:rPr kumimoji="1" lang="ja-JP" altLang="en-US" dirty="0" smtClean="0"/>
              <a:t>の範囲を通らずに行ける範囲を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BFS</a:t>
            </a:r>
            <a:r>
              <a:rPr kumimoji="1" lang="ja-JP" altLang="en-US" dirty="0" smtClean="0"/>
              <a:t>で求める</a:t>
            </a:r>
            <a:endParaRPr lang="en-US" altLang="ja-JP" dirty="0" smtClean="0"/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(</a:t>
            </a:r>
            <a:r>
              <a:rPr lang="ja-JP" altLang="en-US" dirty="0" smtClean="0"/>
              <a:t>全体</a:t>
            </a:r>
            <a:r>
              <a:rPr lang="en-US" altLang="ja-JP" dirty="0" smtClean="0"/>
              <a:t> – 4) </a:t>
            </a:r>
            <a:r>
              <a:rPr lang="ja-JP" altLang="en-US" dirty="0" smtClean="0"/>
              <a:t>の範囲の水道管の長さを出力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649239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コーナーケース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条件から</a:t>
            </a:r>
            <a:r>
              <a:rPr lang="ja-JP" altLang="en-US" dirty="0" smtClean="0"/>
              <a:t>線分が重なっている場合はない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ただし、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直線上に載っていて端点だけ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ja-JP" altLang="en-US" dirty="0" smtClean="0"/>
              <a:t>共有している場合はある</a:t>
            </a:r>
            <a:endParaRPr kumimoji="1"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/>
          </a:p>
          <a:p>
            <a:pPr lvl="1"/>
            <a:endParaRPr lang="en-US" altLang="ja-JP" dirty="0" smtClean="0"/>
          </a:p>
          <a:p>
            <a:pPr lvl="1"/>
            <a:r>
              <a:rPr lang="ja-JP" altLang="en-US" dirty="0" smtClean="0"/>
              <a:t>線分の共有点ライブラリを作る際には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端点処理に気をつけましょう</a:t>
            </a:r>
            <a:endParaRPr kumimoji="1" lang="ja-JP" altLang="en-US" dirty="0"/>
          </a:p>
        </p:txBody>
      </p:sp>
      <p:grpSp>
        <p:nvGrpSpPr>
          <p:cNvPr id="11" name="図形グループ 10"/>
          <p:cNvGrpSpPr/>
          <p:nvPr/>
        </p:nvGrpSpPr>
        <p:grpSpPr>
          <a:xfrm>
            <a:off x="2436240" y="3356112"/>
            <a:ext cx="1023737" cy="1023678"/>
            <a:chOff x="2436240" y="3356112"/>
            <a:chExt cx="1023737" cy="1023678"/>
          </a:xfrm>
        </p:grpSpPr>
        <p:cxnSp>
          <p:nvCxnSpPr>
            <p:cNvPr id="5" name="直線コネクタ 4"/>
            <p:cNvCxnSpPr/>
            <p:nvPr/>
          </p:nvCxnSpPr>
          <p:spPr>
            <a:xfrm flipV="1">
              <a:off x="2436240" y="3667103"/>
              <a:ext cx="660895" cy="7126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 flipV="1">
              <a:off x="2889793" y="3356112"/>
              <a:ext cx="570184" cy="62198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円/楕円 7"/>
            <p:cNvSpPr/>
            <p:nvPr/>
          </p:nvSpPr>
          <p:spPr>
            <a:xfrm>
              <a:off x="2863859" y="3913303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" name="円/楕円 8"/>
            <p:cNvSpPr/>
            <p:nvPr/>
          </p:nvSpPr>
          <p:spPr>
            <a:xfrm>
              <a:off x="3094013" y="3573299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10" name="十字形 9"/>
          <p:cNvSpPr/>
          <p:nvPr/>
        </p:nvSpPr>
        <p:spPr>
          <a:xfrm rot="2700000">
            <a:off x="2237955" y="3397103"/>
            <a:ext cx="540000" cy="540000"/>
          </a:xfrm>
          <a:prstGeom prst="plus">
            <a:avLst>
              <a:gd name="adj" fmla="val 43023"/>
            </a:avLst>
          </a:prstGeom>
          <a:solidFill>
            <a:srgbClr val="FF0000"/>
          </a:solidFill>
          <a:ln>
            <a:solidFill>
              <a:srgbClr val="FF0000">
                <a:alpha val="7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2" name="図形グループ 11"/>
          <p:cNvGrpSpPr/>
          <p:nvPr/>
        </p:nvGrpSpPr>
        <p:grpSpPr>
          <a:xfrm>
            <a:off x="5037838" y="3240797"/>
            <a:ext cx="936133" cy="1094526"/>
            <a:chOff x="2436240" y="3285265"/>
            <a:chExt cx="936133" cy="1094526"/>
          </a:xfrm>
        </p:grpSpPr>
        <p:cxnSp>
          <p:nvCxnSpPr>
            <p:cNvPr id="13" name="直線コネクタ 12"/>
            <p:cNvCxnSpPr/>
            <p:nvPr/>
          </p:nvCxnSpPr>
          <p:spPr>
            <a:xfrm flipV="1">
              <a:off x="2436240" y="3285265"/>
              <a:ext cx="936133" cy="109452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円/楕円 14"/>
            <p:cNvSpPr/>
            <p:nvPr/>
          </p:nvSpPr>
          <p:spPr>
            <a:xfrm>
              <a:off x="2934187" y="3680060"/>
              <a:ext cx="108000" cy="10800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24" name="ドーナツ 23"/>
          <p:cNvSpPr/>
          <p:nvPr/>
        </p:nvSpPr>
        <p:spPr>
          <a:xfrm>
            <a:off x="4767257" y="3240796"/>
            <a:ext cx="541161" cy="540000"/>
          </a:xfrm>
          <a:prstGeom prst="donut">
            <a:avLst>
              <a:gd name="adj" fmla="val 4314"/>
            </a:avLst>
          </a:prstGeom>
          <a:solidFill>
            <a:srgbClr val="0000FF"/>
          </a:solidFill>
          <a:ln>
            <a:solidFill>
              <a:srgbClr val="0000FF">
                <a:alpha val="70000"/>
              </a:srgb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628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酒井</a:t>
            </a:r>
            <a:r>
              <a:rPr kumimoji="1" lang="en-US" altLang="ja-JP" dirty="0" smtClean="0"/>
              <a:t>: 220</a:t>
            </a:r>
            <a:r>
              <a:rPr kumimoji="1" lang="ja-JP" altLang="en-US" dirty="0" smtClean="0"/>
              <a:t>行くらい</a:t>
            </a:r>
            <a:endParaRPr kumimoji="1" lang="en-US" altLang="ja-JP" dirty="0" smtClean="0"/>
          </a:p>
          <a:p>
            <a:r>
              <a:rPr lang="ja-JP" altLang="en-US" dirty="0" smtClean="0"/>
              <a:t>山口</a:t>
            </a:r>
            <a:r>
              <a:rPr lang="en-US" altLang="ja-JP" dirty="0" smtClean="0"/>
              <a:t>: </a:t>
            </a:r>
            <a:r>
              <a:rPr lang="ja-JP" altLang="en-US" dirty="0" smtClean="0"/>
              <a:t>合計</a:t>
            </a:r>
            <a:r>
              <a:rPr lang="en-US" altLang="ja-JP" dirty="0" smtClean="0"/>
              <a:t>280</a:t>
            </a:r>
            <a:r>
              <a:rPr lang="ja-JP" altLang="en-US" dirty="0" smtClean="0"/>
              <a:t>行くらい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 (</a:t>
            </a:r>
            <a:r>
              <a:rPr lang="ja-JP" altLang="en-US" dirty="0" smtClean="0"/>
              <a:t>ただし分数型使用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21483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Submit</a:t>
            </a:r>
            <a:r>
              <a:rPr kumimoji="1" lang="en-US" altLang="ja-JP" dirty="0" smtClean="0"/>
              <a:t>: </a:t>
            </a:r>
            <a:r>
              <a:rPr kumimoji="1" lang="en-US" altLang="ja-JP" dirty="0" err="1" smtClean="0"/>
              <a:t>wakaba</a:t>
            </a:r>
            <a:r>
              <a:rPr kumimoji="1" lang="en-US" altLang="ja-JP" dirty="0" smtClean="0"/>
              <a:t> </a:t>
            </a:r>
            <a:r>
              <a:rPr kumimoji="1" lang="en-US" altLang="ja-JP" dirty="0" smtClean="0"/>
              <a:t>×</a:t>
            </a:r>
            <a:r>
              <a:rPr kumimoji="1" lang="en-US" altLang="ja-JP" dirty="0" smtClean="0"/>
              <a:t> 18</a:t>
            </a:r>
          </a:p>
          <a:p>
            <a:r>
              <a:rPr lang="en-US" altLang="ja-JP" dirty="0" smtClean="0"/>
              <a:t>Accepted: 0</a:t>
            </a:r>
          </a:p>
          <a:p>
            <a:r>
              <a:rPr kumimoji="1" lang="ja-JP" altLang="en-US" dirty="0" smtClean="0"/>
              <a:t>地区大会では後ろの問題の方が簡単な場合があります。</a:t>
            </a:r>
            <a:r>
              <a:rPr lang="ja-JP" altLang="en-US" dirty="0" smtClean="0"/>
              <a:t>もう少し挑戦してみましょう。</a:t>
            </a:r>
            <a:endParaRPr lang="en-US" altLang="ja-JP" dirty="0" smtClean="0"/>
          </a:p>
          <a:p>
            <a:pPr lvl="1"/>
            <a:r>
              <a:rPr lang="ja-JP" altLang="en-US" smtClean="0"/>
              <a:t>今回も一応アルファベット順です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5093787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注水">
  <a:themeElements>
    <a:clrScheme name="Infusion">
      <a:dk1>
        <a:sysClr val="windowText" lastClr="000000"/>
      </a:dk1>
      <a:lt1>
        <a:sysClr val="window" lastClr="FFFFFF"/>
      </a:lt1>
      <a:dk2>
        <a:srgbClr val="2F1F58"/>
      </a:dk2>
      <a:lt2>
        <a:srgbClr val="B7A9E0"/>
      </a:lt2>
      <a:accent1>
        <a:srgbClr val="8C73D0"/>
      </a:accent1>
      <a:accent2>
        <a:srgbClr val="C2E8C4"/>
      </a:accent2>
      <a:accent3>
        <a:srgbClr val="C5A6E8"/>
      </a:accent3>
      <a:accent4>
        <a:srgbClr val="B45EC7"/>
      </a:accent4>
      <a:accent5>
        <a:srgbClr val="9FDAFB"/>
      </a:accent5>
      <a:accent6>
        <a:srgbClr val="95C5B0"/>
      </a:accent6>
      <a:hlink>
        <a:srgbClr val="744AE0"/>
      </a:hlink>
      <a:folHlink>
        <a:srgbClr val="8D8AD1"/>
      </a:folHlink>
    </a:clrScheme>
    <a:fontScheme name="Infusion">
      <a:majorFont>
        <a:latin typeface="Mistral"/>
        <a:ea typeface=""/>
        <a:cs typeface=""/>
        <a:font script="Jpan" typeface="ＤＦＰ行書体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Infus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300000"/>
                <a:lumMod val="125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135000"/>
              </a:schemeClr>
            </a:duotone>
          </a:blip>
          <a:tile tx="0" ty="0" sx="40000" sy="40000" flip="none" algn="tl"/>
        </a:blipFill>
      </a:fillStyleLst>
      <a:lnStyleLst>
        <a:ln w="38100" cap="flat" cmpd="sng" algn="ctr">
          <a:solidFill>
            <a:schemeClr val="phClr">
              <a:alpha val="70000"/>
              <a:satMod val="105000"/>
            </a:schemeClr>
          </a:solidFill>
          <a:prstDash val="solid"/>
          <a:miter/>
        </a:ln>
        <a:ln w="50800" cap="flat" cmpd="sng" algn="ctr">
          <a:solidFill>
            <a:schemeClr val="phClr">
              <a:alpha val="50000"/>
            </a:schemeClr>
          </a:solidFill>
          <a:prstDash val="solid"/>
          <a:miter/>
        </a:ln>
        <a:ln w="88900" cap="flat" cmpd="sng" algn="ctr">
          <a:solidFill>
            <a:schemeClr val="phClr">
              <a:alpha val="40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innerShdw blurRad="190500" dir="13500000">
              <a:srgbClr val="000000">
                <a:alpha val="50000"/>
              </a:srgbClr>
            </a:innerShdw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blipFill rotWithShape="1">
          <a:blip xmlns:r="http://schemas.openxmlformats.org/officeDocument/2006/relationships" r:embed="rId3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5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注水.thmx</Template>
  <TotalTime>76</TotalTime>
  <Words>213</Words>
  <Application>Microsoft Macintosh PowerPoint</Application>
  <PresentationFormat>画面に合わせる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注水</vt:lpstr>
      <vt:lpstr>Problem H: Reparing</vt:lpstr>
      <vt:lpstr>問題概要</vt:lpstr>
      <vt:lpstr>問題の考察</vt:lpstr>
      <vt:lpstr>解法</vt:lpstr>
      <vt:lpstr>コーナーケース</vt:lpstr>
      <vt:lpstr>ジャッジ解</vt:lpstr>
      <vt:lpstr>提出状況</vt:lpstr>
    </vt:vector>
  </TitlesOfParts>
  <Company>東京大学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H: Reparing</dc:title>
  <dc:creator>山口 洋</dc:creator>
  <cp:lastModifiedBy>山口 洋</cp:lastModifiedBy>
  <cp:revision>15</cp:revision>
  <cp:lastPrinted>2012-09-19T06:26:16Z</cp:lastPrinted>
  <dcterms:created xsi:type="dcterms:W3CDTF">2012-09-19T05:12:45Z</dcterms:created>
  <dcterms:modified xsi:type="dcterms:W3CDTF">2012-09-19T06:28:45Z</dcterms:modified>
</cp:coreProperties>
</file>