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9"/>
  </p:notesMasterIdLst>
  <p:sldIdLst>
    <p:sldId id="256" r:id="rId2"/>
    <p:sldId id="259" r:id="rId3"/>
    <p:sldId id="257" r:id="rId4"/>
    <p:sldId id="260" r:id="rId5"/>
    <p:sldId id="261" r:id="rId6"/>
    <p:sldId id="264" r:id="rId7"/>
    <p:sldId id="262" r:id="rId8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B11C52-CE9D-4982-B445-8FE2339BE6ED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EEF02B-3056-4BC0-8629-C5129A3486F6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EEF02B-3056-4BC0-8629-C5129A3486F6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正方形/長方形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正方形/長方形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正方形/長方形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正方形/長方形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正方形/長方形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角丸四角形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角丸四角形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正方形/長方形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正方形/長方形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正方形/長方形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正方形/長方形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タイトル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28" name="日付プレースホルダ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E25A485-8D96-4506-AD6A-1D95BE3420D9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17" name="フッター プレースホルダ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29" name="スライド番号プレースホルダ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D8D04F09-2D28-49C0-8192-B7F79F8C118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5A485-8D96-4506-AD6A-1D95BE3420D9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04F09-2D28-49C0-8192-B7F79F8C118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5A485-8D96-4506-AD6A-1D95BE3420D9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04F09-2D28-49C0-8192-B7F79F8C118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5A485-8D96-4506-AD6A-1D95BE3420D9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04F09-2D28-49C0-8192-B7F79F8C118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26" name="日付プレースホルダ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25A485-8D96-4506-AD6A-1D95BE3420D9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27" name="スライド番号プレースホルダ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8D04F09-2D28-49C0-8192-B7F79F8C118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  <p:sp>
        <p:nvSpPr>
          <p:cNvPr id="28" name="フッター プレースホルダ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E25A485-8D96-4506-AD6A-1D95BE3420D9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D8D04F09-2D28-49C0-8192-B7F79F8C118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5A485-8D96-4506-AD6A-1D95BE3420D9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04F09-2D28-49C0-8192-B7F79F8C118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5A485-8D96-4506-AD6A-1D95BE3420D9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04F09-2D28-49C0-8192-B7F79F8C118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5A485-8D96-4506-AD6A-1D95BE3420D9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04F09-2D28-49C0-8192-B7F79F8C118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5A485-8D96-4506-AD6A-1D95BE3420D9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04F09-2D28-49C0-8192-B7F79F8C118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5A485-8D96-4506-AD6A-1D95BE3420D9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04F09-2D28-49C0-8192-B7F79F8C118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正方形/長方形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正方形/長方形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正方形/長方形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正方形/長方形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正方形/長方形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角丸四角形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角丸四角形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正方形/長方形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正方形/長方形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正方形/長方形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正方形/長方形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正方形/長方形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正方形/長方形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タイトル プレースホルダ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3" name="テキスト プレースホルダ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4" name="日付プレースホルダ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E25A485-8D96-4506-AD6A-1D95BE3420D9}" type="datetimeFigureOut">
              <a:rPr kumimoji="1" lang="ja-JP" altLang="en-US" smtClean="0"/>
              <a:t>2012/3/10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23" name="スライド番号プレースホルダ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D8D04F09-2D28-49C0-8192-B7F79F8C118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1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1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1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1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1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1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1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1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1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Matrix Operation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401270"/>
          </a:xfrm>
        </p:spPr>
        <p:txBody>
          <a:bodyPr>
            <a:normAutofit/>
          </a:bodyPr>
          <a:lstStyle/>
          <a:p>
            <a:r>
              <a:rPr lang="ja-JP" altLang="en-US" dirty="0" smtClean="0"/>
              <a:t>原作：松本</a:t>
            </a:r>
            <a:endParaRPr lang="en-US" altLang="ja-JP" dirty="0" smtClean="0"/>
          </a:p>
          <a:p>
            <a:r>
              <a:rPr lang="ja-JP" altLang="en-US" dirty="0" smtClean="0"/>
              <a:t>修正</a:t>
            </a:r>
            <a:r>
              <a:rPr lang="ja-JP" altLang="en-US" dirty="0" smtClean="0"/>
              <a:t>：岩田</a:t>
            </a:r>
            <a:endParaRPr lang="en-US" altLang="ja-JP" dirty="0" smtClean="0"/>
          </a:p>
          <a:p>
            <a:r>
              <a:rPr lang="ja-JP" altLang="en-US" dirty="0" smtClean="0"/>
              <a:t>担当：野田・平澤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46856" y="634008"/>
            <a:ext cx="8229600" cy="1066800"/>
          </a:xfrm>
        </p:spPr>
        <p:txBody>
          <a:bodyPr/>
          <a:lstStyle/>
          <a:p>
            <a:r>
              <a:rPr kumimoji="1" lang="ja-JP" altLang="en-US" dirty="0" smtClean="0"/>
              <a:t>問題概略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700808"/>
            <a:ext cx="8507288" cy="4873728"/>
          </a:xfrm>
        </p:spPr>
        <p:txBody>
          <a:bodyPr>
            <a:normAutofit fontScale="92500" lnSpcReduction="10000"/>
          </a:bodyPr>
          <a:lstStyle/>
          <a:p>
            <a:r>
              <a:rPr lang="ja-JP" altLang="en-US" dirty="0" smtClean="0"/>
              <a:t>各要素の初期値が </a:t>
            </a:r>
            <a:r>
              <a:rPr lang="en-US" altLang="ja-JP" dirty="0" smtClean="0"/>
              <a:t>{</a:t>
            </a:r>
            <a:r>
              <a:rPr lang="en-US" altLang="ja-JP" dirty="0" err="1" smtClean="0"/>
              <a:t>a</a:t>
            </a:r>
            <a:r>
              <a:rPr lang="en-US" altLang="ja-JP" baseline="-25000" dirty="0" err="1" smtClean="0"/>
              <a:t>r,c</a:t>
            </a:r>
            <a:r>
              <a:rPr lang="en-US" altLang="ja-JP" dirty="0" smtClean="0"/>
              <a:t>}=</a:t>
            </a:r>
            <a:r>
              <a:rPr lang="en-US" altLang="ja-JP" dirty="0" err="1" smtClean="0"/>
              <a:t>Ar+Bc</a:t>
            </a:r>
            <a:r>
              <a:rPr lang="en-US" altLang="ja-JP" dirty="0" smtClean="0"/>
              <a:t> </a:t>
            </a:r>
            <a:r>
              <a:rPr lang="en-US" altLang="ja-JP" sz="2200" dirty="0" smtClean="0"/>
              <a:t>(</a:t>
            </a:r>
            <a:r>
              <a:rPr lang="ja-JP" altLang="en-US" sz="2200" dirty="0" smtClean="0"/>
              <a:t>列番号と行番号の線形結合</a:t>
            </a:r>
            <a:r>
              <a:rPr lang="en-US" altLang="ja-JP" sz="2200" dirty="0" smtClean="0"/>
              <a:t>)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	</a:t>
            </a:r>
            <a:r>
              <a:rPr lang="ja-JP" altLang="en-US" dirty="0" smtClean="0"/>
              <a:t>で与えられる正方行列に対し以下の処理を順に行い、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	</a:t>
            </a:r>
            <a:r>
              <a:rPr lang="ja-JP" altLang="en-US" dirty="0" smtClean="0"/>
              <a:t>最終的に得られた行列からハッシュ値を計算せよ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1</a:t>
            </a:r>
            <a:r>
              <a:rPr lang="ja-JP" altLang="en-US" dirty="0" smtClean="0"/>
              <a:t>要素へ</a:t>
            </a:r>
            <a:r>
              <a:rPr lang="ja-JP" altLang="en-US" dirty="0" smtClean="0"/>
              <a:t>の</a:t>
            </a:r>
            <a:r>
              <a:rPr lang="ja-JP" altLang="en-US" dirty="0" smtClean="0"/>
              <a:t>書き込み・要素間でのコピー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2</a:t>
            </a:r>
            <a:r>
              <a:rPr lang="ja-JP" altLang="en-US" dirty="0" smtClean="0"/>
              <a:t>行の入れ替え・</a:t>
            </a:r>
            <a:r>
              <a:rPr lang="en-US" altLang="ja-JP" dirty="0" smtClean="0"/>
              <a:t>2</a:t>
            </a:r>
            <a:r>
              <a:rPr lang="ja-JP" altLang="en-US" dirty="0" smtClean="0"/>
              <a:t>列の入れ替え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90</a:t>
            </a:r>
            <a:r>
              <a:rPr lang="ja-JP" altLang="en-US" dirty="0" smtClean="0"/>
              <a:t>度回転 </a:t>
            </a:r>
            <a:r>
              <a:rPr lang="en-US" altLang="ja-JP" dirty="0" smtClean="0"/>
              <a:t>(</a:t>
            </a:r>
            <a:r>
              <a:rPr lang="ja-JP" altLang="en-US" dirty="0" smtClean="0"/>
              <a:t>時計回り・反時計周り</a:t>
            </a:r>
            <a:r>
              <a:rPr lang="en-US" altLang="ja-JP" dirty="0" smtClean="0"/>
              <a:t>)</a:t>
            </a:r>
          </a:p>
          <a:p>
            <a:pPr lvl="1"/>
            <a:r>
              <a:rPr lang="ja-JP" altLang="en-US" dirty="0" smtClean="0"/>
              <a:t>上下反転・左右反転</a:t>
            </a:r>
            <a:endParaRPr lang="en-US" altLang="ja-JP" dirty="0" smtClean="0"/>
          </a:p>
          <a:p>
            <a:pPr lvl="3"/>
            <a:endParaRPr lang="en-US" altLang="ja-JP" dirty="0" smtClean="0"/>
          </a:p>
          <a:p>
            <a:r>
              <a:rPr lang="ja-JP" altLang="en-US" dirty="0" smtClean="0"/>
              <a:t>制約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行列の</a:t>
            </a:r>
            <a:r>
              <a:rPr lang="en-US" altLang="ja-JP" dirty="0" smtClean="0"/>
              <a:t>1</a:t>
            </a:r>
            <a:r>
              <a:rPr lang="ja-JP" altLang="en-US" dirty="0" smtClean="0"/>
              <a:t>辺</a:t>
            </a:r>
            <a:r>
              <a:rPr lang="ja-JP" altLang="en-US" dirty="0" smtClean="0"/>
              <a:t>の</a:t>
            </a:r>
            <a:r>
              <a:rPr lang="ja-JP" altLang="en-US" dirty="0" smtClean="0"/>
              <a:t>サイズ</a:t>
            </a:r>
            <a:r>
              <a:rPr lang="en-US" altLang="ja-JP" dirty="0" smtClean="0"/>
              <a:t>(N)</a:t>
            </a:r>
            <a:r>
              <a:rPr lang="ja-JP" altLang="en-US" dirty="0" smtClean="0"/>
              <a:t>：最大</a:t>
            </a:r>
            <a:r>
              <a:rPr lang="en-US" altLang="ja-JP" dirty="0" smtClean="0"/>
              <a:t>40,000</a:t>
            </a:r>
          </a:p>
          <a:p>
            <a:pPr lvl="1"/>
            <a:r>
              <a:rPr lang="ja-JP" altLang="en-US" dirty="0" smtClean="0"/>
              <a:t>クエリの数</a:t>
            </a:r>
            <a:r>
              <a:rPr lang="en-US" altLang="ja-JP" dirty="0" smtClean="0"/>
              <a:t>(Q)</a:t>
            </a:r>
            <a:r>
              <a:rPr lang="ja-JP" altLang="en-US" dirty="0" smtClean="0"/>
              <a:t>：最大</a:t>
            </a:r>
            <a:r>
              <a:rPr lang="en-US" altLang="ja-JP" dirty="0" smtClean="0"/>
              <a:t>40,000</a:t>
            </a:r>
          </a:p>
          <a:p>
            <a:pPr lvl="1"/>
            <a:r>
              <a:rPr lang="ja-JP" altLang="en-US" dirty="0" smtClean="0"/>
              <a:t>ハッシュを計算する範囲：最大</a:t>
            </a:r>
            <a:r>
              <a:rPr lang="en-US" altLang="ja-JP" dirty="0" smtClean="0"/>
              <a:t>1,000×1,000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46856" y="634008"/>
            <a:ext cx="8229600" cy="1066800"/>
          </a:xfrm>
        </p:spPr>
        <p:txBody>
          <a:bodyPr/>
          <a:lstStyle/>
          <a:p>
            <a:r>
              <a:rPr lang="ja-JP" altLang="en-US" dirty="0" smtClean="0"/>
              <a:t>想定誤解法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700808"/>
            <a:ext cx="8686800" cy="4873728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N×N</a:t>
            </a:r>
            <a:r>
              <a:rPr lang="ja-JP" altLang="en-US" dirty="0" smtClean="0"/>
              <a:t>行列をメモリ上に確保し、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	</a:t>
            </a:r>
            <a:r>
              <a:rPr lang="ja-JP" altLang="en-US" dirty="0" smtClean="0"/>
              <a:t>クエリが来る度にその行列を実際に操作する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N</a:t>
            </a:r>
            <a:r>
              <a:rPr lang="ja-JP" altLang="en-US" dirty="0" smtClean="0"/>
              <a:t>が最大</a:t>
            </a:r>
            <a:r>
              <a:rPr lang="en-US" altLang="ja-JP" dirty="0" smtClean="0"/>
              <a:t>40,000</a:t>
            </a:r>
            <a:r>
              <a:rPr lang="ja-JP" altLang="en-US" dirty="0" smtClean="0"/>
              <a:t>なので、そもそもメモリに乗らない</a:t>
            </a:r>
            <a:endParaRPr lang="en-US" altLang="ja-JP" dirty="0" smtClean="0"/>
          </a:p>
          <a:p>
            <a:pPr lvl="3"/>
            <a:endParaRPr lang="en-US" altLang="ja-JP" dirty="0" smtClean="0"/>
          </a:p>
          <a:p>
            <a:r>
              <a:rPr lang="ja-JP" altLang="en-US" dirty="0" smtClean="0"/>
              <a:t>クエリを全て読み込んだ後で、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	</a:t>
            </a:r>
            <a:r>
              <a:rPr lang="ja-JP" altLang="en-US" dirty="0" smtClean="0"/>
              <a:t>ハッシュ計算に必要なそれぞれの値を</a:t>
            </a:r>
            <a:endParaRPr lang="en-US" altLang="ja-JP" dirty="0" smtClean="0"/>
          </a:p>
          <a:p>
            <a:pPr>
              <a:buNone/>
            </a:pPr>
            <a:r>
              <a:rPr lang="en-US" altLang="ja-JP" dirty="0" smtClean="0"/>
              <a:t>	</a:t>
            </a:r>
            <a:r>
              <a:rPr lang="ja-JP" altLang="en-US" dirty="0" smtClean="0"/>
              <a:t>クエリを遡っていきながら計算する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ハッシュ計算に必要な値が</a:t>
            </a:r>
            <a:r>
              <a:rPr lang="en-US" altLang="ja-JP" dirty="0" smtClean="0"/>
              <a:t>1,000,000</a:t>
            </a:r>
            <a:r>
              <a:rPr lang="ja-JP" altLang="en-US" dirty="0" smtClean="0"/>
              <a:t>個あり、</a:t>
            </a:r>
            <a:endParaRPr lang="en-US" altLang="ja-JP" dirty="0" smtClean="0"/>
          </a:p>
          <a:p>
            <a:pPr lvl="1">
              <a:buNone/>
            </a:pPr>
            <a:r>
              <a:rPr lang="en-US" altLang="ja-JP" dirty="0" smtClean="0"/>
              <a:t>	</a:t>
            </a:r>
            <a:r>
              <a:rPr lang="ja-JP" altLang="en-US" dirty="0" smtClean="0"/>
              <a:t>クエリが</a:t>
            </a:r>
            <a:r>
              <a:rPr lang="en-US" altLang="ja-JP" dirty="0" smtClean="0"/>
              <a:t>40,000</a:t>
            </a:r>
            <a:r>
              <a:rPr lang="ja-JP" altLang="en-US" dirty="0" smtClean="0"/>
              <a:t>個なので</a:t>
            </a:r>
            <a:r>
              <a:rPr lang="en-US" altLang="ja-JP" dirty="0" smtClean="0"/>
              <a:t>(</a:t>
            </a:r>
            <a:r>
              <a:rPr lang="ja-JP" altLang="en-US" dirty="0" smtClean="0"/>
              <a:t>通常は</a:t>
            </a:r>
            <a:r>
              <a:rPr lang="en-US" altLang="ja-JP" dirty="0" smtClean="0"/>
              <a:t>)</a:t>
            </a:r>
            <a:r>
              <a:rPr lang="ja-JP" altLang="en-US" dirty="0" smtClean="0"/>
              <a:t>無理。</a:t>
            </a:r>
            <a:endParaRPr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46856" y="634008"/>
            <a:ext cx="8229600" cy="1066800"/>
          </a:xfrm>
        </p:spPr>
        <p:txBody>
          <a:bodyPr/>
          <a:lstStyle/>
          <a:p>
            <a:r>
              <a:rPr kumimoji="1" lang="ja-JP" altLang="en-US" dirty="0" smtClean="0"/>
              <a:t>想定解法 </a:t>
            </a:r>
            <a:r>
              <a:rPr kumimoji="1" lang="en-US" altLang="ja-JP" dirty="0" smtClean="0"/>
              <a:t>(</a:t>
            </a:r>
            <a:r>
              <a:rPr kumimoji="1" lang="ja-JP" altLang="en-US" dirty="0" smtClean="0"/>
              <a:t>オーダー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700808"/>
            <a:ext cx="8686800" cy="4968552"/>
          </a:xfrm>
        </p:spPr>
        <p:txBody>
          <a:bodyPr>
            <a:normAutofit/>
          </a:bodyPr>
          <a:lstStyle/>
          <a:p>
            <a:r>
              <a:rPr lang="ja-JP" altLang="en-US" dirty="0" smtClean="0"/>
              <a:t>行列サイズ</a:t>
            </a:r>
            <a:r>
              <a:rPr lang="en-US" altLang="ja-JP" dirty="0" smtClean="0"/>
              <a:t>(N)</a:t>
            </a:r>
            <a:r>
              <a:rPr lang="ja-JP" altLang="en-US" dirty="0" smtClean="0"/>
              <a:t>：～</a:t>
            </a:r>
            <a:r>
              <a:rPr lang="en-US" altLang="ja-JP" dirty="0" smtClean="0"/>
              <a:t>40,000</a:t>
            </a:r>
          </a:p>
          <a:p>
            <a:r>
              <a:rPr lang="ja-JP" altLang="en-US" dirty="0" smtClean="0"/>
              <a:t>クエリ数</a:t>
            </a:r>
            <a:r>
              <a:rPr lang="en-US" altLang="ja-JP" dirty="0" smtClean="0"/>
              <a:t>(Q)</a:t>
            </a:r>
            <a:r>
              <a:rPr lang="ja-JP" altLang="en-US" dirty="0" smtClean="0"/>
              <a:t>：～</a:t>
            </a:r>
            <a:r>
              <a:rPr lang="en-US" altLang="ja-JP" dirty="0" smtClean="0"/>
              <a:t>40,000</a:t>
            </a:r>
          </a:p>
          <a:p>
            <a:r>
              <a:rPr lang="ja-JP" altLang="en-US" dirty="0" smtClean="0"/>
              <a:t>ハッシュ</a:t>
            </a:r>
            <a:r>
              <a:rPr lang="ja-JP" altLang="en-US" dirty="0" smtClean="0"/>
              <a:t>計算に必要な要素</a:t>
            </a:r>
            <a:r>
              <a:rPr lang="en-US" altLang="ja-JP" dirty="0" smtClean="0"/>
              <a:t>(K)</a:t>
            </a:r>
            <a:r>
              <a:rPr lang="ja-JP" altLang="en-US" dirty="0" smtClean="0"/>
              <a:t>：</a:t>
            </a:r>
            <a:r>
              <a:rPr lang="en-US" altLang="ja-JP" dirty="0" smtClean="0"/>
              <a:t> </a:t>
            </a:r>
            <a:r>
              <a:rPr lang="ja-JP" altLang="en-US" dirty="0" smtClean="0"/>
              <a:t>～</a:t>
            </a:r>
            <a:r>
              <a:rPr lang="en-US" altLang="ja-JP" dirty="0" smtClean="0"/>
              <a:t>1,000,000</a:t>
            </a:r>
          </a:p>
          <a:p>
            <a:endParaRPr lang="en-US" altLang="ja-JP" dirty="0" smtClean="0"/>
          </a:p>
          <a:p>
            <a:r>
              <a:rPr lang="ja-JP" altLang="en-US" dirty="0" smtClean="0"/>
              <a:t>各クエリを</a:t>
            </a:r>
            <a:r>
              <a:rPr lang="en-US" altLang="ja-JP" dirty="0" smtClean="0"/>
              <a:t>O(</a:t>
            </a:r>
            <a:r>
              <a:rPr lang="en-US" altLang="ja-JP" dirty="0" err="1" smtClean="0"/>
              <a:t>logN</a:t>
            </a:r>
            <a:r>
              <a:rPr lang="en-US" altLang="ja-JP" dirty="0" smtClean="0"/>
              <a:t>)</a:t>
            </a:r>
            <a:r>
              <a:rPr lang="ja-JP" altLang="en-US" dirty="0" smtClean="0"/>
              <a:t>や</a:t>
            </a:r>
            <a:r>
              <a:rPr lang="en-US" altLang="ja-JP" dirty="0" smtClean="0"/>
              <a:t>O(</a:t>
            </a:r>
            <a:r>
              <a:rPr lang="en-US" altLang="ja-JP" dirty="0" err="1" smtClean="0"/>
              <a:t>logQ</a:t>
            </a:r>
            <a:r>
              <a:rPr lang="en-US" altLang="ja-JP" dirty="0" smtClean="0"/>
              <a:t>)</a:t>
            </a:r>
            <a:r>
              <a:rPr lang="ja-JP" altLang="en-US" dirty="0" smtClean="0"/>
              <a:t>程度で実現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40,000 log(40,000) = 2,000,000</a:t>
            </a:r>
          </a:p>
          <a:p>
            <a:pPr lvl="1"/>
            <a:endParaRPr lang="en-US" altLang="ja-JP" dirty="0" smtClean="0"/>
          </a:p>
          <a:p>
            <a:r>
              <a:rPr lang="ja-JP" altLang="en-US" dirty="0" smtClean="0"/>
              <a:t>ハッシュ計算をだいたい</a:t>
            </a:r>
            <a:r>
              <a:rPr lang="en-US" altLang="ja-JP" dirty="0" smtClean="0"/>
              <a:t>O(K)</a:t>
            </a:r>
            <a:r>
              <a:rPr lang="ja-JP" altLang="en-US" dirty="0" smtClean="0"/>
              <a:t>で実現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O(K+X</a:t>
            </a:r>
            <a:r>
              <a:rPr lang="en-US" altLang="ja-JP" dirty="0" smtClean="0"/>
              <a:t>)</a:t>
            </a:r>
            <a:r>
              <a:rPr lang="ja-JP" altLang="en-US" dirty="0" smtClean="0"/>
              <a:t>とかでも</a:t>
            </a:r>
            <a:r>
              <a:rPr lang="en-US" altLang="ja-JP" dirty="0" smtClean="0"/>
              <a:t>X</a:t>
            </a:r>
            <a:r>
              <a:rPr lang="ja-JP" altLang="en-US" dirty="0" smtClean="0"/>
              <a:t>が小さければ</a:t>
            </a:r>
            <a:r>
              <a:rPr lang="en-US" altLang="ja-JP" dirty="0" smtClean="0"/>
              <a:t>OK</a:t>
            </a:r>
            <a:endParaRPr lang="ja-JP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46856" y="634008"/>
            <a:ext cx="8229600" cy="1066800"/>
          </a:xfrm>
        </p:spPr>
        <p:txBody>
          <a:bodyPr/>
          <a:lstStyle/>
          <a:p>
            <a:r>
              <a:rPr kumimoji="1" lang="ja-JP" altLang="en-US" dirty="0" smtClean="0"/>
              <a:t>想定解法 </a:t>
            </a:r>
            <a:r>
              <a:rPr kumimoji="1" lang="en-US" altLang="ja-JP" dirty="0" smtClean="0"/>
              <a:t>(</a:t>
            </a:r>
            <a:r>
              <a:rPr lang="ja-JP" altLang="en-US" dirty="0" smtClean="0"/>
              <a:t>実現方法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628800"/>
            <a:ext cx="8686800" cy="5040560"/>
          </a:xfrm>
        </p:spPr>
        <p:txBody>
          <a:bodyPr>
            <a:normAutofit/>
          </a:bodyPr>
          <a:lstStyle/>
          <a:p>
            <a:r>
              <a:rPr lang="ja-JP" altLang="en-US" dirty="0" smtClean="0"/>
              <a:t>クエリ</a:t>
            </a:r>
            <a:r>
              <a:rPr lang="ja-JP" altLang="en-US" dirty="0" smtClean="0"/>
              <a:t>の</a:t>
            </a:r>
            <a:r>
              <a:rPr lang="ja-JP" altLang="en-US" dirty="0" smtClean="0"/>
              <a:t>実現方法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盤面全体をどれだけ回転・反転したかを持つ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回転・反転動作が</a:t>
            </a:r>
            <a:r>
              <a:rPr lang="en-US" altLang="ja-JP" dirty="0" smtClean="0"/>
              <a:t>O(1)</a:t>
            </a:r>
            <a:r>
              <a:rPr lang="ja-JP" altLang="en-US" dirty="0" smtClean="0"/>
              <a:t>になる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盤面の各列各行をどのように移動したかを持つ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行・列の入れ替え動作が</a:t>
            </a:r>
            <a:r>
              <a:rPr lang="en-US" altLang="ja-JP" dirty="0" smtClean="0"/>
              <a:t>O(1)</a:t>
            </a:r>
            <a:r>
              <a:rPr lang="ja-JP" altLang="en-US" dirty="0" smtClean="0"/>
              <a:t>になる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書き込み・コピーにより上書きした要素だけ記憶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上書き要素数は最大で</a:t>
            </a:r>
            <a:r>
              <a:rPr lang="en-US" altLang="ja-JP" dirty="0" smtClean="0"/>
              <a:t>Q</a:t>
            </a:r>
            <a:r>
              <a:rPr lang="ja-JP" altLang="en-US" dirty="0" smtClean="0"/>
              <a:t>個。</a:t>
            </a:r>
            <a:endParaRPr lang="en-US" altLang="ja-JP" dirty="0" smtClean="0"/>
          </a:p>
          <a:p>
            <a:pPr lvl="3"/>
            <a:r>
              <a:rPr lang="en-US" altLang="ja-JP" dirty="0" smtClean="0"/>
              <a:t>map</a:t>
            </a:r>
            <a:r>
              <a:rPr lang="ja-JP" altLang="en-US" dirty="0" smtClean="0"/>
              <a:t>等</a:t>
            </a:r>
            <a:r>
              <a:rPr lang="ja-JP" altLang="en-US" dirty="0" smtClean="0"/>
              <a:t>で保持すれば</a:t>
            </a:r>
            <a:r>
              <a:rPr lang="en-US" altLang="ja-JP" dirty="0" smtClean="0"/>
              <a:t>O(</a:t>
            </a:r>
            <a:r>
              <a:rPr lang="en-US" altLang="ja-JP" dirty="0" err="1" smtClean="0"/>
              <a:t>logQ</a:t>
            </a:r>
            <a:r>
              <a:rPr lang="en-US" altLang="ja-JP" dirty="0" smtClean="0"/>
              <a:t>)</a:t>
            </a:r>
            <a:r>
              <a:rPr lang="ja-JP" altLang="en-US" dirty="0" smtClean="0"/>
              <a:t>で検索できる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それ以外は行</a:t>
            </a:r>
            <a:r>
              <a:rPr lang="ja-JP" altLang="en-US" dirty="0" smtClean="0"/>
              <a:t>番号・列</a:t>
            </a:r>
            <a:r>
              <a:rPr lang="ja-JP" altLang="en-US" dirty="0" smtClean="0"/>
              <a:t>番号から計算可能</a:t>
            </a:r>
            <a:endParaRPr lang="en-US" altLang="ja-JP" dirty="0" smtClean="0"/>
          </a:p>
          <a:p>
            <a:pPr lvl="5"/>
            <a:endParaRPr lang="en-US" altLang="ja-JP" dirty="0" smtClean="0"/>
          </a:p>
          <a:p>
            <a:r>
              <a:rPr lang="ja-JP" altLang="en-US" dirty="0" smtClean="0"/>
              <a:t>値</a:t>
            </a:r>
            <a:r>
              <a:rPr lang="ja-JP" altLang="en-US" dirty="0" smtClean="0"/>
              <a:t>の取得方法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map</a:t>
            </a:r>
            <a:r>
              <a:rPr lang="ja-JP" altLang="en-US" dirty="0" smtClean="0"/>
              <a:t>に記録されていればその値・なければ初期値</a:t>
            </a:r>
            <a:endParaRPr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46856" y="634008"/>
            <a:ext cx="8229600" cy="1066800"/>
          </a:xfrm>
        </p:spPr>
        <p:txBody>
          <a:bodyPr/>
          <a:lstStyle/>
          <a:p>
            <a:r>
              <a:rPr kumimoji="1" lang="ja-JP" altLang="en-US" dirty="0" smtClean="0"/>
              <a:t>注意点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700808"/>
            <a:ext cx="8686800" cy="4968552"/>
          </a:xfrm>
        </p:spPr>
        <p:txBody>
          <a:bodyPr>
            <a:normAutofit/>
          </a:bodyPr>
          <a:lstStyle/>
          <a:p>
            <a:r>
              <a:rPr lang="ja-JP" altLang="en-US" dirty="0" smtClean="0"/>
              <a:t>操作順序に気をつける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90</a:t>
            </a:r>
            <a:r>
              <a:rPr lang="ja-JP" altLang="en-US" dirty="0" smtClean="0"/>
              <a:t>度回転した後に上下反転するのと</a:t>
            </a:r>
            <a:endParaRPr lang="en-US" altLang="ja-JP" dirty="0" smtClean="0"/>
          </a:p>
          <a:p>
            <a:pPr lvl="1">
              <a:buNone/>
            </a:pPr>
            <a:r>
              <a:rPr lang="en-US" altLang="ja-JP" dirty="0" smtClean="0"/>
              <a:t>	</a:t>
            </a:r>
            <a:r>
              <a:rPr lang="ja-JP" altLang="en-US" dirty="0" smtClean="0"/>
              <a:t>上下反転した後に</a:t>
            </a:r>
            <a:r>
              <a:rPr lang="en-US" altLang="ja-JP" dirty="0" smtClean="0"/>
              <a:t>90</a:t>
            </a:r>
            <a:r>
              <a:rPr lang="ja-JP" altLang="en-US" dirty="0" smtClean="0"/>
              <a:t>度回転するのは異なる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r>
              <a:rPr lang="ja-JP" altLang="en-US" dirty="0" smtClean="0"/>
              <a:t>常に操作順序を統一しておけば</a:t>
            </a:r>
            <a:r>
              <a:rPr lang="en-US" altLang="ja-JP" dirty="0" smtClean="0"/>
              <a:t>ok</a:t>
            </a:r>
          </a:p>
          <a:p>
            <a:pPr>
              <a:buNone/>
            </a:pPr>
            <a:endParaRPr lang="en-US" altLang="ja-JP" dirty="0" smtClean="0"/>
          </a:p>
        </p:txBody>
      </p:sp>
      <p:sp>
        <p:nvSpPr>
          <p:cNvPr id="4" name="正方形/長方形 3"/>
          <p:cNvSpPr/>
          <p:nvPr/>
        </p:nvSpPr>
        <p:spPr>
          <a:xfrm>
            <a:off x="1907704" y="3284984"/>
            <a:ext cx="57606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AB</a:t>
            </a:r>
          </a:p>
          <a:p>
            <a:pPr algn="ctr"/>
            <a:r>
              <a:rPr lang="en-US" altLang="ja-JP" dirty="0" smtClean="0"/>
              <a:t>CD</a:t>
            </a:r>
            <a:endParaRPr kumimoji="1" lang="ja-JP" altLang="en-US" dirty="0"/>
          </a:p>
        </p:txBody>
      </p:sp>
      <p:sp>
        <p:nvSpPr>
          <p:cNvPr id="5" name="正方形/長方形 4"/>
          <p:cNvSpPr/>
          <p:nvPr/>
        </p:nvSpPr>
        <p:spPr>
          <a:xfrm>
            <a:off x="3347864" y="3284984"/>
            <a:ext cx="57606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CA</a:t>
            </a:r>
          </a:p>
          <a:p>
            <a:pPr algn="ctr"/>
            <a:r>
              <a:rPr lang="en-US" altLang="ja-JP" dirty="0"/>
              <a:t>D</a:t>
            </a:r>
            <a:r>
              <a:rPr lang="en-US" altLang="ja-JP" dirty="0" smtClean="0"/>
              <a:t>B</a:t>
            </a:r>
            <a:endParaRPr kumimoji="1" lang="ja-JP" altLang="en-US" dirty="0"/>
          </a:p>
        </p:txBody>
      </p:sp>
      <p:cxnSp>
        <p:nvCxnSpPr>
          <p:cNvPr id="7" name="直線矢印コネクタ 6"/>
          <p:cNvCxnSpPr/>
          <p:nvPr/>
        </p:nvCxnSpPr>
        <p:spPr>
          <a:xfrm>
            <a:off x="2627784" y="3789040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テキスト ボックス 7"/>
          <p:cNvSpPr txBox="1"/>
          <p:nvPr/>
        </p:nvSpPr>
        <p:spPr>
          <a:xfrm>
            <a:off x="2583072" y="341970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回転</a:t>
            </a:r>
            <a:endParaRPr kumimoji="1" lang="ja-JP" altLang="en-US" dirty="0"/>
          </a:p>
        </p:txBody>
      </p:sp>
      <p:sp>
        <p:nvSpPr>
          <p:cNvPr id="9" name="正方形/長方形 8"/>
          <p:cNvSpPr/>
          <p:nvPr/>
        </p:nvSpPr>
        <p:spPr>
          <a:xfrm>
            <a:off x="1907704" y="4149080"/>
            <a:ext cx="57606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AB</a:t>
            </a:r>
          </a:p>
          <a:p>
            <a:pPr algn="ctr"/>
            <a:r>
              <a:rPr lang="en-US" altLang="ja-JP" dirty="0" smtClean="0"/>
              <a:t>CD</a:t>
            </a:r>
            <a:endParaRPr kumimoji="1" lang="ja-JP" altLang="en-US" dirty="0"/>
          </a:p>
        </p:txBody>
      </p:sp>
      <p:sp>
        <p:nvSpPr>
          <p:cNvPr id="10" name="正方形/長方形 9"/>
          <p:cNvSpPr/>
          <p:nvPr/>
        </p:nvSpPr>
        <p:spPr>
          <a:xfrm>
            <a:off x="3347864" y="4149080"/>
            <a:ext cx="57606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CD</a:t>
            </a:r>
          </a:p>
          <a:p>
            <a:pPr algn="ctr"/>
            <a:r>
              <a:rPr lang="en-US" altLang="ja-JP" dirty="0"/>
              <a:t>AB</a:t>
            </a:r>
            <a:endParaRPr kumimoji="1" lang="ja-JP" altLang="en-US" dirty="0"/>
          </a:p>
        </p:txBody>
      </p:sp>
      <p:cxnSp>
        <p:nvCxnSpPr>
          <p:cNvPr id="11" name="直線矢印コネクタ 10"/>
          <p:cNvCxnSpPr/>
          <p:nvPr/>
        </p:nvCxnSpPr>
        <p:spPr>
          <a:xfrm>
            <a:off x="2627784" y="4653136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テキスト ボックス 11"/>
          <p:cNvSpPr txBox="1"/>
          <p:nvPr/>
        </p:nvSpPr>
        <p:spPr>
          <a:xfrm>
            <a:off x="2583072" y="428380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反転</a:t>
            </a:r>
            <a:endParaRPr kumimoji="1" lang="ja-JP" altLang="en-US" dirty="0"/>
          </a:p>
        </p:txBody>
      </p:sp>
      <p:sp>
        <p:nvSpPr>
          <p:cNvPr id="13" name="正方形/長方形 12"/>
          <p:cNvSpPr/>
          <p:nvPr/>
        </p:nvSpPr>
        <p:spPr>
          <a:xfrm>
            <a:off x="4788024" y="3284984"/>
            <a:ext cx="57606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 smtClean="0"/>
              <a:t>DB</a:t>
            </a:r>
          </a:p>
          <a:p>
            <a:pPr algn="ctr"/>
            <a:r>
              <a:rPr kumimoji="1" lang="en-US" altLang="ja-JP" dirty="0"/>
              <a:t>CA</a:t>
            </a:r>
            <a:endParaRPr kumimoji="1" lang="ja-JP" altLang="en-US" dirty="0"/>
          </a:p>
        </p:txBody>
      </p:sp>
      <p:cxnSp>
        <p:nvCxnSpPr>
          <p:cNvPr id="14" name="直線矢印コネクタ 13"/>
          <p:cNvCxnSpPr/>
          <p:nvPr/>
        </p:nvCxnSpPr>
        <p:spPr>
          <a:xfrm>
            <a:off x="4067944" y="3789040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テキスト ボックス 14"/>
          <p:cNvSpPr txBox="1"/>
          <p:nvPr/>
        </p:nvSpPr>
        <p:spPr>
          <a:xfrm>
            <a:off x="4023232" y="341970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反転</a:t>
            </a:r>
            <a:endParaRPr kumimoji="1" lang="ja-JP" altLang="en-US" dirty="0"/>
          </a:p>
        </p:txBody>
      </p:sp>
      <p:sp>
        <p:nvSpPr>
          <p:cNvPr id="16" name="正方形/長方形 15"/>
          <p:cNvSpPr/>
          <p:nvPr/>
        </p:nvSpPr>
        <p:spPr>
          <a:xfrm>
            <a:off x="4788024" y="4149080"/>
            <a:ext cx="57606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/>
              <a:t>A</a:t>
            </a:r>
            <a:r>
              <a:rPr kumimoji="1" lang="en-US" altLang="ja-JP" dirty="0" smtClean="0"/>
              <a:t>C</a:t>
            </a:r>
          </a:p>
          <a:p>
            <a:pPr algn="ctr"/>
            <a:r>
              <a:rPr lang="en-US" altLang="ja-JP" dirty="0"/>
              <a:t>B</a:t>
            </a:r>
            <a:r>
              <a:rPr lang="en-US" altLang="ja-JP" dirty="0" smtClean="0"/>
              <a:t>D</a:t>
            </a:r>
            <a:endParaRPr kumimoji="1" lang="ja-JP" altLang="en-US" dirty="0"/>
          </a:p>
        </p:txBody>
      </p:sp>
      <p:cxnSp>
        <p:nvCxnSpPr>
          <p:cNvPr id="17" name="直線矢印コネクタ 16"/>
          <p:cNvCxnSpPr/>
          <p:nvPr/>
        </p:nvCxnSpPr>
        <p:spPr>
          <a:xfrm>
            <a:off x="4067944" y="4653136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テキスト ボックス 17"/>
          <p:cNvSpPr txBox="1"/>
          <p:nvPr/>
        </p:nvSpPr>
        <p:spPr>
          <a:xfrm>
            <a:off x="4023232" y="428380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回転</a:t>
            </a:r>
            <a:endParaRPr kumimoji="1" lang="ja-JP" altLang="en-US" dirty="0"/>
          </a:p>
        </p:txBody>
      </p:sp>
      <p:cxnSp>
        <p:nvCxnSpPr>
          <p:cNvPr id="20" name="直線矢印コネクタ 19"/>
          <p:cNvCxnSpPr/>
          <p:nvPr/>
        </p:nvCxnSpPr>
        <p:spPr>
          <a:xfrm flipH="1" flipV="1">
            <a:off x="5508104" y="3573016"/>
            <a:ext cx="72008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矢印コネクタ 20"/>
          <p:cNvCxnSpPr/>
          <p:nvPr/>
        </p:nvCxnSpPr>
        <p:spPr>
          <a:xfrm flipH="1">
            <a:off x="5508104" y="4149080"/>
            <a:ext cx="72008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テキスト ボックス 23"/>
          <p:cNvSpPr txBox="1"/>
          <p:nvPr/>
        </p:nvSpPr>
        <p:spPr>
          <a:xfrm>
            <a:off x="6300192" y="389646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別物！</a:t>
            </a:r>
            <a:endParaRPr kumimoji="1" lang="ja-JP" altLang="en-US" dirty="0"/>
          </a:p>
        </p:txBody>
      </p:sp>
      <p:cxnSp>
        <p:nvCxnSpPr>
          <p:cNvPr id="26" name="直線矢印コネクタ 25"/>
          <p:cNvCxnSpPr/>
          <p:nvPr/>
        </p:nvCxnSpPr>
        <p:spPr>
          <a:xfrm>
            <a:off x="2051720" y="6210016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テキスト ボックス 26"/>
          <p:cNvSpPr txBox="1"/>
          <p:nvPr/>
        </p:nvSpPr>
        <p:spPr>
          <a:xfrm>
            <a:off x="1187624" y="602128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クエリ</a:t>
            </a:r>
            <a:endParaRPr kumimoji="1" lang="ja-JP" altLang="en-US" dirty="0"/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2555776" y="602128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回転</a:t>
            </a:r>
            <a:r>
              <a:rPr kumimoji="1" lang="ja-JP" altLang="en-US" dirty="0" smtClean="0"/>
              <a:t>操作</a:t>
            </a:r>
            <a:endParaRPr kumimoji="1" lang="ja-JP" altLang="en-US" dirty="0"/>
          </a:p>
        </p:txBody>
      </p:sp>
      <p:cxnSp>
        <p:nvCxnSpPr>
          <p:cNvPr id="34" name="直線矢印コネクタ 33"/>
          <p:cNvCxnSpPr/>
          <p:nvPr/>
        </p:nvCxnSpPr>
        <p:spPr>
          <a:xfrm>
            <a:off x="3779912" y="6210016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テキスト ボックス 34"/>
          <p:cNvSpPr txBox="1"/>
          <p:nvPr/>
        </p:nvSpPr>
        <p:spPr>
          <a:xfrm>
            <a:off x="4283968" y="602128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 smtClean="0"/>
              <a:t>反転操作</a:t>
            </a:r>
            <a:endParaRPr kumimoji="1" lang="ja-JP" altLang="en-US" dirty="0"/>
          </a:p>
        </p:txBody>
      </p:sp>
      <p:cxnSp>
        <p:nvCxnSpPr>
          <p:cNvPr id="36" name="直線矢印コネクタ 35"/>
          <p:cNvCxnSpPr/>
          <p:nvPr/>
        </p:nvCxnSpPr>
        <p:spPr>
          <a:xfrm>
            <a:off x="5436096" y="6210016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テキスト ボックス 36"/>
          <p:cNvSpPr txBox="1"/>
          <p:nvPr/>
        </p:nvSpPr>
        <p:spPr>
          <a:xfrm>
            <a:off x="5940152" y="602128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上書き</a:t>
            </a:r>
            <a:r>
              <a:rPr lang="ja-JP" altLang="en-US" dirty="0" smtClean="0"/>
              <a:t>操作</a:t>
            </a:r>
            <a:endParaRPr kumimoji="1" lang="ja-JP" altLang="en-US" dirty="0"/>
          </a:p>
        </p:txBody>
      </p:sp>
      <p:sp>
        <p:nvSpPr>
          <p:cNvPr id="38" name="テキスト ボックス 37"/>
          <p:cNvSpPr txBox="1"/>
          <p:nvPr/>
        </p:nvSpPr>
        <p:spPr>
          <a:xfrm>
            <a:off x="7596336" y="6237312"/>
            <a:ext cx="756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など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46856" y="634008"/>
            <a:ext cx="8229600" cy="1066800"/>
          </a:xfrm>
        </p:spPr>
        <p:txBody>
          <a:bodyPr/>
          <a:lstStyle/>
          <a:p>
            <a:r>
              <a:rPr kumimoji="1" lang="ja-JP" altLang="en-US" dirty="0" smtClean="0"/>
              <a:t>提出状況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700808"/>
            <a:ext cx="8686800" cy="4968552"/>
          </a:xfrm>
        </p:spPr>
        <p:txBody>
          <a:bodyPr>
            <a:normAutofit/>
          </a:bodyPr>
          <a:lstStyle/>
          <a:p>
            <a:r>
              <a:rPr lang="ja-JP" altLang="en-US" dirty="0" smtClean="0"/>
              <a:t>提出</a:t>
            </a:r>
            <a:r>
              <a:rPr lang="ja-JP" altLang="en-US" dirty="0" smtClean="0"/>
              <a:t>チーム数</a:t>
            </a:r>
            <a:r>
              <a:rPr lang="en-US" altLang="ja-JP" dirty="0" smtClean="0"/>
              <a:t>:</a:t>
            </a:r>
          </a:p>
          <a:p>
            <a:r>
              <a:rPr lang="ja-JP" altLang="en-US" dirty="0" smtClean="0"/>
              <a:t>受理チーム数</a:t>
            </a:r>
            <a:r>
              <a:rPr lang="en-US" altLang="ja-JP" dirty="0" smtClean="0"/>
              <a:t>:</a:t>
            </a:r>
          </a:p>
          <a:p>
            <a:endParaRPr lang="en-US" altLang="ja-JP" dirty="0" smtClean="0"/>
          </a:p>
          <a:p>
            <a:r>
              <a:rPr lang="ja-JP" altLang="en-US" dirty="0" smtClean="0"/>
              <a:t>総提出数</a:t>
            </a:r>
            <a:r>
              <a:rPr lang="en-US" altLang="ja-JP" dirty="0" smtClean="0"/>
              <a:t>:</a:t>
            </a:r>
          </a:p>
          <a:p>
            <a:endParaRPr lang="en-US" altLang="ja-JP" dirty="0" smtClean="0"/>
          </a:p>
          <a:p>
            <a:r>
              <a:rPr lang="en-US" altLang="ja-JP" dirty="0" smtClean="0"/>
              <a:t>First accepted: </a:t>
            </a:r>
            <a:r>
              <a:rPr lang="en-US" altLang="ja-JP" dirty="0" err="1" smtClean="0"/>
              <a:t>mlTwTlm</a:t>
            </a:r>
            <a:r>
              <a:rPr lang="en-US" altLang="ja-JP" dirty="0" smtClean="0"/>
              <a:t> (71min)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アーバン">
  <a:themeElements>
    <a:clrScheme name="アーバン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アーバン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アーバン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167</TotalTime>
  <Words>278</Words>
  <Application>Microsoft Office PowerPoint</Application>
  <PresentationFormat>画面に合わせる (4:3)</PresentationFormat>
  <Paragraphs>90</Paragraphs>
  <Slides>7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8" baseType="lpstr">
      <vt:lpstr>アーバン</vt:lpstr>
      <vt:lpstr>Matrix Operation</vt:lpstr>
      <vt:lpstr>問題概略</vt:lpstr>
      <vt:lpstr>想定誤解法</vt:lpstr>
      <vt:lpstr>想定解法 (オーダー)</vt:lpstr>
      <vt:lpstr>想定解法 (実現方法)</vt:lpstr>
      <vt:lpstr>注意点</vt:lpstr>
      <vt:lpstr>提出状況</vt:lpstr>
    </vt:vector>
  </TitlesOfParts>
  <Company>京都大学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Matrix Operation</dc:title>
  <dc:creator>admin</dc:creator>
  <cp:lastModifiedBy>admin</cp:lastModifiedBy>
  <cp:revision>3</cp:revision>
  <dcterms:created xsi:type="dcterms:W3CDTF">2012-03-10T02:15:52Z</dcterms:created>
  <dcterms:modified xsi:type="dcterms:W3CDTF">2012-03-10T05:03:40Z</dcterms:modified>
</cp:coreProperties>
</file>