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373" r:id="rId3"/>
    <p:sldId id="374" r:id="rId4"/>
    <p:sldId id="375" r:id="rId5"/>
    <p:sldId id="376" r:id="rId6"/>
    <p:sldId id="377" r:id="rId7"/>
    <p:sldId id="378" r:id="rId8"/>
    <p:sldId id="383" r:id="rId9"/>
    <p:sldId id="384" r:id="rId10"/>
    <p:sldId id="386" r:id="rId11"/>
    <p:sldId id="385" r:id="rId12"/>
    <p:sldId id="387" r:id="rId13"/>
    <p:sldId id="388" r:id="rId14"/>
    <p:sldId id="389" r:id="rId15"/>
    <p:sldId id="390" r:id="rId16"/>
    <p:sldId id="391" r:id="rId17"/>
    <p:sldId id="392" r:id="rId18"/>
    <p:sldId id="379" r:id="rId19"/>
    <p:sldId id="380" r:id="rId20"/>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4E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淡色スタイル 2 - アクセント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27F97BB-C833-4FB7-BDE5-3F7075034690}" styleName="テーマ スタイル 2 - アクセント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淡色スタイル 1 - アクセント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5A111915-BE36-4E01-A7E5-04B1672EAD32}" styleName="淡色スタイル 2 - アクセント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E25E649-3F16-4E02-A733-19D2CDBF48F0}" styleName="中間スタイル 3 - アクセント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660B408-B3CF-4A94-85FC-2B1E0A45F4A2}" styleName="濃色スタイル 2 - アクセント 1/アクセント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71" d="100"/>
          <a:sy n="71" d="100"/>
        </p:scale>
        <p:origin x="348" y="60"/>
      </p:cViewPr>
      <p:guideLst/>
    </p:cSldViewPr>
  </p:slideViewPr>
  <p:notesTextViewPr>
    <p:cViewPr>
      <p:scale>
        <a:sx n="1" d="1"/>
        <a:sy n="1" d="1"/>
      </p:scale>
      <p:origin x="0" y="0"/>
    </p:cViewPr>
  </p:notesTextViewPr>
  <p:notesViewPr>
    <p:cSldViewPr snapToGrid="0">
      <p:cViewPr varScale="1">
        <p:scale>
          <a:sx n="57" d="100"/>
          <a:sy n="57" d="100"/>
        </p:scale>
        <p:origin x="1812"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F5E376-E7B2-406C-B571-8C00E811823B}" type="datetimeFigureOut">
              <a:rPr kumimoji="1" lang="ja-JP" altLang="en-US" smtClean="0"/>
              <a:t>2015/4/19</a:t>
            </a:fld>
            <a:endParaRPr kumimoji="1" lang="ja-JP" altLang="en-US"/>
          </a:p>
        </p:txBody>
      </p:sp>
      <p:sp>
        <p:nvSpPr>
          <p:cNvPr id="4" name="スライド イメージ プレースホルダー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115EAA-A41A-484E-97B5-603C25ECCEA3}" type="slidenum">
              <a:rPr kumimoji="1" lang="ja-JP" altLang="en-US" smtClean="0"/>
              <a:t>‹#›</a:t>
            </a:fld>
            <a:endParaRPr kumimoji="1" lang="ja-JP" altLang="en-US"/>
          </a:p>
        </p:txBody>
      </p:sp>
    </p:spTree>
    <p:extLst>
      <p:ext uri="{BB962C8B-B14F-4D97-AF65-F5344CB8AC3E}">
        <p14:creationId xmlns:p14="http://schemas.microsoft.com/office/powerpoint/2010/main" val="3933377259"/>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FB6B9B83-BADC-46EF-AAF0-58CDB624C4F7}" type="datetimeFigureOut">
              <a:rPr kumimoji="1" lang="ja-JP" altLang="en-US" smtClean="0"/>
              <a:t>2015/4/19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C206A63D-C5A7-4434-BF89-11CFD3932826}" type="slidenum">
              <a:rPr kumimoji="1" lang="ja-JP" altLang="en-US" smtClean="0"/>
              <a:t>‹#›</a:t>
            </a:fld>
            <a:endParaRPr kumimoji="1" lang="ja-JP" altLang="en-US"/>
          </a:p>
        </p:txBody>
      </p:sp>
    </p:spTree>
    <p:extLst>
      <p:ext uri="{BB962C8B-B14F-4D97-AF65-F5344CB8AC3E}">
        <p14:creationId xmlns:p14="http://schemas.microsoft.com/office/powerpoint/2010/main" val="254479738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dirty="0"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FB6B9B83-BADC-46EF-AAF0-58CDB624C4F7}" type="datetimeFigureOut">
              <a:rPr kumimoji="1" lang="ja-JP" altLang="en-US" smtClean="0"/>
              <a:t>2015/4/19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C206A63D-C5A7-4434-BF89-11CFD3932826}" type="slidenum">
              <a:rPr kumimoji="1" lang="ja-JP" altLang="en-US" smtClean="0"/>
              <a:t>‹#›</a:t>
            </a:fld>
            <a:endParaRPr kumimoji="1" lang="ja-JP" altLang="en-US"/>
          </a:p>
        </p:txBody>
      </p:sp>
    </p:spTree>
    <p:extLst>
      <p:ext uri="{BB962C8B-B14F-4D97-AF65-F5344CB8AC3E}">
        <p14:creationId xmlns:p14="http://schemas.microsoft.com/office/powerpoint/2010/main" val="208865406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B6B9B83-BADC-46EF-AAF0-58CDB624C4F7}" type="datetimeFigureOut">
              <a:rPr kumimoji="1" lang="ja-JP" altLang="en-US" smtClean="0"/>
              <a:t>2015/4/19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C206A63D-C5A7-4434-BF89-11CFD3932826}" type="slidenum">
              <a:rPr kumimoji="1" lang="ja-JP" altLang="en-US" smtClean="0"/>
              <a:t>‹#›</a:t>
            </a:fld>
            <a:endParaRPr kumimoji="1" lang="ja-JP" altLang="en-US"/>
          </a:p>
        </p:txBody>
      </p:sp>
    </p:spTree>
    <p:extLst>
      <p:ext uri="{BB962C8B-B14F-4D97-AF65-F5344CB8AC3E}">
        <p14:creationId xmlns:p14="http://schemas.microsoft.com/office/powerpoint/2010/main" val="257970273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FB6B9B83-BADC-46EF-AAF0-58CDB624C4F7}" type="datetimeFigureOut">
              <a:rPr kumimoji="1" lang="ja-JP" altLang="en-US" smtClean="0"/>
              <a:t>2015/4/19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C206A63D-C5A7-4434-BF89-11CFD3932826}" type="slidenum">
              <a:rPr kumimoji="1" lang="ja-JP" altLang="en-US" smtClean="0"/>
              <a:t>‹#›</a:t>
            </a:fld>
            <a:endParaRPr kumimoji="1" lang="ja-JP" altLang="en-US"/>
          </a:p>
        </p:txBody>
      </p:sp>
    </p:spTree>
    <p:extLst>
      <p:ext uri="{BB962C8B-B14F-4D97-AF65-F5344CB8AC3E}">
        <p14:creationId xmlns:p14="http://schemas.microsoft.com/office/powerpoint/2010/main" val="68283447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629842" y="2505075"/>
            <a:ext cx="3868340" cy="368458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4629150" y="2505075"/>
            <a:ext cx="3887391" cy="368458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FB6B9B83-BADC-46EF-AAF0-58CDB624C4F7}" type="datetimeFigureOut">
              <a:rPr kumimoji="1" lang="ja-JP" altLang="en-US" smtClean="0"/>
              <a:t>2015/4/19</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C206A63D-C5A7-4434-BF89-11CFD3932826}" type="slidenum">
              <a:rPr kumimoji="1" lang="ja-JP" altLang="en-US" smtClean="0"/>
              <a:t>‹#›</a:t>
            </a:fld>
            <a:endParaRPr kumimoji="1" lang="ja-JP" altLang="en-US"/>
          </a:p>
        </p:txBody>
      </p:sp>
    </p:spTree>
    <p:extLst>
      <p:ext uri="{BB962C8B-B14F-4D97-AF65-F5344CB8AC3E}">
        <p14:creationId xmlns:p14="http://schemas.microsoft.com/office/powerpoint/2010/main" val="311368104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FB6B9B83-BADC-46EF-AAF0-58CDB624C4F7}" type="datetimeFigureOut">
              <a:rPr kumimoji="1" lang="ja-JP" altLang="en-US" smtClean="0"/>
              <a:t>2015/4/19</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C206A63D-C5A7-4434-BF89-11CFD3932826}" type="slidenum">
              <a:rPr kumimoji="1" lang="ja-JP" altLang="en-US" smtClean="0"/>
              <a:t>‹#›</a:t>
            </a:fld>
            <a:endParaRPr kumimoji="1" lang="ja-JP" altLang="en-US"/>
          </a:p>
        </p:txBody>
      </p:sp>
    </p:spTree>
    <p:extLst>
      <p:ext uri="{BB962C8B-B14F-4D97-AF65-F5344CB8AC3E}">
        <p14:creationId xmlns:p14="http://schemas.microsoft.com/office/powerpoint/2010/main" val="359345893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6B9B83-BADC-46EF-AAF0-58CDB624C4F7}" type="datetimeFigureOut">
              <a:rPr kumimoji="1" lang="ja-JP" altLang="en-US" smtClean="0"/>
              <a:t>2015/4/19</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C206A63D-C5A7-4434-BF89-11CFD3932826}" type="slidenum">
              <a:rPr kumimoji="1" lang="ja-JP" altLang="en-US" smtClean="0"/>
              <a:t>‹#›</a:t>
            </a:fld>
            <a:endParaRPr kumimoji="1" lang="ja-JP" altLang="en-US"/>
          </a:p>
        </p:txBody>
      </p:sp>
    </p:spTree>
    <p:extLst>
      <p:ext uri="{BB962C8B-B14F-4D97-AF65-F5344CB8AC3E}">
        <p14:creationId xmlns:p14="http://schemas.microsoft.com/office/powerpoint/2010/main" val="379656377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FB6B9B83-BADC-46EF-AAF0-58CDB624C4F7}" type="datetimeFigureOut">
              <a:rPr kumimoji="1" lang="ja-JP" altLang="en-US" smtClean="0"/>
              <a:t>2015/4/19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C206A63D-C5A7-4434-BF89-11CFD3932826}" type="slidenum">
              <a:rPr kumimoji="1" lang="ja-JP" altLang="en-US" smtClean="0"/>
              <a:t>‹#›</a:t>
            </a:fld>
            <a:endParaRPr kumimoji="1" lang="ja-JP" altLang="en-US"/>
          </a:p>
        </p:txBody>
      </p:sp>
    </p:spTree>
    <p:extLst>
      <p:ext uri="{BB962C8B-B14F-4D97-AF65-F5344CB8AC3E}">
        <p14:creationId xmlns:p14="http://schemas.microsoft.com/office/powerpoint/2010/main" val="129734495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図を追加</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FB6B9B83-BADC-46EF-AAF0-58CDB624C4F7}" type="datetimeFigureOut">
              <a:rPr kumimoji="1" lang="ja-JP" altLang="en-US" smtClean="0"/>
              <a:t>2015/4/19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C206A63D-C5A7-4434-BF89-11CFD3932826}" type="slidenum">
              <a:rPr kumimoji="1" lang="ja-JP" altLang="en-US" smtClean="0"/>
              <a:t>‹#›</a:t>
            </a:fld>
            <a:endParaRPr kumimoji="1" lang="ja-JP" altLang="en-US"/>
          </a:p>
        </p:txBody>
      </p:sp>
    </p:spTree>
    <p:extLst>
      <p:ext uri="{BB962C8B-B14F-4D97-AF65-F5344CB8AC3E}">
        <p14:creationId xmlns:p14="http://schemas.microsoft.com/office/powerpoint/2010/main" val="89136633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FB6B9B83-BADC-46EF-AAF0-58CDB624C4F7}" type="datetimeFigureOut">
              <a:rPr kumimoji="1" lang="ja-JP" altLang="en-US" smtClean="0"/>
              <a:t>2015/4/19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C206A63D-C5A7-4434-BF89-11CFD3932826}" type="slidenum">
              <a:rPr kumimoji="1" lang="ja-JP" altLang="en-US" smtClean="0"/>
              <a:t>‹#›</a:t>
            </a:fld>
            <a:endParaRPr kumimoji="1" lang="ja-JP" altLang="en-US"/>
          </a:p>
        </p:txBody>
      </p:sp>
    </p:spTree>
    <p:extLst>
      <p:ext uri="{BB962C8B-B14F-4D97-AF65-F5344CB8AC3E}">
        <p14:creationId xmlns:p14="http://schemas.microsoft.com/office/powerpoint/2010/main" val="1766795690"/>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FB6B9B83-BADC-46EF-AAF0-58CDB624C4F7}" type="datetimeFigureOut">
              <a:rPr kumimoji="1" lang="ja-JP" altLang="en-US" smtClean="0"/>
              <a:t>2015/4/19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C206A63D-C5A7-4434-BF89-11CFD3932826}" type="slidenum">
              <a:rPr kumimoji="1" lang="ja-JP" altLang="en-US" smtClean="0"/>
              <a:t>‹#›</a:t>
            </a:fld>
            <a:endParaRPr kumimoji="1" lang="ja-JP" altLang="en-US"/>
          </a:p>
        </p:txBody>
      </p:sp>
    </p:spTree>
    <p:extLst>
      <p:ext uri="{BB962C8B-B14F-4D97-AF65-F5344CB8AC3E}">
        <p14:creationId xmlns:p14="http://schemas.microsoft.com/office/powerpoint/2010/main" val="357571938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7"/>
            <a:ext cx="7886700" cy="638173"/>
          </a:xfrm>
          <a:prstGeom prst="rect">
            <a:avLst/>
          </a:prstGeom>
        </p:spPr>
        <p:txBody>
          <a:bodyPr vert="horz" lIns="91440" tIns="45720" rIns="91440" bIns="45720" rtlCol="0" anchor="ctr">
            <a:normAutofit/>
          </a:bodyPr>
          <a:lstStyle/>
          <a:p>
            <a:r>
              <a:rPr lang="ja-JP" altLang="en-US" dirty="0" smtClean="0"/>
              <a:t>マスター タイトルの書式設定</a:t>
            </a:r>
            <a:endParaRPr lang="en-US" dirty="0"/>
          </a:p>
        </p:txBody>
      </p:sp>
      <p:sp>
        <p:nvSpPr>
          <p:cNvPr id="3" name="Text Placeholder 2"/>
          <p:cNvSpPr>
            <a:spLocks noGrp="1"/>
          </p:cNvSpPr>
          <p:nvPr>
            <p:ph type="body" idx="1"/>
          </p:nvPr>
        </p:nvSpPr>
        <p:spPr>
          <a:xfrm>
            <a:off x="628650" y="1257300"/>
            <a:ext cx="7886700" cy="4919663"/>
          </a:xfrm>
          <a:prstGeom prst="rect">
            <a:avLst/>
          </a:prstGeom>
        </p:spPr>
        <p:txBody>
          <a:bodyPr vert="horz" lIns="91440" tIns="45720" rIns="91440" bIns="45720" rtlCol="0">
            <a:normAutofit/>
          </a:bodyPr>
          <a:lstStyle/>
          <a:p>
            <a:pPr lvl="0"/>
            <a:r>
              <a:rPr lang="ja-JP" altLang="en-US" dirty="0" smtClean="0"/>
              <a:t>マスター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6B9B83-BADC-46EF-AAF0-58CDB624C4F7}" type="datetimeFigureOut">
              <a:rPr kumimoji="1" lang="ja-JP" altLang="en-US" smtClean="0"/>
              <a:t>2015/4/19</a:t>
            </a:fld>
            <a:endParaRPr kumimoji="1" lang="ja-JP"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06A63D-C5A7-4434-BF89-11CFD3932826}" type="slidenum">
              <a:rPr kumimoji="1" lang="ja-JP" altLang="en-US" smtClean="0"/>
              <a:t>‹#›</a:t>
            </a:fld>
            <a:endParaRPr kumimoji="1" lang="ja-JP" altLang="en-US"/>
          </a:p>
        </p:txBody>
      </p:sp>
    </p:spTree>
    <p:extLst>
      <p:ext uri="{BB962C8B-B14F-4D97-AF65-F5344CB8AC3E}">
        <p14:creationId xmlns:p14="http://schemas.microsoft.com/office/powerpoint/2010/main" val="36396551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51.png"/></Relationships>
</file>

<file path=ppt/slides/_rels/slide3.xml.rels><?xml version="1.0" encoding="UTF-8" standalone="yes"?>
<Relationships xmlns="http://schemas.openxmlformats.org/package/2006/relationships"><Relationship Id="rId3" Type="http://schemas.openxmlformats.org/officeDocument/2006/relationships/image" Target="../media/image5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62.png"/><Relationship Id="rId2" Type="http://schemas.openxmlformats.org/officeDocument/2006/relationships/image" Target="../media/image1.png"/><Relationship Id="rId1" Type="http://schemas.openxmlformats.org/officeDocument/2006/relationships/slideLayout" Target="../slideLayouts/slideLayout2.xml"/><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62.png"/><Relationship Id="rId2" Type="http://schemas.openxmlformats.org/officeDocument/2006/relationships/image" Target="../media/image3.png"/><Relationship Id="rId1" Type="http://schemas.openxmlformats.org/officeDocument/2006/relationships/slideLayout" Target="../slideLayouts/slideLayout2.xml"/><Relationship Id="rId9" Type="http://schemas.openxmlformats.org/officeDocument/2006/relationships/image" Target="../media/image2.pn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62.png"/><Relationship Id="rId2" Type="http://schemas.openxmlformats.org/officeDocument/2006/relationships/hyperlink" Target="http://topcoder.g.hatena.ne.jp/iwiwi/20131226/1388062106" TargetMode="External"/><Relationship Id="rId1" Type="http://schemas.openxmlformats.org/officeDocument/2006/relationships/slideLayout" Target="../slideLayouts/slideLayout2.xml"/><Relationship Id="rId11" Type="http://schemas.openxmlformats.org/officeDocument/2006/relationships/image" Target="../media/image7.png"/><Relationship Id="rId10" Type="http://schemas.openxmlformats.org/officeDocument/2006/relationships/image" Target="../media/image6.png"/><Relationship Id="rId9"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62.png"/><Relationship Id="rId2" Type="http://schemas.openxmlformats.org/officeDocument/2006/relationships/image" Target="../media/image8.png"/><Relationship Id="rId1" Type="http://schemas.openxmlformats.org/officeDocument/2006/relationships/slideLayout" Target="../slideLayouts/slideLayout2.xml"/><Relationship Id="rId11" Type="http://schemas.openxmlformats.org/officeDocument/2006/relationships/image" Target="../media/image7.png"/><Relationship Id="rId10" Type="http://schemas.openxmlformats.org/officeDocument/2006/relationships/image" Target="../media/image6.png"/><Relationship Id="rId9"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62.png"/><Relationship Id="rId2" Type="http://schemas.openxmlformats.org/officeDocument/2006/relationships/image" Target="../media/image9.png"/><Relationship Id="rId1" Type="http://schemas.openxmlformats.org/officeDocument/2006/relationships/slideLayout" Target="../slideLayouts/slideLayout2.xml"/><Relationship Id="rId11" Type="http://schemas.openxmlformats.org/officeDocument/2006/relationships/image" Target="../media/image12.png"/><Relationship Id="rId10" Type="http://schemas.openxmlformats.org/officeDocument/2006/relationships/image" Target="../media/image11.png"/><Relationship Id="rId9" Type="http://schemas.openxmlformats.org/officeDocument/2006/relationships/image" Target="../media/image10.png"/></Relationships>
</file>

<file path=ppt/slides/_rels/slide14.xml.rels><?xml version="1.0" encoding="UTF-8" standalone="yes"?>
<Relationships xmlns="http://schemas.openxmlformats.org/package/2006/relationships"><Relationship Id="rId8" Type="http://schemas.openxmlformats.org/officeDocument/2006/relationships/image" Target="../media/image62.png"/><Relationship Id="rId2" Type="http://schemas.openxmlformats.org/officeDocument/2006/relationships/image" Target="../media/image13.png"/><Relationship Id="rId1" Type="http://schemas.openxmlformats.org/officeDocument/2006/relationships/slideLayout" Target="../slideLayouts/slideLayout2.xml"/><Relationship Id="rId11" Type="http://schemas.openxmlformats.org/officeDocument/2006/relationships/image" Target="../media/image12.png"/><Relationship Id="rId10" Type="http://schemas.openxmlformats.org/officeDocument/2006/relationships/image" Target="../media/image11.png"/><Relationship Id="rId9" Type="http://schemas.openxmlformats.org/officeDocument/2006/relationships/image" Target="../media/image10.png"/></Relationships>
</file>

<file path=ppt/slides/_rels/slide15.xml.rels><?xml version="1.0" encoding="UTF-8" standalone="yes"?>
<Relationships xmlns="http://schemas.openxmlformats.org/package/2006/relationships"><Relationship Id="rId8" Type="http://schemas.openxmlformats.org/officeDocument/2006/relationships/image" Target="../media/image62.png"/><Relationship Id="rId2" Type="http://schemas.openxmlformats.org/officeDocument/2006/relationships/image" Target="../media/image14.png"/><Relationship Id="rId1" Type="http://schemas.openxmlformats.org/officeDocument/2006/relationships/slideLayout" Target="../slideLayouts/slideLayout2.xml"/><Relationship Id="rId11" Type="http://schemas.openxmlformats.org/officeDocument/2006/relationships/image" Target="../media/image12.png"/><Relationship Id="rId10" Type="http://schemas.openxmlformats.org/officeDocument/2006/relationships/image" Target="../media/image11.png"/><Relationship Id="rId9"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296213" y="887505"/>
            <a:ext cx="8474299" cy="2043953"/>
          </a:xfrm>
        </p:spPr>
        <p:txBody>
          <a:bodyPr>
            <a:normAutofit/>
          </a:bodyPr>
          <a:lstStyle/>
          <a:p>
            <a:pPr>
              <a:lnSpc>
                <a:spcPct val="100000"/>
              </a:lnSpc>
            </a:pPr>
            <a:r>
              <a:rPr kumimoji="1" lang="en-US" altLang="ja-JP" sz="4000" dirty="0" smtClean="0"/>
              <a:t>Problem A</a:t>
            </a:r>
            <a:r>
              <a:rPr kumimoji="1" lang="en-US" altLang="ja-JP" dirty="0" smtClean="0"/>
              <a:t/>
            </a:r>
            <a:br>
              <a:rPr kumimoji="1" lang="en-US" altLang="ja-JP" dirty="0" smtClean="0"/>
            </a:br>
            <a:r>
              <a:rPr kumimoji="1" lang="en-US" altLang="ja-JP" dirty="0" smtClean="0"/>
              <a:t>Balanced Paths</a:t>
            </a:r>
            <a:endParaRPr kumimoji="1" lang="ja-JP" altLang="en-US" dirty="0"/>
          </a:p>
        </p:txBody>
      </p:sp>
      <p:sp>
        <p:nvSpPr>
          <p:cNvPr id="3" name="サブタイトル 2"/>
          <p:cNvSpPr>
            <a:spLocks noGrp="1"/>
          </p:cNvSpPr>
          <p:nvPr>
            <p:ph type="subTitle" idx="1"/>
          </p:nvPr>
        </p:nvSpPr>
        <p:spPr>
          <a:xfrm>
            <a:off x="4020671" y="3893390"/>
            <a:ext cx="4867835" cy="1861952"/>
          </a:xfrm>
        </p:spPr>
        <p:txBody>
          <a:bodyPr>
            <a:normAutofit fontScale="92500" lnSpcReduction="10000"/>
          </a:bodyPr>
          <a:lstStyle/>
          <a:p>
            <a:pPr algn="l"/>
            <a:r>
              <a:rPr lang="en-US" altLang="ja-JP" sz="2800" dirty="0" smtClean="0">
                <a:solidFill>
                  <a:schemeClr val="tx1">
                    <a:lumMod val="75000"/>
                    <a:lumOff val="25000"/>
                  </a:schemeClr>
                </a:solidFill>
              </a:rPr>
              <a:t>JAG </a:t>
            </a:r>
            <a:r>
              <a:rPr lang="ja-JP" altLang="en-US" sz="2800" dirty="0" smtClean="0">
                <a:solidFill>
                  <a:schemeClr val="tx1">
                    <a:lumMod val="75000"/>
                    <a:lumOff val="25000"/>
                  </a:schemeClr>
                </a:solidFill>
              </a:rPr>
              <a:t>春コンテスト</a:t>
            </a:r>
            <a:r>
              <a:rPr lang="en-US" altLang="ja-JP" sz="2800" dirty="0" smtClean="0">
                <a:solidFill>
                  <a:schemeClr val="tx1">
                    <a:lumMod val="75000"/>
                    <a:lumOff val="25000"/>
                  </a:schemeClr>
                </a:solidFill>
              </a:rPr>
              <a:t>2015</a:t>
            </a:r>
          </a:p>
          <a:p>
            <a:pPr algn="l"/>
            <a:r>
              <a:rPr lang="ja-JP" altLang="en-US" sz="2800" dirty="0" smtClean="0">
                <a:solidFill>
                  <a:schemeClr val="tx1">
                    <a:lumMod val="75000"/>
                    <a:lumOff val="25000"/>
                  </a:schemeClr>
                </a:solidFill>
              </a:rPr>
              <a:t>原案：八森</a:t>
            </a:r>
            <a:endParaRPr lang="en-US" altLang="ja-JP" sz="2800" dirty="0" smtClean="0">
              <a:solidFill>
                <a:schemeClr val="tx1">
                  <a:lumMod val="75000"/>
                  <a:lumOff val="25000"/>
                </a:schemeClr>
              </a:solidFill>
            </a:endParaRPr>
          </a:p>
          <a:p>
            <a:pPr algn="l"/>
            <a:r>
              <a:rPr lang="ja-JP" altLang="en-US" sz="2800" dirty="0" smtClean="0">
                <a:solidFill>
                  <a:schemeClr val="tx1">
                    <a:lumMod val="75000"/>
                    <a:lumOff val="25000"/>
                  </a:schemeClr>
                </a:solidFill>
              </a:rPr>
              <a:t>解答：井上・矢野・保坂</a:t>
            </a:r>
            <a:endParaRPr lang="en-US" altLang="ja-JP" sz="2800" dirty="0" smtClean="0">
              <a:solidFill>
                <a:schemeClr val="tx1">
                  <a:lumMod val="75000"/>
                  <a:lumOff val="25000"/>
                </a:schemeClr>
              </a:solidFill>
            </a:endParaRPr>
          </a:p>
          <a:p>
            <a:pPr algn="l"/>
            <a:r>
              <a:rPr lang="ja-JP" altLang="en-US" sz="2800" dirty="0" smtClean="0">
                <a:solidFill>
                  <a:schemeClr val="tx1">
                    <a:lumMod val="75000"/>
                    <a:lumOff val="25000"/>
                  </a:schemeClr>
                </a:solidFill>
              </a:rPr>
              <a:t>解説：矢野</a:t>
            </a:r>
            <a:endParaRPr lang="en-US" altLang="ja-JP" sz="2800" dirty="0" smtClean="0">
              <a:solidFill>
                <a:schemeClr val="tx1">
                  <a:lumMod val="75000"/>
                  <a:lumOff val="25000"/>
                </a:schemeClr>
              </a:solidFill>
            </a:endParaRPr>
          </a:p>
        </p:txBody>
      </p:sp>
    </p:spTree>
    <p:extLst>
      <p:ext uri="{BB962C8B-B14F-4D97-AF65-F5344CB8AC3E}">
        <p14:creationId xmlns:p14="http://schemas.microsoft.com/office/powerpoint/2010/main" val="10973667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コンテンツ プレースホルダー 2"/>
              <p:cNvSpPr>
                <a:spLocks noGrp="1"/>
              </p:cNvSpPr>
              <p:nvPr>
                <p:ph idx="1"/>
              </p:nvPr>
            </p:nvSpPr>
            <p:spPr>
              <a:xfrm>
                <a:off x="476517" y="1257300"/>
                <a:ext cx="8178085" cy="5426835"/>
              </a:xfrm>
            </p:spPr>
            <p:txBody>
              <a:bodyPr>
                <a:normAutofit/>
              </a:bodyPr>
              <a:lstStyle/>
              <a:p>
                <a:pPr>
                  <a:lnSpc>
                    <a:spcPct val="110000"/>
                  </a:lnSpc>
                </a:pPr>
                <a:r>
                  <a:rPr lang="ja-JP" altLang="en-US" sz="2400" dirty="0" smtClean="0">
                    <a:cs typeface="Segoe UI Semibold" panose="020B0702040204020203" pitchFamily="34" charset="0"/>
                  </a:rPr>
                  <a:t>各頂点に </a:t>
                </a:r>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または </a:t>
                </a:r>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のラベルが付いた木が与えられる</a:t>
                </a:r>
                <a:endParaRPr lang="en-US" altLang="ja-JP" sz="2400" dirty="0" smtClean="0">
                  <a:cs typeface="Segoe UI Semibold" panose="020B0702040204020203" pitchFamily="34" charset="0"/>
                </a:endParaRPr>
              </a:p>
              <a:p>
                <a:pPr>
                  <a:lnSpc>
                    <a:spcPct val="110000"/>
                  </a:lnSpc>
                </a:pP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𝑙</m:t>
                    </m:r>
                    <m:r>
                      <a:rPr lang="en-US" altLang="ja-JP" sz="2400" b="0" i="1" smtClean="0">
                        <a:latin typeface="Cambria Math" panose="02040503050406030204" pitchFamily="18" charset="0"/>
                        <a:cs typeface="Segoe UI Semibold" panose="020B0702040204020203" pitchFamily="34" charset="0"/>
                      </a:rPr>
                      <m:t>[</m:t>
                    </m:r>
                    <m:r>
                      <a:rPr lang="en-US" altLang="ja-JP" sz="2400" b="0" i="1" smtClean="0">
                        <a:latin typeface="Cambria Math" panose="02040503050406030204" pitchFamily="18" charset="0"/>
                        <a:cs typeface="Segoe UI Semibold" panose="020B0702040204020203" pitchFamily="34" charset="0"/>
                      </a:rPr>
                      <m:t>𝑢</m:t>
                    </m:r>
                    <m:r>
                      <a:rPr lang="en-US" altLang="ja-JP" sz="2400" b="0" i="1" smtClean="0">
                        <a:latin typeface="Cambria Math" panose="02040503050406030204" pitchFamily="18" charset="0"/>
                        <a:cs typeface="Segoe UI Semibold" panose="020B0702040204020203" pitchFamily="34" charset="0"/>
                      </a:rPr>
                      <m:t>→</m:t>
                    </m:r>
                    <m:r>
                      <a:rPr lang="en-US" altLang="ja-JP" sz="2400" b="0" i="1" smtClean="0">
                        <a:latin typeface="Cambria Math" panose="02040503050406030204" pitchFamily="18" charset="0"/>
                        <a:cs typeface="Segoe UI Semibold" panose="020B0702040204020203" pitchFamily="34" charset="0"/>
                      </a:rPr>
                      <m:t>𝑣</m:t>
                    </m:r>
                    <m:r>
                      <a:rPr lang="en-US" altLang="ja-JP" sz="2400" b="0" i="1" smtClean="0">
                        <a:latin typeface="Cambria Math" panose="02040503050406030204" pitchFamily="18" charset="0"/>
                        <a:cs typeface="Segoe UI Semibold" panose="020B0702040204020203" pitchFamily="34" charset="0"/>
                      </a:rPr>
                      <m:t>]</m:t>
                    </m:r>
                  </m:oMath>
                </a14:m>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を頂点 </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𝑢</m:t>
                    </m:r>
                  </m:oMath>
                </a14:m>
                <a:r>
                  <a:rPr lang="ja-JP" altLang="en-US" sz="2400" dirty="0" smtClean="0">
                    <a:cs typeface="Segoe UI Semibold" panose="020B0702040204020203" pitchFamily="34" charset="0"/>
                  </a:rPr>
                  <a:t> から頂点 </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𝑣</m:t>
                    </m:r>
                  </m:oMath>
                </a14:m>
                <a:r>
                  <a:rPr lang="en-US" altLang="ja-JP" sz="2400" dirty="0" smtClean="0">
                    <a:cs typeface="Segoe UI Semibold" panose="020B0702040204020203" pitchFamily="34" charset="0"/>
                  </a:rPr>
                  <a:t> </a:t>
                </a:r>
                <a:r>
                  <a:rPr lang="ja-JP" altLang="en-US" sz="2400" dirty="0" err="1" smtClean="0">
                    <a:cs typeface="Segoe UI Semibold" panose="020B0702040204020203" pitchFamily="34" charset="0"/>
                  </a:rPr>
                  <a:t>までの</a:t>
                </a:r>
                <a:r>
                  <a:rPr lang="ja-JP" altLang="en-US" sz="2400" dirty="0" smtClean="0">
                    <a:cs typeface="Segoe UI Semibold" panose="020B0702040204020203" pitchFamily="34" charset="0"/>
                  </a:rPr>
                  <a:t>パス上の頂点についてラベルを順番に繋げた文字列であると定義する</a:t>
                </a:r>
                <a:endParaRPr lang="en-US" altLang="ja-JP" sz="2400" dirty="0" smtClean="0">
                  <a:cs typeface="Segoe UI Semibold" panose="020B0702040204020203" pitchFamily="34" charset="0"/>
                </a:endParaRPr>
              </a:p>
              <a:p>
                <a:pPr>
                  <a:lnSpc>
                    <a:spcPct val="110000"/>
                  </a:lnSpc>
                </a:pPr>
                <a:r>
                  <a:rPr lang="ja-JP" altLang="en-US" sz="2400" dirty="0" smtClean="0">
                    <a:cs typeface="Segoe UI Semibold" panose="020B0702040204020203" pitchFamily="34" charset="0"/>
                  </a:rPr>
                  <a:t>頂点の順序対 </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m:t>
                    </m:r>
                    <m:r>
                      <a:rPr lang="en-US" altLang="ja-JP" sz="2400" b="0" i="1" smtClean="0">
                        <a:latin typeface="Cambria Math" panose="02040503050406030204" pitchFamily="18" charset="0"/>
                        <a:cs typeface="Segoe UI Semibold" panose="020B0702040204020203" pitchFamily="34" charset="0"/>
                      </a:rPr>
                      <m:t>𝑢</m:t>
                    </m:r>
                    <m:r>
                      <a:rPr lang="en-US" altLang="ja-JP" sz="2400" b="0" i="1" smtClean="0">
                        <a:latin typeface="Cambria Math" panose="02040503050406030204" pitchFamily="18" charset="0"/>
                        <a:cs typeface="Segoe UI Semibold" panose="020B0702040204020203" pitchFamily="34" charset="0"/>
                      </a:rPr>
                      <m:t>,</m:t>
                    </m:r>
                    <m:r>
                      <a:rPr lang="en-US" altLang="ja-JP" sz="2400" b="0" i="1" smtClean="0">
                        <a:latin typeface="Cambria Math" panose="02040503050406030204" pitchFamily="18" charset="0"/>
                        <a:cs typeface="Segoe UI Semibold" panose="020B0702040204020203" pitchFamily="34" charset="0"/>
                      </a:rPr>
                      <m:t>𝑣</m:t>
                    </m:r>
                    <m:r>
                      <a:rPr lang="en-US" altLang="ja-JP" sz="2400" b="0" i="1" smtClean="0">
                        <a:latin typeface="Cambria Math" panose="02040503050406030204" pitchFamily="18" charset="0"/>
                        <a:cs typeface="Segoe UI Semibold" panose="020B0702040204020203" pitchFamily="34" charset="0"/>
                      </a:rPr>
                      <m:t>)</m:t>
                    </m:r>
                  </m:oMath>
                </a14:m>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であって</a:t>
                </a:r>
                <a:r>
                  <a:rPr lang="en-US" altLang="ja-JP" sz="2400" dirty="0">
                    <a:cs typeface="Segoe UI Semibold" panose="020B0702040204020203" pitchFamily="34" charset="0"/>
                  </a:rPr>
                  <a:t> </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𝑙</m:t>
                    </m:r>
                    <m:r>
                      <a:rPr lang="en-US" altLang="ja-JP" sz="2400" b="0" i="1" smtClean="0">
                        <a:latin typeface="Cambria Math" panose="02040503050406030204" pitchFamily="18" charset="0"/>
                        <a:cs typeface="Segoe UI Semibold" panose="020B0702040204020203" pitchFamily="34" charset="0"/>
                      </a:rPr>
                      <m:t>[</m:t>
                    </m:r>
                    <m:r>
                      <a:rPr lang="en-US" altLang="ja-JP" sz="2400" b="0" i="1" smtClean="0">
                        <a:latin typeface="Cambria Math" panose="02040503050406030204" pitchFamily="18" charset="0"/>
                        <a:cs typeface="Segoe UI Semibold" panose="020B0702040204020203" pitchFamily="34" charset="0"/>
                      </a:rPr>
                      <m:t>𝑢</m:t>
                    </m:r>
                    <m:r>
                      <a:rPr lang="en-US" altLang="ja-JP" sz="2400" b="0" i="1" smtClean="0">
                        <a:latin typeface="Cambria Math" panose="02040503050406030204" pitchFamily="18" charset="0"/>
                        <a:cs typeface="Segoe UI Semibold" panose="020B0702040204020203" pitchFamily="34" charset="0"/>
                      </a:rPr>
                      <m:t>→</m:t>
                    </m:r>
                    <m:r>
                      <a:rPr lang="en-US" altLang="ja-JP" sz="2400" b="0" i="1" smtClean="0">
                        <a:latin typeface="Cambria Math" panose="02040503050406030204" pitchFamily="18" charset="0"/>
                        <a:cs typeface="Segoe UI Semibold" panose="020B0702040204020203" pitchFamily="34" charset="0"/>
                      </a:rPr>
                      <m:t>𝑣</m:t>
                    </m:r>
                    <m:r>
                      <a:rPr lang="en-US" altLang="ja-JP" sz="2400" b="0" i="1" smtClean="0">
                        <a:latin typeface="Cambria Math" panose="02040503050406030204" pitchFamily="18" charset="0"/>
                        <a:cs typeface="Segoe UI Semibold" panose="020B0702040204020203" pitchFamily="34" charset="0"/>
                      </a:rPr>
                      <m:t>]</m:t>
                    </m:r>
                  </m:oMath>
                </a14:m>
                <a:r>
                  <a:rPr lang="ja-JP" altLang="en-US" sz="2400" dirty="0" smtClean="0">
                    <a:cs typeface="Segoe UI Semibold" panose="020B0702040204020203" pitchFamily="34" charset="0"/>
                  </a:rPr>
                  <a:t> がバランスしているようなものの数を求めよ</a:t>
                </a:r>
                <a:endParaRPr lang="en-US" altLang="ja-JP" sz="2400" dirty="0" smtClean="0">
                  <a:cs typeface="Segoe UI Semibold" panose="020B0702040204020203" pitchFamily="34" charset="0"/>
                </a:endParaRPr>
              </a:p>
              <a:p>
                <a:pPr marL="457200" lvl="1" indent="0">
                  <a:lnSpc>
                    <a:spcPct val="110000"/>
                  </a:lnSpc>
                  <a:buNone/>
                </a:pPr>
                <a:r>
                  <a:rPr lang="ja-JP" altLang="en-US" sz="2000" dirty="0">
                    <a:cs typeface="Segoe UI Semibold" panose="020B0702040204020203" pitchFamily="34" charset="0"/>
                  </a:rPr>
                  <a:t>バランス</a:t>
                </a:r>
                <a:r>
                  <a:rPr lang="ja-JP" altLang="en-US" sz="2000" dirty="0" smtClean="0">
                    <a:cs typeface="Segoe UI Semibold" panose="020B0702040204020203" pitchFamily="34" charset="0"/>
                  </a:rPr>
                  <a:t>している文字列は次のように定義される</a:t>
                </a:r>
                <a:endParaRPr lang="en-US" altLang="ja-JP" sz="2000" dirty="0" smtClean="0">
                  <a:cs typeface="Segoe UI Semibold" panose="020B0702040204020203" pitchFamily="34" charset="0"/>
                </a:endParaRPr>
              </a:p>
              <a:p>
                <a:pPr lvl="1">
                  <a:lnSpc>
                    <a:spcPct val="110000"/>
                  </a:lnSpc>
                </a:pPr>
                <a:r>
                  <a:rPr lang="ja-JP" altLang="en-US" sz="2000" dirty="0" smtClean="0">
                    <a:cs typeface="Segoe UI Semibold" panose="020B0702040204020203" pitchFamily="34" charset="0"/>
                  </a:rPr>
                  <a:t>空文字列はバランスしている</a:t>
                </a:r>
                <a:endParaRPr lang="en-US" altLang="ja-JP" sz="2000" dirty="0" smtClean="0">
                  <a:cs typeface="Segoe UI Semibold" panose="020B0702040204020203" pitchFamily="34" charset="0"/>
                </a:endParaRPr>
              </a:p>
              <a:p>
                <a:pPr lvl="1">
                  <a:lnSpc>
                    <a:spcPct val="110000"/>
                  </a:lnSpc>
                </a:pPr>
                <a14:m>
                  <m:oMath xmlns:m="http://schemas.openxmlformats.org/officeDocument/2006/math">
                    <m:r>
                      <a:rPr lang="en-US" altLang="ja-JP" sz="2000" b="0" i="1" smtClean="0">
                        <a:latin typeface="Cambria Math" panose="02040503050406030204" pitchFamily="18" charset="0"/>
                        <a:cs typeface="Segoe UI Semibold" panose="020B0702040204020203" pitchFamily="34" charset="0"/>
                      </a:rPr>
                      <m:t>𝑠</m:t>
                    </m:r>
                  </m:oMath>
                </a14:m>
                <a:r>
                  <a:rPr lang="ja-JP" altLang="en-US" sz="2000" dirty="0" smtClean="0">
                    <a:cs typeface="Segoe UI Semibold" panose="020B0702040204020203" pitchFamily="34" charset="0"/>
                  </a:rPr>
                  <a:t> がバランスしているとき </a:t>
                </a:r>
                <a:r>
                  <a:rPr lang="en-US" altLang="ja-JP" sz="2000" dirty="0" smtClean="0">
                    <a:cs typeface="Segoe UI Semibold" panose="020B0702040204020203" pitchFamily="34" charset="0"/>
                  </a:rPr>
                  <a:t>“(“s”)” </a:t>
                </a:r>
                <a:r>
                  <a:rPr lang="ja-JP" altLang="en-US" sz="2000" dirty="0" smtClean="0">
                    <a:cs typeface="Segoe UI Semibold" panose="020B0702040204020203" pitchFamily="34" charset="0"/>
                  </a:rPr>
                  <a:t>はバランスしている</a:t>
                </a:r>
                <a:endParaRPr lang="en-US" altLang="ja-JP" sz="2000" dirty="0" smtClean="0">
                  <a:cs typeface="Segoe UI Semibold" panose="020B0702040204020203" pitchFamily="34" charset="0"/>
                </a:endParaRPr>
              </a:p>
              <a:p>
                <a:pPr lvl="1">
                  <a:lnSpc>
                    <a:spcPct val="110000"/>
                  </a:lnSpc>
                </a:pPr>
                <a14:m>
                  <m:oMath xmlns:m="http://schemas.openxmlformats.org/officeDocument/2006/math">
                    <m:r>
                      <a:rPr lang="en-US" altLang="ja-JP" sz="2000" b="0" i="1" smtClean="0">
                        <a:latin typeface="Cambria Math" panose="02040503050406030204" pitchFamily="18" charset="0"/>
                        <a:cs typeface="Segoe UI Semibold" panose="020B0702040204020203" pitchFamily="34" charset="0"/>
                      </a:rPr>
                      <m:t>𝑠</m:t>
                    </m:r>
                    <m:r>
                      <a:rPr lang="en-US" altLang="ja-JP" sz="2000" b="0" i="1" smtClean="0">
                        <a:latin typeface="Cambria Math" panose="02040503050406030204" pitchFamily="18" charset="0"/>
                        <a:cs typeface="Segoe UI Semibold" panose="020B0702040204020203" pitchFamily="34" charset="0"/>
                      </a:rPr>
                      <m:t>,  </m:t>
                    </m:r>
                    <m:r>
                      <a:rPr lang="en-US" altLang="ja-JP" sz="2000" b="0" i="1" smtClean="0">
                        <a:latin typeface="Cambria Math" panose="02040503050406030204" pitchFamily="18" charset="0"/>
                        <a:cs typeface="Segoe UI Semibold" panose="020B0702040204020203" pitchFamily="34" charset="0"/>
                      </a:rPr>
                      <m:t>𝑡</m:t>
                    </m:r>
                  </m:oMath>
                </a14:m>
                <a:r>
                  <a:rPr lang="en-US" altLang="ja-JP" sz="2000" dirty="0" smtClean="0">
                    <a:cs typeface="Segoe UI Semibold" panose="020B0702040204020203" pitchFamily="34" charset="0"/>
                  </a:rPr>
                  <a:t> </a:t>
                </a:r>
                <a:r>
                  <a:rPr lang="ja-JP" altLang="en-US" sz="2000" dirty="0" smtClean="0">
                    <a:cs typeface="Segoe UI Semibold" panose="020B0702040204020203" pitchFamily="34" charset="0"/>
                  </a:rPr>
                  <a:t>がバランスしているとき </a:t>
                </a:r>
                <a14:m>
                  <m:oMath xmlns:m="http://schemas.openxmlformats.org/officeDocument/2006/math">
                    <m:r>
                      <a:rPr lang="en-US" altLang="ja-JP" sz="2000" b="0" i="1" smtClean="0">
                        <a:latin typeface="Cambria Math" panose="02040503050406030204" pitchFamily="18" charset="0"/>
                        <a:cs typeface="Segoe UI Semibold" panose="020B0702040204020203" pitchFamily="34" charset="0"/>
                      </a:rPr>
                      <m:t>𝑠𝑡</m:t>
                    </m:r>
                  </m:oMath>
                </a14:m>
                <a:r>
                  <a:rPr lang="en-US" altLang="ja-JP" sz="2000" dirty="0" smtClean="0">
                    <a:cs typeface="Segoe UI Semibold" panose="020B0702040204020203" pitchFamily="34" charset="0"/>
                  </a:rPr>
                  <a:t> </a:t>
                </a:r>
                <a:r>
                  <a:rPr lang="ja-JP" altLang="en-US" sz="2000" dirty="0" smtClean="0">
                    <a:cs typeface="Segoe UI Semibold" panose="020B0702040204020203" pitchFamily="34" charset="0"/>
                  </a:rPr>
                  <a:t>はバランスしている</a:t>
                </a:r>
                <a:endParaRPr lang="en-US" altLang="ja-JP" sz="2000" dirty="0" smtClean="0">
                  <a:cs typeface="Segoe UI Semibold" panose="020B0702040204020203" pitchFamily="34" charset="0"/>
                </a:endParaRPr>
              </a:p>
              <a:p>
                <a:pPr lvl="1">
                  <a:lnSpc>
                    <a:spcPct val="110000"/>
                  </a:lnSpc>
                </a:pPr>
                <a:r>
                  <a:rPr lang="ja-JP" altLang="en-US" sz="2000" dirty="0" smtClean="0">
                    <a:cs typeface="Segoe UI Semibold" panose="020B0702040204020203" pitchFamily="34" charset="0"/>
                  </a:rPr>
                  <a:t>それ以外の文字列はバランスしていない</a:t>
                </a:r>
                <a:endParaRPr lang="en-US" altLang="ja-JP" sz="2000" dirty="0">
                  <a:cs typeface="Segoe UI Semibold" panose="020B0702040204020203" pitchFamily="34" charset="0"/>
                </a:endParaRPr>
              </a:p>
              <a:p>
                <a:pPr>
                  <a:lnSpc>
                    <a:spcPct val="110000"/>
                  </a:lnSpc>
                </a:pPr>
                <a:r>
                  <a:rPr lang="ja-JP" altLang="en-US" sz="2400" dirty="0" smtClean="0">
                    <a:cs typeface="Segoe UI Semibold" panose="020B0702040204020203" pitchFamily="34" charset="0"/>
                  </a:rPr>
                  <a:t>制約：頂点数</a:t>
                </a:r>
                <a:r>
                  <a:rPr lang="en-US" altLang="ja-JP" sz="2400" dirty="0">
                    <a:cs typeface="Segoe UI Semibold" panose="020B0702040204020203" pitchFamily="34" charset="0"/>
                  </a:rPr>
                  <a:t> </a:t>
                </a:r>
                <a14:m>
                  <m:oMath xmlns:m="http://schemas.openxmlformats.org/officeDocument/2006/math">
                    <m:sSup>
                      <m:sSupPr>
                        <m:ctrlPr>
                          <a:rPr lang="en-US" altLang="ja-JP" sz="2400" b="0" i="1" smtClean="0">
                            <a:latin typeface="Cambria Math" panose="02040503050406030204" pitchFamily="18" charset="0"/>
                            <a:cs typeface="Segoe UI Semibold" panose="020B0702040204020203" pitchFamily="34" charset="0"/>
                          </a:rPr>
                        </m:ctrlPr>
                      </m:sSupPr>
                      <m:e>
                        <m:r>
                          <a:rPr lang="en-US" altLang="ja-JP" sz="2400" b="0" i="1" smtClean="0">
                            <a:latin typeface="Cambria Math" panose="02040503050406030204" pitchFamily="18" charset="0"/>
                            <a:cs typeface="Segoe UI Semibold" panose="020B0702040204020203" pitchFamily="34" charset="0"/>
                          </a:rPr>
                          <m:t>10</m:t>
                        </m:r>
                      </m:e>
                      <m:sup>
                        <m:r>
                          <a:rPr lang="en-US" altLang="ja-JP" sz="2400" b="0" i="1" smtClean="0">
                            <a:latin typeface="Cambria Math" panose="02040503050406030204" pitchFamily="18" charset="0"/>
                            <a:cs typeface="Segoe UI Semibold" panose="020B0702040204020203" pitchFamily="34" charset="0"/>
                          </a:rPr>
                          <m:t>5</m:t>
                        </m:r>
                      </m:sup>
                    </m:sSup>
                  </m:oMath>
                </a14:m>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個以下</a:t>
                </a:r>
                <a:endParaRPr lang="en-US" altLang="ja-JP" sz="2400" dirty="0" smtClean="0">
                  <a:cs typeface="Segoe UI Semibold" panose="020B0702040204020203" pitchFamily="34" charset="0"/>
                </a:endParaRPr>
              </a:p>
              <a:p>
                <a:pPr lvl="1">
                  <a:lnSpc>
                    <a:spcPct val="110000"/>
                  </a:lnSpc>
                </a:pPr>
                <a:endParaRPr lang="en-US" altLang="ja-JP" sz="2000" dirty="0" smtClean="0">
                  <a:cs typeface="Segoe UI Semibold" panose="020B0702040204020203" pitchFamily="34" charset="0"/>
                </a:endParaRPr>
              </a:p>
            </p:txBody>
          </p:sp>
        </mc:Choice>
        <mc:Fallback xmlns="">
          <p:sp>
            <p:nvSpPr>
              <p:cNvPr id="3" name="コンテンツ プレースホルダー 2"/>
              <p:cNvSpPr>
                <a:spLocks noGrp="1" noRot="1" noChangeAspect="1" noMove="1" noResize="1" noEditPoints="1" noAdjustHandles="1" noChangeArrowheads="1" noChangeShapeType="1" noTextEdit="1"/>
              </p:cNvSpPr>
              <p:nvPr>
                <p:ph idx="1"/>
              </p:nvPr>
            </p:nvSpPr>
            <p:spPr>
              <a:xfrm>
                <a:off x="476517" y="1257300"/>
                <a:ext cx="8178085" cy="5426835"/>
              </a:xfrm>
              <a:blipFill rotWithShape="0">
                <a:blip r:embed="rId5"/>
                <a:stretch>
                  <a:fillRect l="-969" t="-787" r="-75"/>
                </a:stretch>
              </a:blipFill>
            </p:spPr>
            <p:txBody>
              <a:bodyPr/>
              <a:lstStyle/>
              <a:p>
                <a:r>
                  <a:rPr lang="ja-JP" altLang="en-US">
                    <a:noFill/>
                  </a:rPr>
                  <a:t> </a:t>
                </a:r>
              </a:p>
            </p:txBody>
          </p:sp>
        </mc:Fallback>
      </mc:AlternateContent>
      <p:sp>
        <p:nvSpPr>
          <p:cNvPr id="2" name="タイトル 1"/>
          <p:cNvSpPr>
            <a:spLocks noGrp="1"/>
          </p:cNvSpPr>
          <p:nvPr>
            <p:ph type="title"/>
          </p:nvPr>
        </p:nvSpPr>
        <p:spPr>
          <a:xfrm>
            <a:off x="321971" y="365127"/>
            <a:ext cx="8448541" cy="638173"/>
          </a:xfrm>
        </p:spPr>
        <p:txBody>
          <a:bodyPr>
            <a:normAutofit/>
          </a:bodyPr>
          <a:lstStyle/>
          <a:p>
            <a:r>
              <a:rPr lang="ja-JP" altLang="en-US" sz="3600" dirty="0" smtClean="0"/>
              <a:t>問題概要</a:t>
            </a:r>
            <a:endParaRPr kumimoji="1" lang="ja-JP" altLang="en-US" sz="3600" dirty="0"/>
          </a:p>
        </p:txBody>
      </p:sp>
    </p:spTree>
    <p:extLst>
      <p:ext uri="{BB962C8B-B14F-4D97-AF65-F5344CB8AC3E}">
        <p14:creationId xmlns:p14="http://schemas.microsoft.com/office/powerpoint/2010/main" val="31664864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21971" y="365127"/>
            <a:ext cx="8448541" cy="638173"/>
          </a:xfrm>
        </p:spPr>
        <p:txBody>
          <a:bodyPr>
            <a:normAutofit/>
          </a:bodyPr>
          <a:lstStyle/>
          <a:p>
            <a:r>
              <a:rPr lang="ja-JP" altLang="en-US" sz="3600" dirty="0" smtClean="0"/>
              <a:t>例（サンプル</a:t>
            </a:r>
            <a:r>
              <a:rPr lang="en-US" altLang="ja-JP" sz="3600" dirty="0" smtClean="0"/>
              <a:t>3</a:t>
            </a:r>
            <a:r>
              <a:rPr lang="ja-JP" altLang="en-US" sz="3600" dirty="0" smtClean="0"/>
              <a:t>）</a:t>
            </a:r>
            <a:endParaRPr kumimoji="1" lang="ja-JP" altLang="en-US" sz="3600" dirty="0"/>
          </a:p>
        </p:txBody>
      </p:sp>
      <p:grpSp>
        <p:nvGrpSpPr>
          <p:cNvPr id="21" name="グループ化 20"/>
          <p:cNvGrpSpPr/>
          <p:nvPr/>
        </p:nvGrpSpPr>
        <p:grpSpPr>
          <a:xfrm>
            <a:off x="1270616" y="1299732"/>
            <a:ext cx="2686891" cy="2761882"/>
            <a:chOff x="988230" y="1407309"/>
            <a:chExt cx="2686891" cy="2761882"/>
          </a:xfrm>
        </p:grpSpPr>
        <p:grpSp>
          <p:nvGrpSpPr>
            <p:cNvPr id="4" name="グループ化 3"/>
            <p:cNvGrpSpPr/>
            <p:nvPr/>
          </p:nvGrpSpPr>
          <p:grpSpPr>
            <a:xfrm>
              <a:off x="1087407" y="1701394"/>
              <a:ext cx="2587714" cy="2467797"/>
              <a:chOff x="3181075" y="2733587"/>
              <a:chExt cx="1922367" cy="1833283"/>
            </a:xfrm>
          </p:grpSpPr>
          <p:sp>
            <p:nvSpPr>
              <p:cNvPr id="5" name="円/楕円 4"/>
              <p:cNvSpPr/>
              <p:nvPr/>
            </p:nvSpPr>
            <p:spPr>
              <a:xfrm>
                <a:off x="4162147" y="2733587"/>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smtClean="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6" name="円/楕円 5"/>
              <p:cNvSpPr/>
              <p:nvPr/>
            </p:nvSpPr>
            <p:spPr>
              <a:xfrm>
                <a:off x="3658164" y="3393339"/>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smtClean="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7" name="円/楕円 6"/>
              <p:cNvSpPr/>
              <p:nvPr/>
            </p:nvSpPr>
            <p:spPr>
              <a:xfrm>
                <a:off x="4700030" y="3390999"/>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8" name="円/楕円 7"/>
              <p:cNvSpPr/>
              <p:nvPr/>
            </p:nvSpPr>
            <p:spPr>
              <a:xfrm>
                <a:off x="3181075" y="4163458"/>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9" name="円/楕円 8"/>
              <p:cNvSpPr/>
              <p:nvPr/>
            </p:nvSpPr>
            <p:spPr>
              <a:xfrm>
                <a:off x="4122370" y="4163458"/>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cxnSp>
            <p:nvCxnSpPr>
              <p:cNvPr id="10" name="直線コネクタ 9"/>
              <p:cNvCxnSpPr>
                <a:stCxn id="5" idx="3"/>
                <a:endCxn id="6" idx="7"/>
              </p:cNvCxnSpPr>
              <p:nvPr/>
            </p:nvCxnSpPr>
            <p:spPr>
              <a:xfrm flipH="1">
                <a:off x="4002498" y="3077921"/>
                <a:ext cx="218727" cy="374496"/>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直線コネクタ 10"/>
              <p:cNvCxnSpPr>
                <a:stCxn id="6" idx="3"/>
                <a:endCxn id="8" idx="7"/>
              </p:cNvCxnSpPr>
              <p:nvPr/>
            </p:nvCxnSpPr>
            <p:spPr>
              <a:xfrm flipH="1">
                <a:off x="3525409" y="3737673"/>
                <a:ext cx="191833" cy="48486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線コネクタ 11"/>
              <p:cNvCxnSpPr>
                <a:stCxn id="6" idx="5"/>
                <a:endCxn id="9" idx="1"/>
              </p:cNvCxnSpPr>
              <p:nvPr/>
            </p:nvCxnSpPr>
            <p:spPr>
              <a:xfrm>
                <a:off x="4002498" y="3737673"/>
                <a:ext cx="178950" cy="48486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直線コネクタ 12"/>
              <p:cNvCxnSpPr>
                <a:stCxn id="5" idx="5"/>
                <a:endCxn id="7" idx="1"/>
              </p:cNvCxnSpPr>
              <p:nvPr/>
            </p:nvCxnSpPr>
            <p:spPr>
              <a:xfrm>
                <a:off x="4506481" y="3077921"/>
                <a:ext cx="252627" cy="372156"/>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テキスト ボックス 13"/>
            <p:cNvSpPr txBox="1"/>
            <p:nvPr/>
          </p:nvSpPr>
          <p:spPr>
            <a:xfrm>
              <a:off x="2139194" y="1407309"/>
              <a:ext cx="336176" cy="461665"/>
            </a:xfrm>
            <a:prstGeom prst="rect">
              <a:avLst/>
            </a:prstGeom>
            <a:noFill/>
          </p:spPr>
          <p:txBody>
            <a:bodyPr wrap="square" rtlCol="0">
              <a:spAutoFit/>
            </a:bodyPr>
            <a:lstStyle/>
            <a:p>
              <a:r>
                <a:rPr kumimoji="1" lang="en-US" altLang="ja-JP" sz="2400" dirty="0" smtClean="0"/>
                <a:t>1</a:t>
              </a:r>
              <a:endParaRPr kumimoji="1" lang="ja-JP" altLang="en-US" sz="2400" dirty="0"/>
            </a:p>
          </p:txBody>
        </p:sp>
        <p:sp>
          <p:nvSpPr>
            <p:cNvPr id="16" name="テキスト ボックス 15"/>
            <p:cNvSpPr txBox="1"/>
            <p:nvPr/>
          </p:nvSpPr>
          <p:spPr>
            <a:xfrm>
              <a:off x="1648847" y="2164905"/>
              <a:ext cx="336176" cy="461665"/>
            </a:xfrm>
            <a:prstGeom prst="rect">
              <a:avLst/>
            </a:prstGeom>
            <a:noFill/>
          </p:spPr>
          <p:txBody>
            <a:bodyPr wrap="square" rtlCol="0">
              <a:spAutoFit/>
            </a:bodyPr>
            <a:lstStyle/>
            <a:p>
              <a:r>
                <a:rPr kumimoji="1" lang="en-US" altLang="ja-JP" sz="2400" dirty="0" smtClean="0"/>
                <a:t>2</a:t>
              </a:r>
              <a:endParaRPr kumimoji="1" lang="ja-JP" altLang="en-US" sz="2400" dirty="0"/>
            </a:p>
          </p:txBody>
        </p:sp>
        <p:sp>
          <p:nvSpPr>
            <p:cNvPr id="17" name="テキスト ボックス 16"/>
            <p:cNvSpPr txBox="1"/>
            <p:nvPr/>
          </p:nvSpPr>
          <p:spPr>
            <a:xfrm>
              <a:off x="988230" y="3180175"/>
              <a:ext cx="336176" cy="461665"/>
            </a:xfrm>
            <a:prstGeom prst="rect">
              <a:avLst/>
            </a:prstGeom>
            <a:noFill/>
          </p:spPr>
          <p:txBody>
            <a:bodyPr wrap="square" rtlCol="0">
              <a:spAutoFit/>
            </a:bodyPr>
            <a:lstStyle/>
            <a:p>
              <a:r>
                <a:rPr kumimoji="1" lang="en-US" altLang="ja-JP" sz="2400" dirty="0" smtClean="0"/>
                <a:t>3</a:t>
              </a:r>
              <a:endParaRPr kumimoji="1" lang="ja-JP" altLang="en-US" sz="2400" dirty="0"/>
            </a:p>
          </p:txBody>
        </p:sp>
        <p:sp>
          <p:nvSpPr>
            <p:cNvPr id="18" name="テキスト ボックス 17"/>
            <p:cNvSpPr txBox="1"/>
            <p:nvPr/>
          </p:nvSpPr>
          <p:spPr>
            <a:xfrm>
              <a:off x="2329596" y="3148508"/>
              <a:ext cx="336176" cy="461665"/>
            </a:xfrm>
            <a:prstGeom prst="rect">
              <a:avLst/>
            </a:prstGeom>
            <a:noFill/>
          </p:spPr>
          <p:txBody>
            <a:bodyPr wrap="square" rtlCol="0">
              <a:spAutoFit/>
            </a:bodyPr>
            <a:lstStyle/>
            <a:p>
              <a:r>
                <a:rPr kumimoji="1" lang="en-US" altLang="ja-JP" sz="2400" dirty="0" smtClean="0"/>
                <a:t>4</a:t>
              </a:r>
              <a:endParaRPr kumimoji="1" lang="ja-JP" altLang="en-US" sz="2400" dirty="0"/>
            </a:p>
          </p:txBody>
        </p:sp>
        <p:sp>
          <p:nvSpPr>
            <p:cNvPr id="20" name="テキスト ボックス 19"/>
            <p:cNvSpPr txBox="1"/>
            <p:nvPr/>
          </p:nvSpPr>
          <p:spPr>
            <a:xfrm>
              <a:off x="3102572" y="2164904"/>
              <a:ext cx="336176" cy="461665"/>
            </a:xfrm>
            <a:prstGeom prst="rect">
              <a:avLst/>
            </a:prstGeom>
            <a:noFill/>
          </p:spPr>
          <p:txBody>
            <a:bodyPr wrap="square" rtlCol="0">
              <a:spAutoFit/>
            </a:bodyPr>
            <a:lstStyle/>
            <a:p>
              <a:r>
                <a:rPr kumimoji="1" lang="en-US" altLang="ja-JP" sz="2400" dirty="0" smtClean="0"/>
                <a:t>5</a:t>
              </a:r>
              <a:endParaRPr kumimoji="1" lang="ja-JP" altLang="en-US" sz="2400" dirty="0"/>
            </a:p>
          </p:txBody>
        </p:sp>
      </p:grpSp>
      <mc:AlternateContent xmlns:mc="http://schemas.openxmlformats.org/markup-compatibility/2006" xmlns:a14="http://schemas.microsoft.com/office/drawing/2010/main">
        <mc:Choice Requires="a14">
          <p:sp>
            <p:nvSpPr>
              <p:cNvPr id="22" name="テキスト ボックス 21"/>
              <p:cNvSpPr txBox="1"/>
              <p:nvPr/>
            </p:nvSpPr>
            <p:spPr>
              <a:xfrm>
                <a:off x="4615369" y="1310588"/>
                <a:ext cx="4625788" cy="523220"/>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kumimoji="1" lang="en-US" altLang="ja-JP" sz="2800" b="0" i="1" smtClean="0">
                          <a:latin typeface="Cambria Math" panose="02040503050406030204" pitchFamily="18" charset="0"/>
                        </a:rPr>
                        <m:t>𝑣</m:t>
                      </m:r>
                      <m:d>
                        <m:dPr>
                          <m:begChr m:val="["/>
                          <m:endChr m:val="]"/>
                          <m:ctrlPr>
                            <a:rPr kumimoji="1" lang="en-US" altLang="ja-JP" sz="2800" b="0" i="1" smtClean="0">
                              <a:latin typeface="Cambria Math" panose="02040503050406030204" pitchFamily="18" charset="0"/>
                            </a:rPr>
                          </m:ctrlPr>
                        </m:dPr>
                        <m:e>
                          <m:r>
                            <a:rPr kumimoji="1" lang="en-US" altLang="ja-JP" sz="2800" b="0" i="1" smtClean="0">
                              <a:latin typeface="Cambria Math" panose="02040503050406030204" pitchFamily="18" charset="0"/>
                            </a:rPr>
                            <m:t>1→2</m:t>
                          </m:r>
                        </m:e>
                      </m:d>
                      <m:r>
                        <a:rPr kumimoji="1" lang="en-US" altLang="ja-JP" sz="2800" b="0" i="1" smtClean="0">
                          <a:latin typeface="Cambria Math" panose="02040503050406030204" pitchFamily="18" charset="0"/>
                        </a:rPr>
                        <m:t>="()"</m:t>
                      </m:r>
                    </m:oMath>
                  </m:oMathPara>
                </a14:m>
                <a:endParaRPr kumimoji="1" lang="ja-JP" altLang="en-US" sz="2800" dirty="0"/>
              </a:p>
            </p:txBody>
          </p:sp>
        </mc:Choice>
        <mc:Fallback xmlns="">
          <p:sp>
            <p:nvSpPr>
              <p:cNvPr id="22" name="テキスト ボックス 21"/>
              <p:cNvSpPr txBox="1">
                <a:spLocks noRot="1" noChangeAspect="1" noMove="1" noResize="1" noEditPoints="1" noAdjustHandles="1" noChangeArrowheads="1" noChangeShapeType="1" noTextEdit="1"/>
              </p:cNvSpPr>
              <p:nvPr/>
            </p:nvSpPr>
            <p:spPr>
              <a:xfrm>
                <a:off x="4615369" y="1310588"/>
                <a:ext cx="4625788" cy="523220"/>
              </a:xfrm>
              <a:prstGeom prst="rect">
                <a:avLst/>
              </a:prstGeom>
              <a:blipFill rotWithShape="0">
                <a:blip r:embed="rId3"/>
                <a:stretch>
                  <a:fillRect/>
                </a:stretch>
              </a:blipFill>
            </p:spPr>
            <p:txBody>
              <a:bodyPr/>
              <a:lstStyle/>
              <a:p>
                <a:r>
                  <a:rPr lang="ja-JP" altLang="en-US">
                    <a:noFill/>
                  </a:rPr>
                  <a:t> </a:t>
                </a:r>
              </a:p>
            </p:txBody>
          </p:sp>
        </mc:Fallback>
      </mc:AlternateContent>
      <p:cxnSp>
        <p:nvCxnSpPr>
          <p:cNvPr id="24" name="直線矢印コネクタ 23"/>
          <p:cNvCxnSpPr/>
          <p:nvPr/>
        </p:nvCxnSpPr>
        <p:spPr>
          <a:xfrm flipH="1">
            <a:off x="2571205" y="2176782"/>
            <a:ext cx="470504" cy="720516"/>
          </a:xfrm>
          <a:prstGeom prst="straightConnector1">
            <a:avLst/>
          </a:prstGeom>
          <a:ln w="889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68087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21971" y="365127"/>
            <a:ext cx="8448541" cy="638173"/>
          </a:xfrm>
        </p:spPr>
        <p:txBody>
          <a:bodyPr>
            <a:normAutofit/>
          </a:bodyPr>
          <a:lstStyle/>
          <a:p>
            <a:r>
              <a:rPr lang="ja-JP" altLang="en-US" sz="3600" dirty="0" smtClean="0"/>
              <a:t>例（サンプル</a:t>
            </a:r>
            <a:r>
              <a:rPr lang="en-US" altLang="ja-JP" sz="3600" dirty="0" smtClean="0"/>
              <a:t>3</a:t>
            </a:r>
            <a:r>
              <a:rPr lang="ja-JP" altLang="en-US" sz="3600" dirty="0" smtClean="0"/>
              <a:t>）</a:t>
            </a:r>
            <a:endParaRPr kumimoji="1" lang="ja-JP" altLang="en-US" sz="3600" dirty="0"/>
          </a:p>
        </p:txBody>
      </p:sp>
      <p:grpSp>
        <p:nvGrpSpPr>
          <p:cNvPr id="21" name="グループ化 20"/>
          <p:cNvGrpSpPr/>
          <p:nvPr/>
        </p:nvGrpSpPr>
        <p:grpSpPr>
          <a:xfrm>
            <a:off x="1270616" y="1299732"/>
            <a:ext cx="2686891" cy="2761882"/>
            <a:chOff x="988230" y="1407309"/>
            <a:chExt cx="2686891" cy="2761882"/>
          </a:xfrm>
        </p:grpSpPr>
        <p:grpSp>
          <p:nvGrpSpPr>
            <p:cNvPr id="4" name="グループ化 3"/>
            <p:cNvGrpSpPr/>
            <p:nvPr/>
          </p:nvGrpSpPr>
          <p:grpSpPr>
            <a:xfrm>
              <a:off x="1087407" y="1701394"/>
              <a:ext cx="2587714" cy="2467797"/>
              <a:chOff x="3181075" y="2733587"/>
              <a:chExt cx="1922367" cy="1833283"/>
            </a:xfrm>
          </p:grpSpPr>
          <p:sp>
            <p:nvSpPr>
              <p:cNvPr id="5" name="円/楕円 4"/>
              <p:cNvSpPr/>
              <p:nvPr/>
            </p:nvSpPr>
            <p:spPr>
              <a:xfrm>
                <a:off x="4162147" y="2733587"/>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smtClean="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6" name="円/楕円 5"/>
              <p:cNvSpPr/>
              <p:nvPr/>
            </p:nvSpPr>
            <p:spPr>
              <a:xfrm>
                <a:off x="3658164" y="3393339"/>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smtClean="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7" name="円/楕円 6"/>
              <p:cNvSpPr/>
              <p:nvPr/>
            </p:nvSpPr>
            <p:spPr>
              <a:xfrm>
                <a:off x="4700030" y="3390999"/>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8" name="円/楕円 7"/>
              <p:cNvSpPr/>
              <p:nvPr/>
            </p:nvSpPr>
            <p:spPr>
              <a:xfrm>
                <a:off x="3181075" y="4163458"/>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9" name="円/楕円 8"/>
              <p:cNvSpPr/>
              <p:nvPr/>
            </p:nvSpPr>
            <p:spPr>
              <a:xfrm>
                <a:off x="4122370" y="4163458"/>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cxnSp>
            <p:nvCxnSpPr>
              <p:cNvPr id="10" name="直線コネクタ 9"/>
              <p:cNvCxnSpPr>
                <a:stCxn id="5" idx="3"/>
                <a:endCxn id="6" idx="7"/>
              </p:cNvCxnSpPr>
              <p:nvPr/>
            </p:nvCxnSpPr>
            <p:spPr>
              <a:xfrm flipH="1">
                <a:off x="4002498" y="3077921"/>
                <a:ext cx="218727" cy="374496"/>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直線コネクタ 10"/>
              <p:cNvCxnSpPr>
                <a:stCxn id="6" idx="3"/>
                <a:endCxn id="8" idx="7"/>
              </p:cNvCxnSpPr>
              <p:nvPr/>
            </p:nvCxnSpPr>
            <p:spPr>
              <a:xfrm flipH="1">
                <a:off x="3525409" y="3737673"/>
                <a:ext cx="191833" cy="48486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線コネクタ 11"/>
              <p:cNvCxnSpPr>
                <a:stCxn id="6" idx="5"/>
                <a:endCxn id="9" idx="1"/>
              </p:cNvCxnSpPr>
              <p:nvPr/>
            </p:nvCxnSpPr>
            <p:spPr>
              <a:xfrm>
                <a:off x="4002498" y="3737673"/>
                <a:ext cx="178950" cy="48486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直線コネクタ 12"/>
              <p:cNvCxnSpPr>
                <a:stCxn id="5" idx="5"/>
                <a:endCxn id="7" idx="1"/>
              </p:cNvCxnSpPr>
              <p:nvPr/>
            </p:nvCxnSpPr>
            <p:spPr>
              <a:xfrm>
                <a:off x="4506481" y="3077921"/>
                <a:ext cx="252627" cy="372156"/>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テキスト ボックス 13"/>
            <p:cNvSpPr txBox="1"/>
            <p:nvPr/>
          </p:nvSpPr>
          <p:spPr>
            <a:xfrm>
              <a:off x="2139194" y="1407309"/>
              <a:ext cx="336176" cy="461665"/>
            </a:xfrm>
            <a:prstGeom prst="rect">
              <a:avLst/>
            </a:prstGeom>
            <a:noFill/>
          </p:spPr>
          <p:txBody>
            <a:bodyPr wrap="square" rtlCol="0">
              <a:spAutoFit/>
            </a:bodyPr>
            <a:lstStyle/>
            <a:p>
              <a:r>
                <a:rPr kumimoji="1" lang="en-US" altLang="ja-JP" sz="2400" dirty="0" smtClean="0"/>
                <a:t>1</a:t>
              </a:r>
              <a:endParaRPr kumimoji="1" lang="ja-JP" altLang="en-US" sz="2400" dirty="0"/>
            </a:p>
          </p:txBody>
        </p:sp>
        <p:sp>
          <p:nvSpPr>
            <p:cNvPr id="16" name="テキスト ボックス 15"/>
            <p:cNvSpPr txBox="1"/>
            <p:nvPr/>
          </p:nvSpPr>
          <p:spPr>
            <a:xfrm>
              <a:off x="1648847" y="2164905"/>
              <a:ext cx="336176" cy="461665"/>
            </a:xfrm>
            <a:prstGeom prst="rect">
              <a:avLst/>
            </a:prstGeom>
            <a:noFill/>
          </p:spPr>
          <p:txBody>
            <a:bodyPr wrap="square" rtlCol="0">
              <a:spAutoFit/>
            </a:bodyPr>
            <a:lstStyle/>
            <a:p>
              <a:r>
                <a:rPr kumimoji="1" lang="en-US" altLang="ja-JP" sz="2400" dirty="0" smtClean="0"/>
                <a:t>2</a:t>
              </a:r>
              <a:endParaRPr kumimoji="1" lang="ja-JP" altLang="en-US" sz="2400" dirty="0"/>
            </a:p>
          </p:txBody>
        </p:sp>
        <p:sp>
          <p:nvSpPr>
            <p:cNvPr id="17" name="テキスト ボックス 16"/>
            <p:cNvSpPr txBox="1"/>
            <p:nvPr/>
          </p:nvSpPr>
          <p:spPr>
            <a:xfrm>
              <a:off x="988230" y="3180175"/>
              <a:ext cx="336176" cy="461665"/>
            </a:xfrm>
            <a:prstGeom prst="rect">
              <a:avLst/>
            </a:prstGeom>
            <a:noFill/>
          </p:spPr>
          <p:txBody>
            <a:bodyPr wrap="square" rtlCol="0">
              <a:spAutoFit/>
            </a:bodyPr>
            <a:lstStyle/>
            <a:p>
              <a:r>
                <a:rPr kumimoji="1" lang="en-US" altLang="ja-JP" sz="2400" dirty="0" smtClean="0"/>
                <a:t>3</a:t>
              </a:r>
              <a:endParaRPr kumimoji="1" lang="ja-JP" altLang="en-US" sz="2400" dirty="0"/>
            </a:p>
          </p:txBody>
        </p:sp>
        <p:sp>
          <p:nvSpPr>
            <p:cNvPr id="18" name="テキスト ボックス 17"/>
            <p:cNvSpPr txBox="1"/>
            <p:nvPr/>
          </p:nvSpPr>
          <p:spPr>
            <a:xfrm>
              <a:off x="2329596" y="3148508"/>
              <a:ext cx="336176" cy="461665"/>
            </a:xfrm>
            <a:prstGeom prst="rect">
              <a:avLst/>
            </a:prstGeom>
            <a:noFill/>
          </p:spPr>
          <p:txBody>
            <a:bodyPr wrap="square" rtlCol="0">
              <a:spAutoFit/>
            </a:bodyPr>
            <a:lstStyle/>
            <a:p>
              <a:r>
                <a:rPr kumimoji="1" lang="en-US" altLang="ja-JP" sz="2400" dirty="0" smtClean="0"/>
                <a:t>4</a:t>
              </a:r>
              <a:endParaRPr kumimoji="1" lang="ja-JP" altLang="en-US" sz="2400" dirty="0"/>
            </a:p>
          </p:txBody>
        </p:sp>
        <p:sp>
          <p:nvSpPr>
            <p:cNvPr id="20" name="テキスト ボックス 19"/>
            <p:cNvSpPr txBox="1"/>
            <p:nvPr/>
          </p:nvSpPr>
          <p:spPr>
            <a:xfrm>
              <a:off x="3102572" y="2164904"/>
              <a:ext cx="336176" cy="461665"/>
            </a:xfrm>
            <a:prstGeom prst="rect">
              <a:avLst/>
            </a:prstGeom>
            <a:noFill/>
          </p:spPr>
          <p:txBody>
            <a:bodyPr wrap="square" rtlCol="0">
              <a:spAutoFit/>
            </a:bodyPr>
            <a:lstStyle/>
            <a:p>
              <a:r>
                <a:rPr kumimoji="1" lang="en-US" altLang="ja-JP" sz="2400" dirty="0" smtClean="0"/>
                <a:t>5</a:t>
              </a:r>
              <a:endParaRPr kumimoji="1" lang="ja-JP" altLang="en-US" sz="2400" dirty="0"/>
            </a:p>
          </p:txBody>
        </p:sp>
      </p:grpSp>
      <mc:AlternateContent xmlns:mc="http://schemas.openxmlformats.org/markup-compatibility/2006" xmlns:a14="http://schemas.microsoft.com/office/drawing/2010/main">
        <mc:Choice Requires="a14">
          <p:sp>
            <p:nvSpPr>
              <p:cNvPr id="22" name="テキスト ボックス 21"/>
              <p:cNvSpPr txBox="1"/>
              <p:nvPr/>
            </p:nvSpPr>
            <p:spPr>
              <a:xfrm>
                <a:off x="4615369" y="1310588"/>
                <a:ext cx="4625788" cy="954107"/>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kumimoji="1" lang="en-US" altLang="ja-JP" sz="2800" b="0" i="1" smtClean="0">
                          <a:solidFill>
                            <a:schemeClr val="bg1">
                              <a:lumMod val="50000"/>
                            </a:schemeClr>
                          </a:solidFill>
                          <a:latin typeface="Cambria Math" panose="02040503050406030204" pitchFamily="18" charset="0"/>
                        </a:rPr>
                        <m:t>𝑣</m:t>
                      </m:r>
                      <m:d>
                        <m:dPr>
                          <m:begChr m:val="["/>
                          <m:endChr m:val="]"/>
                          <m:ctrlPr>
                            <a:rPr kumimoji="1" lang="en-US" altLang="ja-JP" sz="2800" b="0" i="1" smtClean="0">
                              <a:solidFill>
                                <a:schemeClr val="bg1">
                                  <a:lumMod val="50000"/>
                                </a:schemeClr>
                              </a:solidFill>
                              <a:latin typeface="Cambria Math" panose="02040503050406030204" pitchFamily="18" charset="0"/>
                            </a:rPr>
                          </m:ctrlPr>
                        </m:dPr>
                        <m:e>
                          <m:r>
                            <a:rPr kumimoji="1" lang="en-US" altLang="ja-JP" sz="2800" b="0" i="1" smtClean="0">
                              <a:solidFill>
                                <a:schemeClr val="bg1">
                                  <a:lumMod val="50000"/>
                                </a:schemeClr>
                              </a:solidFill>
                              <a:latin typeface="Cambria Math" panose="02040503050406030204" pitchFamily="18" charset="0"/>
                            </a:rPr>
                            <m:t>1→2</m:t>
                          </m:r>
                        </m:e>
                      </m:d>
                      <m:r>
                        <a:rPr kumimoji="1" lang="en-US" altLang="ja-JP" sz="2800" b="0" i="1" smtClean="0">
                          <a:solidFill>
                            <a:schemeClr val="bg1">
                              <a:lumMod val="50000"/>
                            </a:schemeClr>
                          </a:solidFill>
                          <a:latin typeface="Cambria Math" panose="02040503050406030204" pitchFamily="18" charset="0"/>
                        </a:rPr>
                        <m:t>="()“</m:t>
                      </m:r>
                    </m:oMath>
                  </m:oMathPara>
                </a14:m>
                <a:endParaRPr kumimoji="1" lang="en-US" altLang="ja-JP" sz="2800" dirty="0" smtClean="0">
                  <a:solidFill>
                    <a:schemeClr val="bg1">
                      <a:lumMod val="50000"/>
                    </a:schemeClr>
                  </a:solidFill>
                </a:endParaRPr>
              </a:p>
              <a:p>
                <a:pPr/>
                <a14:m>
                  <m:oMathPara xmlns:m="http://schemas.openxmlformats.org/officeDocument/2006/math">
                    <m:oMathParaPr>
                      <m:jc m:val="left"/>
                    </m:oMathParaPr>
                    <m:oMath xmlns:m="http://schemas.openxmlformats.org/officeDocument/2006/math">
                      <m:r>
                        <a:rPr kumimoji="1" lang="en-US" altLang="ja-JP" sz="2800" b="0" i="1" smtClean="0">
                          <a:latin typeface="Cambria Math" panose="02040503050406030204" pitchFamily="18" charset="0"/>
                        </a:rPr>
                        <m:t>𝑣</m:t>
                      </m:r>
                      <m:d>
                        <m:dPr>
                          <m:begChr m:val="["/>
                          <m:endChr m:val="]"/>
                          <m:ctrlPr>
                            <a:rPr kumimoji="1" lang="en-US" altLang="ja-JP" sz="2800" b="0" i="1" smtClean="0">
                              <a:latin typeface="Cambria Math" panose="02040503050406030204" pitchFamily="18" charset="0"/>
                            </a:rPr>
                          </m:ctrlPr>
                        </m:dPr>
                        <m:e>
                          <m:r>
                            <a:rPr kumimoji="1" lang="en-US" altLang="ja-JP" sz="2800" b="0" i="1" smtClean="0">
                              <a:latin typeface="Cambria Math" panose="02040503050406030204" pitchFamily="18" charset="0"/>
                            </a:rPr>
                            <m:t>1→5</m:t>
                          </m:r>
                        </m:e>
                      </m:d>
                      <m:r>
                        <a:rPr kumimoji="1" lang="en-US" altLang="ja-JP" sz="2800" b="0" i="1" smtClean="0">
                          <a:latin typeface="Cambria Math" panose="02040503050406030204" pitchFamily="18" charset="0"/>
                        </a:rPr>
                        <m:t>="()"</m:t>
                      </m:r>
                    </m:oMath>
                  </m:oMathPara>
                </a14:m>
                <a:endParaRPr kumimoji="1" lang="ja-JP" altLang="en-US" sz="2800" dirty="0"/>
              </a:p>
            </p:txBody>
          </p:sp>
        </mc:Choice>
        <mc:Fallback xmlns="">
          <p:sp>
            <p:nvSpPr>
              <p:cNvPr id="22" name="テキスト ボックス 21"/>
              <p:cNvSpPr txBox="1">
                <a:spLocks noRot="1" noChangeAspect="1" noMove="1" noResize="1" noEditPoints="1" noAdjustHandles="1" noChangeArrowheads="1" noChangeShapeType="1" noTextEdit="1"/>
              </p:cNvSpPr>
              <p:nvPr/>
            </p:nvSpPr>
            <p:spPr>
              <a:xfrm>
                <a:off x="4615369" y="1310588"/>
                <a:ext cx="4625788" cy="954107"/>
              </a:xfrm>
              <a:prstGeom prst="rect">
                <a:avLst/>
              </a:prstGeom>
              <a:blipFill rotWithShape="0">
                <a:blip r:embed="rId2"/>
                <a:stretch>
                  <a:fillRect/>
                </a:stretch>
              </a:blipFill>
            </p:spPr>
            <p:txBody>
              <a:bodyPr/>
              <a:lstStyle/>
              <a:p>
                <a:r>
                  <a:rPr lang="ja-JP" altLang="en-US">
                    <a:noFill/>
                  </a:rPr>
                  <a:t> </a:t>
                </a:r>
              </a:p>
            </p:txBody>
          </p:sp>
        </mc:Fallback>
      </mc:AlternateContent>
      <p:cxnSp>
        <p:nvCxnSpPr>
          <p:cNvPr id="15" name="直線矢印コネクタ 14"/>
          <p:cNvCxnSpPr/>
          <p:nvPr/>
        </p:nvCxnSpPr>
        <p:spPr>
          <a:xfrm>
            <a:off x="2908339" y="2187756"/>
            <a:ext cx="452531" cy="613430"/>
          </a:xfrm>
          <a:prstGeom prst="straightConnector1">
            <a:avLst/>
          </a:prstGeom>
          <a:ln w="889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56618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21971" y="365127"/>
            <a:ext cx="8448541" cy="638173"/>
          </a:xfrm>
        </p:spPr>
        <p:txBody>
          <a:bodyPr>
            <a:normAutofit/>
          </a:bodyPr>
          <a:lstStyle/>
          <a:p>
            <a:r>
              <a:rPr lang="ja-JP" altLang="en-US" sz="3600" dirty="0" smtClean="0"/>
              <a:t>例（サンプル</a:t>
            </a:r>
            <a:r>
              <a:rPr lang="en-US" altLang="ja-JP" sz="3600" dirty="0" smtClean="0"/>
              <a:t>3</a:t>
            </a:r>
            <a:r>
              <a:rPr lang="ja-JP" altLang="en-US" sz="3600" dirty="0" smtClean="0"/>
              <a:t>）</a:t>
            </a:r>
            <a:endParaRPr kumimoji="1" lang="ja-JP" altLang="en-US" sz="3600" dirty="0"/>
          </a:p>
        </p:txBody>
      </p:sp>
      <p:grpSp>
        <p:nvGrpSpPr>
          <p:cNvPr id="21" name="グループ化 20"/>
          <p:cNvGrpSpPr/>
          <p:nvPr/>
        </p:nvGrpSpPr>
        <p:grpSpPr>
          <a:xfrm>
            <a:off x="1270616" y="1299732"/>
            <a:ext cx="2686891" cy="2761882"/>
            <a:chOff x="988230" y="1407309"/>
            <a:chExt cx="2686891" cy="2761882"/>
          </a:xfrm>
        </p:grpSpPr>
        <p:grpSp>
          <p:nvGrpSpPr>
            <p:cNvPr id="4" name="グループ化 3"/>
            <p:cNvGrpSpPr/>
            <p:nvPr/>
          </p:nvGrpSpPr>
          <p:grpSpPr>
            <a:xfrm>
              <a:off x="1087407" y="1701394"/>
              <a:ext cx="2587714" cy="2467797"/>
              <a:chOff x="3181075" y="2733587"/>
              <a:chExt cx="1922367" cy="1833283"/>
            </a:xfrm>
          </p:grpSpPr>
          <p:sp>
            <p:nvSpPr>
              <p:cNvPr id="5" name="円/楕円 4"/>
              <p:cNvSpPr/>
              <p:nvPr/>
            </p:nvSpPr>
            <p:spPr>
              <a:xfrm>
                <a:off x="4162147" y="2733587"/>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smtClean="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6" name="円/楕円 5"/>
              <p:cNvSpPr/>
              <p:nvPr/>
            </p:nvSpPr>
            <p:spPr>
              <a:xfrm>
                <a:off x="3658164" y="3393339"/>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smtClean="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7" name="円/楕円 6"/>
              <p:cNvSpPr/>
              <p:nvPr/>
            </p:nvSpPr>
            <p:spPr>
              <a:xfrm>
                <a:off x="4700030" y="3390999"/>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8" name="円/楕円 7"/>
              <p:cNvSpPr/>
              <p:nvPr/>
            </p:nvSpPr>
            <p:spPr>
              <a:xfrm>
                <a:off x="3181075" y="4163458"/>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9" name="円/楕円 8"/>
              <p:cNvSpPr/>
              <p:nvPr/>
            </p:nvSpPr>
            <p:spPr>
              <a:xfrm>
                <a:off x="4122370" y="4163458"/>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cxnSp>
            <p:nvCxnSpPr>
              <p:cNvPr id="10" name="直線コネクタ 9"/>
              <p:cNvCxnSpPr>
                <a:stCxn id="5" idx="3"/>
                <a:endCxn id="6" idx="7"/>
              </p:cNvCxnSpPr>
              <p:nvPr/>
            </p:nvCxnSpPr>
            <p:spPr>
              <a:xfrm flipH="1">
                <a:off x="4002498" y="3077921"/>
                <a:ext cx="218727" cy="374496"/>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直線コネクタ 10"/>
              <p:cNvCxnSpPr>
                <a:stCxn id="6" idx="3"/>
                <a:endCxn id="8" idx="7"/>
              </p:cNvCxnSpPr>
              <p:nvPr/>
            </p:nvCxnSpPr>
            <p:spPr>
              <a:xfrm flipH="1">
                <a:off x="3525409" y="3737673"/>
                <a:ext cx="191833" cy="48486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線コネクタ 11"/>
              <p:cNvCxnSpPr>
                <a:stCxn id="6" idx="5"/>
                <a:endCxn id="9" idx="1"/>
              </p:cNvCxnSpPr>
              <p:nvPr/>
            </p:nvCxnSpPr>
            <p:spPr>
              <a:xfrm>
                <a:off x="4002498" y="3737673"/>
                <a:ext cx="178950" cy="48486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直線コネクタ 12"/>
              <p:cNvCxnSpPr>
                <a:stCxn id="5" idx="5"/>
                <a:endCxn id="7" idx="1"/>
              </p:cNvCxnSpPr>
              <p:nvPr/>
            </p:nvCxnSpPr>
            <p:spPr>
              <a:xfrm>
                <a:off x="4506481" y="3077921"/>
                <a:ext cx="252627" cy="372156"/>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テキスト ボックス 13"/>
            <p:cNvSpPr txBox="1"/>
            <p:nvPr/>
          </p:nvSpPr>
          <p:spPr>
            <a:xfrm>
              <a:off x="2139194" y="1407309"/>
              <a:ext cx="336176" cy="461665"/>
            </a:xfrm>
            <a:prstGeom prst="rect">
              <a:avLst/>
            </a:prstGeom>
            <a:noFill/>
          </p:spPr>
          <p:txBody>
            <a:bodyPr wrap="square" rtlCol="0">
              <a:spAutoFit/>
            </a:bodyPr>
            <a:lstStyle/>
            <a:p>
              <a:r>
                <a:rPr kumimoji="1" lang="en-US" altLang="ja-JP" sz="2400" dirty="0" smtClean="0"/>
                <a:t>1</a:t>
              </a:r>
              <a:endParaRPr kumimoji="1" lang="ja-JP" altLang="en-US" sz="2400" dirty="0"/>
            </a:p>
          </p:txBody>
        </p:sp>
        <p:sp>
          <p:nvSpPr>
            <p:cNvPr id="16" name="テキスト ボックス 15"/>
            <p:cNvSpPr txBox="1"/>
            <p:nvPr/>
          </p:nvSpPr>
          <p:spPr>
            <a:xfrm>
              <a:off x="1648847" y="2164905"/>
              <a:ext cx="336176" cy="461665"/>
            </a:xfrm>
            <a:prstGeom prst="rect">
              <a:avLst/>
            </a:prstGeom>
            <a:noFill/>
          </p:spPr>
          <p:txBody>
            <a:bodyPr wrap="square" rtlCol="0">
              <a:spAutoFit/>
            </a:bodyPr>
            <a:lstStyle/>
            <a:p>
              <a:r>
                <a:rPr kumimoji="1" lang="en-US" altLang="ja-JP" sz="2400" dirty="0" smtClean="0"/>
                <a:t>2</a:t>
              </a:r>
              <a:endParaRPr kumimoji="1" lang="ja-JP" altLang="en-US" sz="2400" dirty="0"/>
            </a:p>
          </p:txBody>
        </p:sp>
        <p:sp>
          <p:nvSpPr>
            <p:cNvPr id="17" name="テキスト ボックス 16"/>
            <p:cNvSpPr txBox="1"/>
            <p:nvPr/>
          </p:nvSpPr>
          <p:spPr>
            <a:xfrm>
              <a:off x="988230" y="3180175"/>
              <a:ext cx="336176" cy="461665"/>
            </a:xfrm>
            <a:prstGeom prst="rect">
              <a:avLst/>
            </a:prstGeom>
            <a:noFill/>
          </p:spPr>
          <p:txBody>
            <a:bodyPr wrap="square" rtlCol="0">
              <a:spAutoFit/>
            </a:bodyPr>
            <a:lstStyle/>
            <a:p>
              <a:r>
                <a:rPr kumimoji="1" lang="en-US" altLang="ja-JP" sz="2400" dirty="0" smtClean="0"/>
                <a:t>3</a:t>
              </a:r>
              <a:endParaRPr kumimoji="1" lang="ja-JP" altLang="en-US" sz="2400" dirty="0"/>
            </a:p>
          </p:txBody>
        </p:sp>
        <p:sp>
          <p:nvSpPr>
            <p:cNvPr id="18" name="テキスト ボックス 17"/>
            <p:cNvSpPr txBox="1"/>
            <p:nvPr/>
          </p:nvSpPr>
          <p:spPr>
            <a:xfrm>
              <a:off x="2329596" y="3148508"/>
              <a:ext cx="336176" cy="461665"/>
            </a:xfrm>
            <a:prstGeom prst="rect">
              <a:avLst/>
            </a:prstGeom>
            <a:noFill/>
          </p:spPr>
          <p:txBody>
            <a:bodyPr wrap="square" rtlCol="0">
              <a:spAutoFit/>
            </a:bodyPr>
            <a:lstStyle/>
            <a:p>
              <a:r>
                <a:rPr kumimoji="1" lang="en-US" altLang="ja-JP" sz="2400" dirty="0" smtClean="0"/>
                <a:t>4</a:t>
              </a:r>
              <a:endParaRPr kumimoji="1" lang="ja-JP" altLang="en-US" sz="2400" dirty="0"/>
            </a:p>
          </p:txBody>
        </p:sp>
        <p:sp>
          <p:nvSpPr>
            <p:cNvPr id="20" name="テキスト ボックス 19"/>
            <p:cNvSpPr txBox="1"/>
            <p:nvPr/>
          </p:nvSpPr>
          <p:spPr>
            <a:xfrm>
              <a:off x="3102572" y="2164904"/>
              <a:ext cx="336176" cy="461665"/>
            </a:xfrm>
            <a:prstGeom prst="rect">
              <a:avLst/>
            </a:prstGeom>
            <a:noFill/>
          </p:spPr>
          <p:txBody>
            <a:bodyPr wrap="square" rtlCol="0">
              <a:spAutoFit/>
            </a:bodyPr>
            <a:lstStyle/>
            <a:p>
              <a:r>
                <a:rPr kumimoji="1" lang="en-US" altLang="ja-JP" sz="2400" dirty="0" smtClean="0"/>
                <a:t>5</a:t>
              </a:r>
              <a:endParaRPr kumimoji="1" lang="ja-JP" altLang="en-US" sz="2400" dirty="0"/>
            </a:p>
          </p:txBody>
        </p:sp>
      </p:grpSp>
      <mc:AlternateContent xmlns:mc="http://schemas.openxmlformats.org/markup-compatibility/2006" xmlns:a14="http://schemas.microsoft.com/office/drawing/2010/main">
        <mc:Choice Requires="a14">
          <p:sp>
            <p:nvSpPr>
              <p:cNvPr id="22" name="テキスト ボックス 21"/>
              <p:cNvSpPr txBox="1"/>
              <p:nvPr/>
            </p:nvSpPr>
            <p:spPr>
              <a:xfrm>
                <a:off x="4615369" y="1310588"/>
                <a:ext cx="4625788" cy="1384995"/>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kumimoji="1" lang="en-US" altLang="ja-JP" sz="2800" b="0" i="1" smtClean="0">
                          <a:solidFill>
                            <a:schemeClr val="bg1">
                              <a:lumMod val="50000"/>
                            </a:schemeClr>
                          </a:solidFill>
                          <a:latin typeface="Cambria Math" panose="02040503050406030204" pitchFamily="18" charset="0"/>
                        </a:rPr>
                        <m:t>𝑣</m:t>
                      </m:r>
                      <m:d>
                        <m:dPr>
                          <m:begChr m:val="["/>
                          <m:endChr m:val="]"/>
                          <m:ctrlPr>
                            <a:rPr kumimoji="1" lang="en-US" altLang="ja-JP" sz="2800" b="0" i="1" smtClean="0">
                              <a:solidFill>
                                <a:schemeClr val="bg1">
                                  <a:lumMod val="50000"/>
                                </a:schemeClr>
                              </a:solidFill>
                              <a:latin typeface="Cambria Math" panose="02040503050406030204" pitchFamily="18" charset="0"/>
                            </a:rPr>
                          </m:ctrlPr>
                        </m:dPr>
                        <m:e>
                          <m:r>
                            <a:rPr kumimoji="1" lang="en-US" altLang="ja-JP" sz="2800" b="0" i="1" smtClean="0">
                              <a:solidFill>
                                <a:schemeClr val="bg1">
                                  <a:lumMod val="50000"/>
                                </a:schemeClr>
                              </a:solidFill>
                              <a:latin typeface="Cambria Math" panose="02040503050406030204" pitchFamily="18" charset="0"/>
                            </a:rPr>
                            <m:t>1→2</m:t>
                          </m:r>
                        </m:e>
                      </m:d>
                      <m:r>
                        <a:rPr kumimoji="1" lang="en-US" altLang="ja-JP" sz="2800" b="0" i="1" smtClean="0">
                          <a:solidFill>
                            <a:schemeClr val="bg1">
                              <a:lumMod val="50000"/>
                            </a:schemeClr>
                          </a:solidFill>
                          <a:latin typeface="Cambria Math" panose="02040503050406030204" pitchFamily="18" charset="0"/>
                        </a:rPr>
                        <m:t>="()“</m:t>
                      </m:r>
                    </m:oMath>
                  </m:oMathPara>
                </a14:m>
                <a:endParaRPr kumimoji="1" lang="en-US" altLang="ja-JP" sz="2800" dirty="0" smtClean="0">
                  <a:solidFill>
                    <a:schemeClr val="bg1">
                      <a:lumMod val="50000"/>
                    </a:schemeClr>
                  </a:solidFill>
                </a:endParaRPr>
              </a:p>
              <a:p>
                <a:pPr/>
                <a14:m>
                  <m:oMathPara xmlns:m="http://schemas.openxmlformats.org/officeDocument/2006/math">
                    <m:oMathParaPr>
                      <m:jc m:val="left"/>
                    </m:oMathParaPr>
                    <m:oMath xmlns:m="http://schemas.openxmlformats.org/officeDocument/2006/math">
                      <m:r>
                        <a:rPr kumimoji="1" lang="en-US" altLang="ja-JP" sz="2800" b="0" i="1" smtClean="0">
                          <a:solidFill>
                            <a:schemeClr val="bg1">
                              <a:lumMod val="50000"/>
                            </a:schemeClr>
                          </a:solidFill>
                          <a:latin typeface="Cambria Math" panose="02040503050406030204" pitchFamily="18" charset="0"/>
                        </a:rPr>
                        <m:t>𝑣</m:t>
                      </m:r>
                      <m:d>
                        <m:dPr>
                          <m:begChr m:val="["/>
                          <m:endChr m:val="]"/>
                          <m:ctrlPr>
                            <a:rPr kumimoji="1" lang="en-US" altLang="ja-JP" sz="2800" b="0" i="1" smtClean="0">
                              <a:solidFill>
                                <a:schemeClr val="bg1">
                                  <a:lumMod val="50000"/>
                                </a:schemeClr>
                              </a:solidFill>
                              <a:latin typeface="Cambria Math" panose="02040503050406030204" pitchFamily="18" charset="0"/>
                            </a:rPr>
                          </m:ctrlPr>
                        </m:dPr>
                        <m:e>
                          <m:r>
                            <a:rPr kumimoji="1" lang="en-US" altLang="ja-JP" sz="2800" b="0" i="1" smtClean="0">
                              <a:solidFill>
                                <a:schemeClr val="bg1">
                                  <a:lumMod val="50000"/>
                                </a:schemeClr>
                              </a:solidFill>
                              <a:latin typeface="Cambria Math" panose="02040503050406030204" pitchFamily="18" charset="0"/>
                            </a:rPr>
                            <m:t>1→5</m:t>
                          </m:r>
                        </m:e>
                      </m:d>
                      <m:r>
                        <a:rPr kumimoji="1" lang="en-US" altLang="ja-JP" sz="2800" b="0" i="1" smtClean="0">
                          <a:solidFill>
                            <a:schemeClr val="bg1">
                              <a:lumMod val="50000"/>
                            </a:schemeClr>
                          </a:solidFill>
                          <a:latin typeface="Cambria Math" panose="02040503050406030204" pitchFamily="18" charset="0"/>
                        </a:rPr>
                        <m:t>="()“</m:t>
                      </m:r>
                    </m:oMath>
                  </m:oMathPara>
                </a14:m>
                <a:endParaRPr kumimoji="1" lang="en-US" altLang="ja-JP" sz="2800" dirty="0" smtClean="0">
                  <a:solidFill>
                    <a:schemeClr val="bg1">
                      <a:lumMod val="50000"/>
                    </a:schemeClr>
                  </a:solidFill>
                </a:endParaRPr>
              </a:p>
              <a:p>
                <a:pPr/>
                <a14:m>
                  <m:oMathPara xmlns:m="http://schemas.openxmlformats.org/officeDocument/2006/math">
                    <m:oMathParaPr>
                      <m:jc m:val="left"/>
                    </m:oMathParaPr>
                    <m:oMath xmlns:m="http://schemas.openxmlformats.org/officeDocument/2006/math">
                      <m:r>
                        <a:rPr kumimoji="1" lang="en-US" altLang="ja-JP" sz="2800" b="0" i="1" smtClean="0">
                          <a:latin typeface="Cambria Math" panose="02040503050406030204" pitchFamily="18" charset="0"/>
                        </a:rPr>
                        <m:t>𝑣</m:t>
                      </m:r>
                      <m:d>
                        <m:dPr>
                          <m:begChr m:val="["/>
                          <m:endChr m:val="]"/>
                          <m:ctrlPr>
                            <a:rPr kumimoji="1" lang="en-US" altLang="ja-JP" sz="2800" b="0" i="1" smtClean="0">
                              <a:latin typeface="Cambria Math" panose="02040503050406030204" pitchFamily="18" charset="0"/>
                            </a:rPr>
                          </m:ctrlPr>
                        </m:dPr>
                        <m:e>
                          <m:r>
                            <a:rPr kumimoji="1" lang="en-US" altLang="ja-JP" sz="2800" b="0" i="1" smtClean="0">
                              <a:latin typeface="Cambria Math" panose="02040503050406030204" pitchFamily="18" charset="0"/>
                            </a:rPr>
                            <m:t>3→2</m:t>
                          </m:r>
                        </m:e>
                      </m:d>
                      <m:r>
                        <a:rPr kumimoji="1" lang="en-US" altLang="ja-JP" sz="2800" b="0" i="1" smtClean="0">
                          <a:latin typeface="Cambria Math" panose="02040503050406030204" pitchFamily="18" charset="0"/>
                        </a:rPr>
                        <m:t>="()"</m:t>
                      </m:r>
                    </m:oMath>
                  </m:oMathPara>
                </a14:m>
                <a:endParaRPr kumimoji="1" lang="ja-JP" altLang="en-US" sz="2800" dirty="0"/>
              </a:p>
            </p:txBody>
          </p:sp>
        </mc:Choice>
        <mc:Fallback xmlns="">
          <p:sp>
            <p:nvSpPr>
              <p:cNvPr id="22" name="テキスト ボックス 21"/>
              <p:cNvSpPr txBox="1">
                <a:spLocks noRot="1" noChangeAspect="1" noMove="1" noResize="1" noEditPoints="1" noAdjustHandles="1" noChangeArrowheads="1" noChangeShapeType="1" noTextEdit="1"/>
              </p:cNvSpPr>
              <p:nvPr/>
            </p:nvSpPr>
            <p:spPr>
              <a:xfrm>
                <a:off x="4615369" y="1310588"/>
                <a:ext cx="4625788" cy="1384995"/>
              </a:xfrm>
              <a:prstGeom prst="rect">
                <a:avLst/>
              </a:prstGeom>
              <a:blipFill rotWithShape="0">
                <a:blip r:embed="rId2"/>
                <a:stretch>
                  <a:fillRect/>
                </a:stretch>
              </a:blipFill>
            </p:spPr>
            <p:txBody>
              <a:bodyPr/>
              <a:lstStyle/>
              <a:p>
                <a:r>
                  <a:rPr lang="ja-JP" altLang="en-US">
                    <a:noFill/>
                  </a:rPr>
                  <a:t> </a:t>
                </a:r>
              </a:p>
            </p:txBody>
          </p:sp>
        </mc:Fallback>
      </mc:AlternateContent>
      <p:cxnSp>
        <p:nvCxnSpPr>
          <p:cNvPr id="19" name="直線矢印コネクタ 18"/>
          <p:cNvCxnSpPr/>
          <p:nvPr/>
        </p:nvCxnSpPr>
        <p:spPr>
          <a:xfrm flipV="1">
            <a:off x="1993510" y="3055056"/>
            <a:ext cx="370695" cy="765146"/>
          </a:xfrm>
          <a:prstGeom prst="straightConnector1">
            <a:avLst/>
          </a:prstGeom>
          <a:ln w="889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78991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21971" y="365127"/>
            <a:ext cx="8448541" cy="638173"/>
          </a:xfrm>
        </p:spPr>
        <p:txBody>
          <a:bodyPr>
            <a:normAutofit/>
          </a:bodyPr>
          <a:lstStyle/>
          <a:p>
            <a:r>
              <a:rPr lang="ja-JP" altLang="en-US" sz="3600" dirty="0" smtClean="0"/>
              <a:t>例（サンプル</a:t>
            </a:r>
            <a:r>
              <a:rPr lang="en-US" altLang="ja-JP" sz="3600" dirty="0" smtClean="0"/>
              <a:t>3</a:t>
            </a:r>
            <a:r>
              <a:rPr lang="ja-JP" altLang="en-US" sz="3600" dirty="0" smtClean="0"/>
              <a:t>）</a:t>
            </a:r>
            <a:endParaRPr kumimoji="1" lang="ja-JP" altLang="en-US" sz="3600" dirty="0"/>
          </a:p>
        </p:txBody>
      </p:sp>
      <p:grpSp>
        <p:nvGrpSpPr>
          <p:cNvPr id="21" name="グループ化 20"/>
          <p:cNvGrpSpPr/>
          <p:nvPr/>
        </p:nvGrpSpPr>
        <p:grpSpPr>
          <a:xfrm>
            <a:off x="1270616" y="1299732"/>
            <a:ext cx="2686891" cy="2761882"/>
            <a:chOff x="988230" y="1407309"/>
            <a:chExt cx="2686891" cy="2761882"/>
          </a:xfrm>
        </p:grpSpPr>
        <p:grpSp>
          <p:nvGrpSpPr>
            <p:cNvPr id="4" name="グループ化 3"/>
            <p:cNvGrpSpPr/>
            <p:nvPr/>
          </p:nvGrpSpPr>
          <p:grpSpPr>
            <a:xfrm>
              <a:off x="1087407" y="1701394"/>
              <a:ext cx="2587714" cy="2467797"/>
              <a:chOff x="3181075" y="2733587"/>
              <a:chExt cx="1922367" cy="1833283"/>
            </a:xfrm>
          </p:grpSpPr>
          <p:sp>
            <p:nvSpPr>
              <p:cNvPr id="5" name="円/楕円 4"/>
              <p:cNvSpPr/>
              <p:nvPr/>
            </p:nvSpPr>
            <p:spPr>
              <a:xfrm>
                <a:off x="4162147" y="2733587"/>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smtClean="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6" name="円/楕円 5"/>
              <p:cNvSpPr/>
              <p:nvPr/>
            </p:nvSpPr>
            <p:spPr>
              <a:xfrm>
                <a:off x="3658164" y="3393339"/>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smtClean="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7" name="円/楕円 6"/>
              <p:cNvSpPr/>
              <p:nvPr/>
            </p:nvSpPr>
            <p:spPr>
              <a:xfrm>
                <a:off x="4700030" y="3390999"/>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8" name="円/楕円 7"/>
              <p:cNvSpPr/>
              <p:nvPr/>
            </p:nvSpPr>
            <p:spPr>
              <a:xfrm>
                <a:off x="3181075" y="4163458"/>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sp>
            <p:nvSpPr>
              <p:cNvPr id="9" name="円/楕円 8"/>
              <p:cNvSpPr/>
              <p:nvPr/>
            </p:nvSpPr>
            <p:spPr>
              <a:xfrm>
                <a:off x="4122370" y="4163458"/>
                <a:ext cx="403412" cy="403412"/>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ja-JP" sz="2800" b="1" dirty="0">
                    <a:solidFill>
                      <a:schemeClr val="tx1"/>
                    </a:solidFill>
                    <a:latin typeface="+mn-ea"/>
                    <a:cs typeface="Segoe UI Black" panose="020B0A02040204020203" pitchFamily="34" charset="0"/>
                  </a:rPr>
                  <a:t>)</a:t>
                </a:r>
                <a:endParaRPr lang="ja-JP" altLang="en-US" sz="2800" b="1" dirty="0">
                  <a:solidFill>
                    <a:schemeClr val="tx1"/>
                  </a:solidFill>
                  <a:latin typeface="+mn-ea"/>
                  <a:cs typeface="Segoe UI Black" panose="020B0A02040204020203" pitchFamily="34" charset="0"/>
                </a:endParaRPr>
              </a:p>
            </p:txBody>
          </p:sp>
          <p:cxnSp>
            <p:nvCxnSpPr>
              <p:cNvPr id="10" name="直線コネクタ 9"/>
              <p:cNvCxnSpPr>
                <a:stCxn id="5" idx="3"/>
                <a:endCxn id="6" idx="7"/>
              </p:cNvCxnSpPr>
              <p:nvPr/>
            </p:nvCxnSpPr>
            <p:spPr>
              <a:xfrm flipH="1">
                <a:off x="4002498" y="3077921"/>
                <a:ext cx="218727" cy="374496"/>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直線コネクタ 10"/>
              <p:cNvCxnSpPr>
                <a:stCxn id="6" idx="3"/>
                <a:endCxn id="8" idx="7"/>
              </p:cNvCxnSpPr>
              <p:nvPr/>
            </p:nvCxnSpPr>
            <p:spPr>
              <a:xfrm flipH="1">
                <a:off x="3525409" y="3737673"/>
                <a:ext cx="191833" cy="48486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線コネクタ 11"/>
              <p:cNvCxnSpPr>
                <a:stCxn id="6" idx="5"/>
                <a:endCxn id="9" idx="1"/>
              </p:cNvCxnSpPr>
              <p:nvPr/>
            </p:nvCxnSpPr>
            <p:spPr>
              <a:xfrm>
                <a:off x="4002498" y="3737673"/>
                <a:ext cx="178950" cy="484863"/>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直線コネクタ 12"/>
              <p:cNvCxnSpPr>
                <a:stCxn id="5" idx="5"/>
                <a:endCxn id="7" idx="1"/>
              </p:cNvCxnSpPr>
              <p:nvPr/>
            </p:nvCxnSpPr>
            <p:spPr>
              <a:xfrm>
                <a:off x="4506481" y="3077921"/>
                <a:ext cx="252627" cy="372156"/>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テキスト ボックス 13"/>
            <p:cNvSpPr txBox="1"/>
            <p:nvPr/>
          </p:nvSpPr>
          <p:spPr>
            <a:xfrm>
              <a:off x="2139194" y="1407309"/>
              <a:ext cx="336176" cy="461665"/>
            </a:xfrm>
            <a:prstGeom prst="rect">
              <a:avLst/>
            </a:prstGeom>
            <a:noFill/>
          </p:spPr>
          <p:txBody>
            <a:bodyPr wrap="square" rtlCol="0">
              <a:spAutoFit/>
            </a:bodyPr>
            <a:lstStyle/>
            <a:p>
              <a:r>
                <a:rPr kumimoji="1" lang="en-US" altLang="ja-JP" sz="2400" dirty="0" smtClean="0"/>
                <a:t>1</a:t>
              </a:r>
              <a:endParaRPr kumimoji="1" lang="ja-JP" altLang="en-US" sz="2400" dirty="0"/>
            </a:p>
          </p:txBody>
        </p:sp>
        <p:sp>
          <p:nvSpPr>
            <p:cNvPr id="16" name="テキスト ボックス 15"/>
            <p:cNvSpPr txBox="1"/>
            <p:nvPr/>
          </p:nvSpPr>
          <p:spPr>
            <a:xfrm>
              <a:off x="1648847" y="2164905"/>
              <a:ext cx="336176" cy="461665"/>
            </a:xfrm>
            <a:prstGeom prst="rect">
              <a:avLst/>
            </a:prstGeom>
            <a:noFill/>
          </p:spPr>
          <p:txBody>
            <a:bodyPr wrap="square" rtlCol="0">
              <a:spAutoFit/>
            </a:bodyPr>
            <a:lstStyle/>
            <a:p>
              <a:r>
                <a:rPr kumimoji="1" lang="en-US" altLang="ja-JP" sz="2400" dirty="0" smtClean="0"/>
                <a:t>2</a:t>
              </a:r>
              <a:endParaRPr kumimoji="1" lang="ja-JP" altLang="en-US" sz="2400" dirty="0"/>
            </a:p>
          </p:txBody>
        </p:sp>
        <p:sp>
          <p:nvSpPr>
            <p:cNvPr id="17" name="テキスト ボックス 16"/>
            <p:cNvSpPr txBox="1"/>
            <p:nvPr/>
          </p:nvSpPr>
          <p:spPr>
            <a:xfrm>
              <a:off x="988230" y="3180175"/>
              <a:ext cx="336176" cy="461665"/>
            </a:xfrm>
            <a:prstGeom prst="rect">
              <a:avLst/>
            </a:prstGeom>
            <a:noFill/>
          </p:spPr>
          <p:txBody>
            <a:bodyPr wrap="square" rtlCol="0">
              <a:spAutoFit/>
            </a:bodyPr>
            <a:lstStyle/>
            <a:p>
              <a:r>
                <a:rPr kumimoji="1" lang="en-US" altLang="ja-JP" sz="2400" dirty="0" smtClean="0"/>
                <a:t>3</a:t>
              </a:r>
              <a:endParaRPr kumimoji="1" lang="ja-JP" altLang="en-US" sz="2400" dirty="0"/>
            </a:p>
          </p:txBody>
        </p:sp>
        <p:sp>
          <p:nvSpPr>
            <p:cNvPr id="18" name="テキスト ボックス 17"/>
            <p:cNvSpPr txBox="1"/>
            <p:nvPr/>
          </p:nvSpPr>
          <p:spPr>
            <a:xfrm>
              <a:off x="2329596" y="3148508"/>
              <a:ext cx="336176" cy="461665"/>
            </a:xfrm>
            <a:prstGeom prst="rect">
              <a:avLst/>
            </a:prstGeom>
            <a:noFill/>
          </p:spPr>
          <p:txBody>
            <a:bodyPr wrap="square" rtlCol="0">
              <a:spAutoFit/>
            </a:bodyPr>
            <a:lstStyle/>
            <a:p>
              <a:r>
                <a:rPr kumimoji="1" lang="en-US" altLang="ja-JP" sz="2400" dirty="0" smtClean="0"/>
                <a:t>4</a:t>
              </a:r>
              <a:endParaRPr kumimoji="1" lang="ja-JP" altLang="en-US" sz="2400" dirty="0"/>
            </a:p>
          </p:txBody>
        </p:sp>
        <p:sp>
          <p:nvSpPr>
            <p:cNvPr id="20" name="テキスト ボックス 19"/>
            <p:cNvSpPr txBox="1"/>
            <p:nvPr/>
          </p:nvSpPr>
          <p:spPr>
            <a:xfrm>
              <a:off x="3102572" y="2164904"/>
              <a:ext cx="336176" cy="461665"/>
            </a:xfrm>
            <a:prstGeom prst="rect">
              <a:avLst/>
            </a:prstGeom>
            <a:noFill/>
          </p:spPr>
          <p:txBody>
            <a:bodyPr wrap="square" rtlCol="0">
              <a:spAutoFit/>
            </a:bodyPr>
            <a:lstStyle/>
            <a:p>
              <a:r>
                <a:rPr kumimoji="1" lang="en-US" altLang="ja-JP" sz="2400" dirty="0" smtClean="0"/>
                <a:t>5</a:t>
              </a:r>
              <a:endParaRPr kumimoji="1" lang="ja-JP" altLang="en-US" sz="2400" dirty="0"/>
            </a:p>
          </p:txBody>
        </p:sp>
      </p:grpSp>
      <mc:AlternateContent xmlns:mc="http://schemas.openxmlformats.org/markup-compatibility/2006" xmlns:a14="http://schemas.microsoft.com/office/drawing/2010/main">
        <mc:Choice Requires="a14">
          <p:sp>
            <p:nvSpPr>
              <p:cNvPr id="22" name="テキスト ボックス 21"/>
              <p:cNvSpPr txBox="1"/>
              <p:nvPr/>
            </p:nvSpPr>
            <p:spPr>
              <a:xfrm>
                <a:off x="4615369" y="1310588"/>
                <a:ext cx="4625788" cy="1815882"/>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kumimoji="1" lang="en-US" altLang="ja-JP" sz="2800" b="0" i="1" smtClean="0">
                          <a:solidFill>
                            <a:schemeClr val="bg1">
                              <a:lumMod val="50000"/>
                            </a:schemeClr>
                          </a:solidFill>
                          <a:latin typeface="Cambria Math" panose="02040503050406030204" pitchFamily="18" charset="0"/>
                        </a:rPr>
                        <m:t>𝑣</m:t>
                      </m:r>
                      <m:d>
                        <m:dPr>
                          <m:begChr m:val="["/>
                          <m:endChr m:val="]"/>
                          <m:ctrlPr>
                            <a:rPr kumimoji="1" lang="en-US" altLang="ja-JP" sz="2800" b="0" i="1" smtClean="0">
                              <a:solidFill>
                                <a:schemeClr val="bg1">
                                  <a:lumMod val="50000"/>
                                </a:schemeClr>
                              </a:solidFill>
                              <a:latin typeface="Cambria Math" panose="02040503050406030204" pitchFamily="18" charset="0"/>
                            </a:rPr>
                          </m:ctrlPr>
                        </m:dPr>
                        <m:e>
                          <m:r>
                            <a:rPr kumimoji="1" lang="en-US" altLang="ja-JP" sz="2800" b="0" i="1" smtClean="0">
                              <a:solidFill>
                                <a:schemeClr val="bg1">
                                  <a:lumMod val="50000"/>
                                </a:schemeClr>
                              </a:solidFill>
                              <a:latin typeface="Cambria Math" panose="02040503050406030204" pitchFamily="18" charset="0"/>
                            </a:rPr>
                            <m:t>1→2</m:t>
                          </m:r>
                        </m:e>
                      </m:d>
                      <m:r>
                        <a:rPr kumimoji="1" lang="en-US" altLang="ja-JP" sz="2800" b="0" i="1" smtClean="0">
                          <a:solidFill>
                            <a:schemeClr val="bg1">
                              <a:lumMod val="50000"/>
                            </a:schemeClr>
                          </a:solidFill>
                          <a:latin typeface="Cambria Math" panose="02040503050406030204" pitchFamily="18" charset="0"/>
                        </a:rPr>
                        <m:t>="()“</m:t>
                      </m:r>
                    </m:oMath>
                  </m:oMathPara>
                </a14:m>
                <a:endParaRPr kumimoji="1" lang="en-US" altLang="ja-JP" sz="2800" dirty="0" smtClean="0">
                  <a:solidFill>
                    <a:schemeClr val="bg1">
                      <a:lumMod val="50000"/>
                    </a:schemeClr>
                  </a:solidFill>
                </a:endParaRPr>
              </a:p>
              <a:p>
                <a:pPr/>
                <a14:m>
                  <m:oMathPara xmlns:m="http://schemas.openxmlformats.org/officeDocument/2006/math">
                    <m:oMathParaPr>
                      <m:jc m:val="left"/>
                    </m:oMathParaPr>
                    <m:oMath xmlns:m="http://schemas.openxmlformats.org/officeDocument/2006/math">
                      <m:r>
                        <a:rPr kumimoji="1" lang="en-US" altLang="ja-JP" sz="2800" b="0" i="1" smtClean="0">
                          <a:solidFill>
                            <a:schemeClr val="bg1">
                              <a:lumMod val="50000"/>
                            </a:schemeClr>
                          </a:solidFill>
                          <a:latin typeface="Cambria Math" panose="02040503050406030204" pitchFamily="18" charset="0"/>
                        </a:rPr>
                        <m:t>𝑣</m:t>
                      </m:r>
                      <m:d>
                        <m:dPr>
                          <m:begChr m:val="["/>
                          <m:endChr m:val="]"/>
                          <m:ctrlPr>
                            <a:rPr kumimoji="1" lang="en-US" altLang="ja-JP" sz="2800" b="0" i="1" smtClean="0">
                              <a:solidFill>
                                <a:schemeClr val="bg1">
                                  <a:lumMod val="50000"/>
                                </a:schemeClr>
                              </a:solidFill>
                              <a:latin typeface="Cambria Math" panose="02040503050406030204" pitchFamily="18" charset="0"/>
                            </a:rPr>
                          </m:ctrlPr>
                        </m:dPr>
                        <m:e>
                          <m:r>
                            <a:rPr kumimoji="1" lang="en-US" altLang="ja-JP" sz="2800" b="0" i="1" smtClean="0">
                              <a:solidFill>
                                <a:schemeClr val="bg1">
                                  <a:lumMod val="50000"/>
                                </a:schemeClr>
                              </a:solidFill>
                              <a:latin typeface="Cambria Math" panose="02040503050406030204" pitchFamily="18" charset="0"/>
                            </a:rPr>
                            <m:t>1→5</m:t>
                          </m:r>
                        </m:e>
                      </m:d>
                      <m:r>
                        <a:rPr kumimoji="1" lang="en-US" altLang="ja-JP" sz="2800" b="0" i="1" smtClean="0">
                          <a:solidFill>
                            <a:schemeClr val="bg1">
                              <a:lumMod val="50000"/>
                            </a:schemeClr>
                          </a:solidFill>
                          <a:latin typeface="Cambria Math" panose="02040503050406030204" pitchFamily="18" charset="0"/>
                        </a:rPr>
                        <m:t>="()“</m:t>
                      </m:r>
                    </m:oMath>
                  </m:oMathPara>
                </a14:m>
                <a:endParaRPr kumimoji="1" lang="en-US" altLang="ja-JP" sz="2800" dirty="0" smtClean="0">
                  <a:solidFill>
                    <a:schemeClr val="bg1">
                      <a:lumMod val="50000"/>
                    </a:schemeClr>
                  </a:solidFill>
                </a:endParaRPr>
              </a:p>
              <a:p>
                <a:pPr/>
                <a14:m>
                  <m:oMathPara xmlns:m="http://schemas.openxmlformats.org/officeDocument/2006/math">
                    <m:oMathParaPr>
                      <m:jc m:val="left"/>
                    </m:oMathParaPr>
                    <m:oMath xmlns:m="http://schemas.openxmlformats.org/officeDocument/2006/math">
                      <m:r>
                        <a:rPr kumimoji="1" lang="en-US" altLang="ja-JP" sz="2800" b="0" i="1" smtClean="0">
                          <a:solidFill>
                            <a:schemeClr val="bg1">
                              <a:lumMod val="50000"/>
                            </a:schemeClr>
                          </a:solidFill>
                          <a:latin typeface="Cambria Math" panose="02040503050406030204" pitchFamily="18" charset="0"/>
                        </a:rPr>
                        <m:t>𝑣</m:t>
                      </m:r>
                      <m:d>
                        <m:dPr>
                          <m:begChr m:val="["/>
                          <m:endChr m:val="]"/>
                          <m:ctrlPr>
                            <a:rPr kumimoji="1" lang="en-US" altLang="ja-JP" sz="2800" b="0" i="1" smtClean="0">
                              <a:solidFill>
                                <a:schemeClr val="bg1">
                                  <a:lumMod val="50000"/>
                                </a:schemeClr>
                              </a:solidFill>
                              <a:latin typeface="Cambria Math" panose="02040503050406030204" pitchFamily="18" charset="0"/>
                            </a:rPr>
                          </m:ctrlPr>
                        </m:dPr>
                        <m:e>
                          <m:r>
                            <a:rPr kumimoji="1" lang="en-US" altLang="ja-JP" sz="2800" b="0" i="1" smtClean="0">
                              <a:solidFill>
                                <a:schemeClr val="bg1">
                                  <a:lumMod val="50000"/>
                                </a:schemeClr>
                              </a:solidFill>
                              <a:latin typeface="Cambria Math" panose="02040503050406030204" pitchFamily="18" charset="0"/>
                            </a:rPr>
                            <m:t>3→2</m:t>
                          </m:r>
                        </m:e>
                      </m:d>
                      <m:r>
                        <a:rPr kumimoji="1" lang="en-US" altLang="ja-JP" sz="2800" b="0" i="1" smtClean="0">
                          <a:solidFill>
                            <a:schemeClr val="bg1">
                              <a:lumMod val="50000"/>
                            </a:schemeClr>
                          </a:solidFill>
                          <a:latin typeface="Cambria Math" panose="02040503050406030204" pitchFamily="18" charset="0"/>
                        </a:rPr>
                        <m:t>="()“</m:t>
                      </m:r>
                    </m:oMath>
                  </m:oMathPara>
                </a14:m>
                <a:endParaRPr kumimoji="1" lang="en-US" altLang="ja-JP" sz="2800" dirty="0" smtClean="0">
                  <a:solidFill>
                    <a:schemeClr val="bg1">
                      <a:lumMod val="50000"/>
                    </a:schemeClr>
                  </a:solidFill>
                </a:endParaRPr>
              </a:p>
              <a:p>
                <a:pPr/>
                <a14:m>
                  <m:oMathPara xmlns:m="http://schemas.openxmlformats.org/officeDocument/2006/math">
                    <m:oMathParaPr>
                      <m:jc m:val="left"/>
                    </m:oMathParaPr>
                    <m:oMath xmlns:m="http://schemas.openxmlformats.org/officeDocument/2006/math">
                      <m:r>
                        <a:rPr kumimoji="1" lang="en-US" altLang="ja-JP" sz="2800" b="0" i="1" smtClean="0">
                          <a:latin typeface="Cambria Math" panose="02040503050406030204" pitchFamily="18" charset="0"/>
                        </a:rPr>
                        <m:t>𝑣</m:t>
                      </m:r>
                      <m:d>
                        <m:dPr>
                          <m:begChr m:val="["/>
                          <m:endChr m:val="]"/>
                          <m:ctrlPr>
                            <a:rPr kumimoji="1" lang="en-US" altLang="ja-JP" sz="2800" b="0" i="1" smtClean="0">
                              <a:latin typeface="Cambria Math" panose="02040503050406030204" pitchFamily="18" charset="0"/>
                            </a:rPr>
                          </m:ctrlPr>
                        </m:dPr>
                        <m:e>
                          <m:r>
                            <a:rPr kumimoji="1" lang="en-US" altLang="ja-JP" sz="2800" b="0" i="1" smtClean="0">
                              <a:latin typeface="Cambria Math" panose="02040503050406030204" pitchFamily="18" charset="0"/>
                            </a:rPr>
                            <m:t>3→5</m:t>
                          </m:r>
                        </m:e>
                      </m:d>
                      <m:r>
                        <a:rPr kumimoji="1" lang="en-US" altLang="ja-JP" sz="2800" b="0" i="1" smtClean="0">
                          <a:latin typeface="Cambria Math" panose="02040503050406030204" pitchFamily="18" charset="0"/>
                        </a:rPr>
                        <m:t>="()()"</m:t>
                      </m:r>
                    </m:oMath>
                  </m:oMathPara>
                </a14:m>
                <a:endParaRPr kumimoji="1" lang="ja-JP" altLang="en-US" sz="2800" dirty="0"/>
              </a:p>
            </p:txBody>
          </p:sp>
        </mc:Choice>
        <mc:Fallback xmlns="">
          <p:sp>
            <p:nvSpPr>
              <p:cNvPr id="22" name="テキスト ボックス 21"/>
              <p:cNvSpPr txBox="1">
                <a:spLocks noRot="1" noChangeAspect="1" noMove="1" noResize="1" noEditPoints="1" noAdjustHandles="1" noChangeArrowheads="1" noChangeShapeType="1" noTextEdit="1"/>
              </p:cNvSpPr>
              <p:nvPr/>
            </p:nvSpPr>
            <p:spPr>
              <a:xfrm>
                <a:off x="4615369" y="1310588"/>
                <a:ext cx="4625788" cy="1815882"/>
              </a:xfrm>
              <a:prstGeom prst="rect">
                <a:avLst/>
              </a:prstGeom>
              <a:blipFill rotWithShape="0">
                <a:blip r:embed="rId2"/>
                <a:stretch>
                  <a:fillRect/>
                </a:stretch>
              </a:blipFill>
            </p:spPr>
            <p:txBody>
              <a:bodyPr/>
              <a:lstStyle/>
              <a:p>
                <a:r>
                  <a:rPr lang="ja-JP" altLang="en-US">
                    <a:noFill/>
                  </a:rPr>
                  <a:t> </a:t>
                </a:r>
              </a:p>
            </p:txBody>
          </p:sp>
        </mc:Fallback>
      </mc:AlternateContent>
      <p:sp>
        <p:nvSpPr>
          <p:cNvPr id="15" name="フリーフォーム 14"/>
          <p:cNvSpPr/>
          <p:nvPr/>
        </p:nvSpPr>
        <p:spPr>
          <a:xfrm>
            <a:off x="1963527" y="2239602"/>
            <a:ext cx="1411941" cy="1411646"/>
          </a:xfrm>
          <a:custGeom>
            <a:avLst/>
            <a:gdLst>
              <a:gd name="connsiteX0" fmla="*/ 0 w 1411941"/>
              <a:gd name="connsiteY0" fmla="*/ 1411646 h 1411646"/>
              <a:gd name="connsiteX1" fmla="*/ 847164 w 1411941"/>
              <a:gd name="connsiteY1" fmla="*/ 53493 h 1411646"/>
              <a:gd name="connsiteX2" fmla="*/ 1411941 w 1411941"/>
              <a:gd name="connsiteY2" fmla="*/ 403116 h 1411646"/>
            </a:gdLst>
            <a:ahLst/>
            <a:cxnLst>
              <a:cxn ang="0">
                <a:pos x="connsiteX0" y="connsiteY0"/>
              </a:cxn>
              <a:cxn ang="0">
                <a:pos x="connsiteX1" y="connsiteY1"/>
              </a:cxn>
              <a:cxn ang="0">
                <a:pos x="connsiteX2" y="connsiteY2"/>
              </a:cxn>
            </a:cxnLst>
            <a:rect l="l" t="t" r="r" b="b"/>
            <a:pathLst>
              <a:path w="1411941" h="1411646">
                <a:moveTo>
                  <a:pt x="0" y="1411646"/>
                </a:moveTo>
                <a:cubicBezTo>
                  <a:pt x="305920" y="816613"/>
                  <a:pt x="611841" y="221581"/>
                  <a:pt x="847164" y="53493"/>
                </a:cubicBezTo>
                <a:cubicBezTo>
                  <a:pt x="1082487" y="-114595"/>
                  <a:pt x="1247214" y="144260"/>
                  <a:pt x="1411941" y="403116"/>
                </a:cubicBezTo>
              </a:path>
            </a:pathLst>
          </a:custGeom>
          <a:noFill/>
          <a:ln w="88900">
            <a:solidFill>
              <a:schemeClr val="accent2"/>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テキスト ボックス 22"/>
          <p:cNvSpPr txBox="1"/>
          <p:nvPr/>
        </p:nvSpPr>
        <p:spPr>
          <a:xfrm>
            <a:off x="3233458" y="4773706"/>
            <a:ext cx="4960855" cy="1015663"/>
          </a:xfrm>
          <a:prstGeom prst="rect">
            <a:avLst/>
          </a:prstGeom>
          <a:noFill/>
        </p:spPr>
        <p:txBody>
          <a:bodyPr wrap="square" rtlCol="0">
            <a:spAutoFit/>
          </a:bodyPr>
          <a:lstStyle/>
          <a:p>
            <a:r>
              <a:rPr kumimoji="1" lang="ja-JP" altLang="en-US" sz="6000" dirty="0" smtClean="0"/>
              <a:t>答え：</a:t>
            </a:r>
            <a:r>
              <a:rPr lang="en-US" altLang="ja-JP" sz="6000" dirty="0"/>
              <a:t>4</a:t>
            </a:r>
            <a:endParaRPr kumimoji="1" lang="ja-JP" altLang="en-US" sz="6000" dirty="0"/>
          </a:p>
        </p:txBody>
      </p:sp>
    </p:spTree>
    <p:extLst>
      <p:ext uri="{BB962C8B-B14F-4D97-AF65-F5344CB8AC3E}">
        <p14:creationId xmlns:p14="http://schemas.microsoft.com/office/powerpoint/2010/main" val="20929030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コンテンツ プレースホルダー 2"/>
              <p:cNvSpPr>
                <a:spLocks noGrp="1"/>
              </p:cNvSpPr>
              <p:nvPr>
                <p:ph idx="1"/>
              </p:nvPr>
            </p:nvSpPr>
            <p:spPr>
              <a:xfrm>
                <a:off x="476517" y="1257300"/>
                <a:ext cx="8178085" cy="5426835"/>
              </a:xfrm>
            </p:spPr>
            <p:txBody>
              <a:bodyPr>
                <a:normAutofit/>
              </a:bodyPr>
              <a:lstStyle/>
              <a:p>
                <a:pPr>
                  <a:lnSpc>
                    <a:spcPct val="110000"/>
                  </a:lnSpc>
                </a:pPr>
                <a:r>
                  <a:rPr lang="ja-JP" altLang="en-US" sz="2400" dirty="0" smtClean="0">
                    <a:cs typeface="Segoe UI Semibold" panose="020B0702040204020203" pitchFamily="34" charset="0"/>
                  </a:rPr>
                  <a:t>木を見たらなんとなく部分木に分けたくなるのが</a:t>
                </a:r>
                <a:r>
                  <a:rPr lang="en-US" altLang="ja-JP" sz="2400" dirty="0" smtClean="0">
                    <a:cs typeface="Segoe UI Semibold" panose="020B0702040204020203" pitchFamily="34" charset="0"/>
                  </a:rPr>
                  <a:t/>
                </a:r>
                <a:br>
                  <a:rPr lang="en-US" altLang="ja-JP" sz="2400" dirty="0" smtClean="0">
                    <a:cs typeface="Segoe UI Semibold" panose="020B0702040204020203" pitchFamily="34" charset="0"/>
                  </a:rPr>
                </a:br>
                <a:r>
                  <a:rPr lang="ja-JP" altLang="en-US" sz="2400" dirty="0" smtClean="0">
                    <a:cs typeface="Segoe UI Semibold" panose="020B0702040204020203" pitchFamily="34" charset="0"/>
                  </a:rPr>
                  <a:t>人情なので</a:t>
                </a:r>
                <a:r>
                  <a:rPr lang="ja-JP" altLang="en-US" sz="2400" dirty="0">
                    <a:cs typeface="Segoe UI Semibold" panose="020B0702040204020203" pitchFamily="34" charset="0"/>
                  </a:rPr>
                  <a:t>，</a:t>
                </a:r>
                <a:r>
                  <a:rPr lang="ja-JP" altLang="en-US" sz="2400" dirty="0" smtClean="0">
                    <a:cs typeface="Segoe UI Semibold" panose="020B0702040204020203" pitchFamily="34" charset="0"/>
                  </a:rPr>
                  <a:t>ある頂点 </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𝑣</m:t>
                    </m:r>
                  </m:oMath>
                </a14:m>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とその部分</a:t>
                </a:r>
                <a:r>
                  <a:rPr lang="ja-JP" altLang="en-US" sz="2400" dirty="0" smtClean="0">
                    <a:cs typeface="Segoe UI Semibold" panose="020B0702040204020203" pitchFamily="34" charset="0"/>
                  </a:rPr>
                  <a:t>木について考える</a:t>
                </a:r>
                <a:endParaRPr lang="en-US" altLang="ja-JP" sz="2400" dirty="0" smtClean="0">
                  <a:cs typeface="Segoe UI Semibold" panose="020B0702040204020203" pitchFamily="34" charset="0"/>
                </a:endParaRPr>
              </a:p>
            </p:txBody>
          </p:sp>
        </mc:Choice>
        <mc:Fallback>
          <p:sp>
            <p:nvSpPr>
              <p:cNvPr id="3" name="コンテンツ プレースホルダー 2"/>
              <p:cNvSpPr>
                <a:spLocks noGrp="1" noRot="1" noChangeAspect="1" noMove="1" noResize="1" noEditPoints="1" noAdjustHandles="1" noChangeArrowheads="1" noChangeShapeType="1" noTextEdit="1"/>
              </p:cNvSpPr>
              <p:nvPr>
                <p:ph idx="1"/>
              </p:nvPr>
            </p:nvSpPr>
            <p:spPr>
              <a:xfrm>
                <a:off x="476517" y="1257300"/>
                <a:ext cx="8178085" cy="5426835"/>
              </a:xfrm>
              <a:blipFill rotWithShape="0">
                <a:blip r:embed="rId2"/>
                <a:stretch>
                  <a:fillRect l="-969" t="-337"/>
                </a:stretch>
              </a:blipFill>
            </p:spPr>
            <p:txBody>
              <a:bodyPr/>
              <a:lstStyle/>
              <a:p>
                <a:r>
                  <a:rPr lang="ja-JP" altLang="en-US">
                    <a:noFill/>
                  </a:rPr>
                  <a:t> </a:t>
                </a:r>
              </a:p>
            </p:txBody>
          </p:sp>
        </mc:Fallback>
      </mc:AlternateContent>
      <p:sp>
        <p:nvSpPr>
          <p:cNvPr id="2" name="タイトル 1"/>
          <p:cNvSpPr>
            <a:spLocks noGrp="1"/>
          </p:cNvSpPr>
          <p:nvPr>
            <p:ph type="title"/>
          </p:nvPr>
        </p:nvSpPr>
        <p:spPr>
          <a:xfrm>
            <a:off x="321971" y="365127"/>
            <a:ext cx="8448541" cy="638173"/>
          </a:xfrm>
        </p:spPr>
        <p:txBody>
          <a:bodyPr>
            <a:normAutofit/>
          </a:bodyPr>
          <a:lstStyle/>
          <a:p>
            <a:r>
              <a:rPr kumimoji="1" lang="ja-JP" altLang="en-US" sz="3600" dirty="0" smtClean="0"/>
              <a:t>考察</a:t>
            </a:r>
            <a:endParaRPr kumimoji="1" lang="ja-JP" altLang="en-US" sz="3600" dirty="0"/>
          </a:p>
        </p:txBody>
      </p:sp>
      <p:grpSp>
        <p:nvGrpSpPr>
          <p:cNvPr id="8" name="グループ化 7"/>
          <p:cNvGrpSpPr/>
          <p:nvPr/>
        </p:nvGrpSpPr>
        <p:grpSpPr>
          <a:xfrm>
            <a:off x="2205313" y="3690210"/>
            <a:ext cx="4345189" cy="2642270"/>
            <a:chOff x="2205313" y="3690210"/>
            <a:chExt cx="4345189" cy="2642270"/>
          </a:xfrm>
        </p:grpSpPr>
        <p:grpSp>
          <p:nvGrpSpPr>
            <p:cNvPr id="18" name="グループ化 17"/>
            <p:cNvGrpSpPr/>
            <p:nvPr/>
          </p:nvGrpSpPr>
          <p:grpSpPr>
            <a:xfrm>
              <a:off x="2205313" y="3690210"/>
              <a:ext cx="4345189" cy="2642270"/>
              <a:chOff x="3657595" y="3730552"/>
              <a:chExt cx="4345189" cy="2642270"/>
            </a:xfrm>
          </p:grpSpPr>
          <p:sp>
            <p:nvSpPr>
              <p:cNvPr id="4" name="二等辺三角形 3"/>
              <p:cNvSpPr/>
              <p:nvPr/>
            </p:nvSpPr>
            <p:spPr>
              <a:xfrm>
                <a:off x="3657595" y="4881282"/>
                <a:ext cx="1294682" cy="1116105"/>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5" name="二等辺三角形 4"/>
              <p:cNvSpPr/>
              <p:nvPr/>
            </p:nvSpPr>
            <p:spPr>
              <a:xfrm>
                <a:off x="5154699" y="4881282"/>
                <a:ext cx="1730187" cy="1491540"/>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二等辺三角形 5"/>
              <p:cNvSpPr/>
              <p:nvPr/>
            </p:nvSpPr>
            <p:spPr>
              <a:xfrm>
                <a:off x="6884886" y="4881282"/>
                <a:ext cx="1117898" cy="963705"/>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cxnSp>
            <p:nvCxnSpPr>
              <p:cNvPr id="10" name="直線コネクタ 9"/>
              <p:cNvCxnSpPr>
                <a:stCxn id="4" idx="0"/>
                <a:endCxn id="12" idx="2"/>
              </p:cNvCxnSpPr>
              <p:nvPr/>
            </p:nvCxnSpPr>
            <p:spPr>
              <a:xfrm flipV="1">
                <a:off x="4304936" y="4002070"/>
                <a:ext cx="1468275" cy="879212"/>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 name="円/楕円 11"/>
                  <p:cNvSpPr/>
                  <p:nvPr/>
                </p:nvSpPr>
                <p:spPr>
                  <a:xfrm>
                    <a:off x="5773211" y="3730552"/>
                    <a:ext cx="543036" cy="5430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800" b="1" i="1" smtClean="0">
                              <a:solidFill>
                                <a:schemeClr val="tx1"/>
                              </a:solidFill>
                              <a:latin typeface="Cambria Math" panose="02040503050406030204" pitchFamily="18" charset="0"/>
                              <a:cs typeface="Segoe UI Black" panose="020B0A02040204020203" pitchFamily="34" charset="0"/>
                            </a:rPr>
                            <m:t> </m:t>
                          </m:r>
                          <m:r>
                            <a:rPr lang="en-US" altLang="ja-JP" sz="2800" b="1" i="1" smtClean="0">
                              <a:solidFill>
                                <a:schemeClr val="tx1"/>
                              </a:solidFill>
                              <a:latin typeface="Cambria Math" panose="02040503050406030204" pitchFamily="18" charset="0"/>
                              <a:cs typeface="Segoe UI Black" panose="020B0A02040204020203" pitchFamily="34" charset="0"/>
                            </a:rPr>
                            <m:t>𝒗</m:t>
                          </m:r>
                        </m:oMath>
                      </m:oMathPara>
                    </a14:m>
                    <a:endParaRPr lang="ja-JP" altLang="en-US" sz="2800" b="1" dirty="0">
                      <a:solidFill>
                        <a:schemeClr val="tx1"/>
                      </a:solidFill>
                      <a:latin typeface="+mn-ea"/>
                      <a:cs typeface="Segoe UI Black" panose="020B0A02040204020203" pitchFamily="34" charset="0"/>
                    </a:endParaRPr>
                  </a:p>
                </p:txBody>
              </p:sp>
            </mc:Choice>
            <mc:Fallback xmlns="">
              <p:sp>
                <p:nvSpPr>
                  <p:cNvPr id="12" name="円/楕円 11"/>
                  <p:cNvSpPr>
                    <a:spLocks noRot="1" noChangeAspect="1" noMove="1" noResize="1" noEditPoints="1" noAdjustHandles="1" noChangeArrowheads="1" noChangeShapeType="1" noTextEdit="1"/>
                  </p:cNvSpPr>
                  <p:nvPr/>
                </p:nvSpPr>
                <p:spPr>
                  <a:xfrm>
                    <a:off x="5773211" y="3730552"/>
                    <a:ext cx="543036" cy="543036"/>
                  </a:xfrm>
                  <a:prstGeom prst="ellipse">
                    <a:avLst/>
                  </a:prstGeom>
                  <a:blipFill rotWithShape="0">
                    <a:blip r:embed="rId8"/>
                    <a:stretch>
                      <a:fillRect/>
                    </a:stretch>
                  </a:blipFill>
                  <a:ln w="28575"/>
                </p:spPr>
                <p:txBody>
                  <a:bodyPr/>
                  <a:lstStyle/>
                  <a:p>
                    <a:r>
                      <a:rPr lang="ja-JP" altLang="en-US">
                        <a:noFill/>
                      </a:rPr>
                      <a:t> </a:t>
                    </a:r>
                  </a:p>
                </p:txBody>
              </p:sp>
            </mc:Fallback>
          </mc:AlternateContent>
          <p:cxnSp>
            <p:nvCxnSpPr>
              <p:cNvPr id="15" name="直線コネクタ 14"/>
              <p:cNvCxnSpPr>
                <a:stCxn id="12" idx="4"/>
                <a:endCxn id="5" idx="0"/>
              </p:cNvCxnSpPr>
              <p:nvPr/>
            </p:nvCxnSpPr>
            <p:spPr>
              <a:xfrm flipH="1">
                <a:off x="6019793" y="4273588"/>
                <a:ext cx="24936" cy="607694"/>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17" name="直線コネクタ 16"/>
              <p:cNvCxnSpPr>
                <a:stCxn id="12" idx="6"/>
                <a:endCxn id="6" idx="0"/>
              </p:cNvCxnSpPr>
              <p:nvPr/>
            </p:nvCxnSpPr>
            <p:spPr>
              <a:xfrm>
                <a:off x="6316247" y="4002070"/>
                <a:ext cx="1127588" cy="879212"/>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mc:Choice xmlns:a14="http://schemas.microsoft.com/office/drawing/2010/main" Requires="a14">
            <p:sp>
              <p:nvSpPr>
                <p:cNvPr id="13" name="円/楕円 12"/>
                <p:cNvSpPr/>
                <p:nvPr/>
              </p:nvSpPr>
              <p:spPr>
                <a:xfrm>
                  <a:off x="2657336" y="4649907"/>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800" b="1" i="1" smtClean="0">
                            <a:solidFill>
                              <a:schemeClr val="tx1"/>
                            </a:solidFill>
                            <a:latin typeface="Cambria Math" panose="02040503050406030204" pitchFamily="18" charset="0"/>
                            <a:cs typeface="Segoe UI Black" panose="020B0A02040204020203" pitchFamily="34" charset="0"/>
                          </a:rPr>
                          <m:t> </m:t>
                        </m:r>
                      </m:oMath>
                    </m:oMathPara>
                  </a14:m>
                  <a:endParaRPr lang="ja-JP" altLang="en-US" sz="2800" b="1" dirty="0">
                    <a:solidFill>
                      <a:schemeClr val="tx1"/>
                    </a:solidFill>
                    <a:latin typeface="+mn-ea"/>
                    <a:cs typeface="Segoe UI Black" panose="020B0A02040204020203" pitchFamily="34" charset="0"/>
                  </a:endParaRPr>
                </a:p>
              </p:txBody>
            </p:sp>
          </mc:Choice>
          <mc:Fallback>
            <p:sp>
              <p:nvSpPr>
                <p:cNvPr id="13" name="円/楕円 12"/>
                <p:cNvSpPr>
                  <a:spLocks noRot="1" noChangeAspect="1" noMove="1" noResize="1" noEditPoints="1" noAdjustHandles="1" noChangeArrowheads="1" noChangeShapeType="1" noTextEdit="1"/>
                </p:cNvSpPr>
                <p:nvPr/>
              </p:nvSpPr>
              <p:spPr>
                <a:xfrm>
                  <a:off x="2657336" y="4649907"/>
                  <a:ext cx="390636" cy="390636"/>
                </a:xfrm>
                <a:prstGeom prst="ellipse">
                  <a:avLst/>
                </a:prstGeom>
                <a:blipFill rotWithShape="0">
                  <a:blip r:embed="rId9"/>
                  <a:stretch>
                    <a:fillRect/>
                  </a:stretch>
                </a:blipFill>
                <a:ln w="28575"/>
              </p:spPr>
              <p:txBody>
                <a:bodyPr/>
                <a:lstStyle/>
                <a:p>
                  <a:r>
                    <a:rPr lang="ja-JP" altLang="en-US">
                      <a:noFill/>
                    </a:rPr>
                    <a:t> </a:t>
                  </a:r>
                </a:p>
              </p:txBody>
            </p:sp>
          </mc:Fallback>
        </mc:AlternateContent>
        <mc:AlternateContent xmlns:mc="http://schemas.openxmlformats.org/markup-compatibility/2006">
          <mc:Choice xmlns:a14="http://schemas.microsoft.com/office/drawing/2010/main" Requires="a14">
            <p:sp>
              <p:nvSpPr>
                <p:cNvPr id="14" name="円/楕円 13"/>
                <p:cNvSpPr/>
                <p:nvPr/>
              </p:nvSpPr>
              <p:spPr>
                <a:xfrm>
                  <a:off x="4370241" y="4704304"/>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800" b="1" i="1" smtClean="0">
                            <a:solidFill>
                              <a:schemeClr val="tx1"/>
                            </a:solidFill>
                            <a:latin typeface="Cambria Math" panose="02040503050406030204" pitchFamily="18" charset="0"/>
                            <a:cs typeface="Segoe UI Black" panose="020B0A02040204020203" pitchFamily="34" charset="0"/>
                          </a:rPr>
                          <m:t> </m:t>
                        </m:r>
                      </m:oMath>
                    </m:oMathPara>
                  </a14:m>
                  <a:endParaRPr lang="ja-JP" altLang="en-US" sz="2800" b="1" dirty="0">
                    <a:solidFill>
                      <a:schemeClr val="tx1"/>
                    </a:solidFill>
                    <a:latin typeface="+mn-ea"/>
                    <a:cs typeface="Segoe UI Black" panose="020B0A02040204020203" pitchFamily="34" charset="0"/>
                  </a:endParaRPr>
                </a:p>
              </p:txBody>
            </p:sp>
          </mc:Choice>
          <mc:Fallback>
            <p:sp>
              <p:nvSpPr>
                <p:cNvPr id="14" name="円/楕円 13"/>
                <p:cNvSpPr>
                  <a:spLocks noRot="1" noChangeAspect="1" noMove="1" noResize="1" noEditPoints="1" noAdjustHandles="1" noChangeArrowheads="1" noChangeShapeType="1" noTextEdit="1"/>
                </p:cNvSpPr>
                <p:nvPr/>
              </p:nvSpPr>
              <p:spPr>
                <a:xfrm>
                  <a:off x="4370241" y="4704304"/>
                  <a:ext cx="390636" cy="390636"/>
                </a:xfrm>
                <a:prstGeom prst="ellipse">
                  <a:avLst/>
                </a:prstGeom>
                <a:blipFill rotWithShape="0">
                  <a:blip r:embed="rId9"/>
                  <a:stretch>
                    <a:fillRect/>
                  </a:stretch>
                </a:blipFill>
                <a:ln w="28575"/>
              </p:spPr>
              <p:txBody>
                <a:bodyPr/>
                <a:lstStyle/>
                <a:p>
                  <a:r>
                    <a:rPr lang="ja-JP" altLang="en-US">
                      <a:noFill/>
                    </a:rPr>
                    <a:t> </a:t>
                  </a:r>
                </a:p>
              </p:txBody>
            </p:sp>
          </mc:Fallback>
        </mc:AlternateContent>
        <mc:AlternateContent xmlns:mc="http://schemas.openxmlformats.org/markup-compatibility/2006">
          <mc:Choice xmlns:a14="http://schemas.microsoft.com/office/drawing/2010/main" Requires="a14">
            <p:sp>
              <p:nvSpPr>
                <p:cNvPr id="16" name="円/楕円 15"/>
                <p:cNvSpPr/>
                <p:nvPr/>
              </p:nvSpPr>
              <p:spPr>
                <a:xfrm>
                  <a:off x="5780322" y="4694731"/>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800" b="1" i="1" smtClean="0">
                            <a:solidFill>
                              <a:schemeClr val="tx1"/>
                            </a:solidFill>
                            <a:latin typeface="Cambria Math" panose="02040503050406030204" pitchFamily="18" charset="0"/>
                            <a:cs typeface="Segoe UI Black" panose="020B0A02040204020203" pitchFamily="34" charset="0"/>
                          </a:rPr>
                          <m:t> </m:t>
                        </m:r>
                      </m:oMath>
                    </m:oMathPara>
                  </a14:m>
                  <a:endParaRPr lang="ja-JP" altLang="en-US" sz="2800" b="1" dirty="0">
                    <a:solidFill>
                      <a:schemeClr val="tx1"/>
                    </a:solidFill>
                    <a:latin typeface="+mn-ea"/>
                    <a:cs typeface="Segoe UI Black" panose="020B0A02040204020203" pitchFamily="34" charset="0"/>
                  </a:endParaRPr>
                </a:p>
              </p:txBody>
            </p:sp>
          </mc:Choice>
          <mc:Fallback>
            <p:sp>
              <p:nvSpPr>
                <p:cNvPr id="16" name="円/楕円 15"/>
                <p:cNvSpPr>
                  <a:spLocks noRot="1" noChangeAspect="1" noMove="1" noResize="1" noEditPoints="1" noAdjustHandles="1" noChangeArrowheads="1" noChangeShapeType="1" noTextEdit="1"/>
                </p:cNvSpPr>
                <p:nvPr/>
              </p:nvSpPr>
              <p:spPr>
                <a:xfrm>
                  <a:off x="5780322" y="4694731"/>
                  <a:ext cx="390636" cy="390636"/>
                </a:xfrm>
                <a:prstGeom prst="ellipse">
                  <a:avLst/>
                </a:prstGeom>
                <a:blipFill rotWithShape="0">
                  <a:blip r:embed="rId9"/>
                  <a:stretch>
                    <a:fillRect/>
                  </a:stretch>
                </a:blipFill>
                <a:ln w="28575"/>
              </p:spPr>
              <p:txBody>
                <a:bodyPr/>
                <a:lstStyle/>
                <a:p>
                  <a:r>
                    <a:rPr lang="ja-JP" altLang="en-US">
                      <a:noFill/>
                    </a:rPr>
                    <a:t> </a:t>
                  </a:r>
                </a:p>
              </p:txBody>
            </p:sp>
          </mc:Fallback>
        </mc:AlternateContent>
      </p:grpSp>
    </p:spTree>
    <p:extLst>
      <p:ext uri="{BB962C8B-B14F-4D97-AF65-F5344CB8AC3E}">
        <p14:creationId xmlns:p14="http://schemas.microsoft.com/office/powerpoint/2010/main" val="5671956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コンテンツ プレースホルダー 2"/>
              <p:cNvSpPr>
                <a:spLocks noGrp="1"/>
              </p:cNvSpPr>
              <p:nvPr>
                <p:ph idx="1"/>
              </p:nvPr>
            </p:nvSpPr>
            <p:spPr>
              <a:xfrm>
                <a:off x="476517" y="1257300"/>
                <a:ext cx="8178085" cy="5426835"/>
              </a:xfrm>
            </p:spPr>
            <p:txBody>
              <a:bodyPr>
                <a:normAutofit/>
              </a:bodyPr>
              <a:lstStyle/>
              <a:p>
                <a:pPr>
                  <a:lnSpc>
                    <a:spcPct val="110000"/>
                  </a:lnSpc>
                </a:pPr>
                <a:r>
                  <a:rPr lang="ja-JP" altLang="en-US" sz="2400" dirty="0" smtClean="0">
                    <a:cs typeface="Segoe UI Semibold" panose="020B0702040204020203" pitchFamily="34" charset="0"/>
                  </a:rPr>
                  <a:t>木上のパスは </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𝑣</m:t>
                    </m:r>
                  </m:oMath>
                </a14:m>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を通るものと各部分木で完結しているものに分けられる</a:t>
                </a:r>
                <a:endParaRPr lang="en-US" altLang="ja-JP" sz="2400" dirty="0" smtClean="0">
                  <a:cs typeface="Segoe UI Semibold" panose="020B0702040204020203" pitchFamily="34" charset="0"/>
                </a:endParaRPr>
              </a:p>
              <a:p>
                <a:pPr>
                  <a:lnSpc>
                    <a:spcPct val="110000"/>
                  </a:lnSpc>
                </a:pPr>
                <a:r>
                  <a:rPr lang="ja-JP" altLang="en-US" sz="2400" dirty="0" smtClean="0">
                    <a:cs typeface="Segoe UI Semibold" panose="020B0702040204020203" pitchFamily="34" charset="0"/>
                  </a:rPr>
                  <a:t>後者</a:t>
                </a:r>
                <a:r>
                  <a:rPr lang="ja-JP" altLang="en-US" sz="2400" dirty="0" smtClean="0">
                    <a:cs typeface="Segoe UI Semibold" panose="020B0702040204020203" pitchFamily="34" charset="0"/>
                  </a:rPr>
                  <a:t>は再帰的にそれぞれの部分</a:t>
                </a:r>
                <a:r>
                  <a:rPr lang="ja-JP" altLang="en-US" sz="2400" dirty="0" smtClean="0">
                    <a:cs typeface="Segoe UI Semibold" panose="020B0702040204020203" pitchFamily="34" charset="0"/>
                  </a:rPr>
                  <a:t>木に任せることにして，前者でバランスしているパスの数を求めたい</a:t>
                </a:r>
                <a:endParaRPr lang="en-US" altLang="ja-JP" sz="2400" dirty="0" smtClean="0">
                  <a:cs typeface="Segoe UI Semibold" panose="020B0702040204020203" pitchFamily="34" charset="0"/>
                </a:endParaRPr>
              </a:p>
            </p:txBody>
          </p:sp>
        </mc:Choice>
        <mc:Fallback>
          <p:sp>
            <p:nvSpPr>
              <p:cNvPr id="3" name="コンテンツ プレースホルダー 2"/>
              <p:cNvSpPr>
                <a:spLocks noGrp="1" noRot="1" noChangeAspect="1" noMove="1" noResize="1" noEditPoints="1" noAdjustHandles="1" noChangeArrowheads="1" noChangeShapeType="1" noTextEdit="1"/>
              </p:cNvSpPr>
              <p:nvPr>
                <p:ph idx="1"/>
              </p:nvPr>
            </p:nvSpPr>
            <p:spPr>
              <a:xfrm>
                <a:off x="476517" y="1257300"/>
                <a:ext cx="8178085" cy="5426835"/>
              </a:xfrm>
              <a:blipFill rotWithShape="0">
                <a:blip r:embed="rId2"/>
                <a:stretch>
                  <a:fillRect l="-969" t="-337"/>
                </a:stretch>
              </a:blipFill>
            </p:spPr>
            <p:txBody>
              <a:bodyPr/>
              <a:lstStyle/>
              <a:p>
                <a:r>
                  <a:rPr lang="ja-JP" altLang="en-US">
                    <a:noFill/>
                  </a:rPr>
                  <a:t> </a:t>
                </a:r>
              </a:p>
            </p:txBody>
          </p:sp>
        </mc:Fallback>
      </mc:AlternateContent>
      <p:sp>
        <p:nvSpPr>
          <p:cNvPr id="2" name="タイトル 1"/>
          <p:cNvSpPr>
            <a:spLocks noGrp="1"/>
          </p:cNvSpPr>
          <p:nvPr>
            <p:ph type="title"/>
          </p:nvPr>
        </p:nvSpPr>
        <p:spPr>
          <a:xfrm>
            <a:off x="321971" y="365127"/>
            <a:ext cx="8448541" cy="638173"/>
          </a:xfrm>
        </p:spPr>
        <p:txBody>
          <a:bodyPr>
            <a:normAutofit/>
          </a:bodyPr>
          <a:lstStyle/>
          <a:p>
            <a:r>
              <a:rPr kumimoji="1" lang="ja-JP" altLang="en-US" sz="3600" dirty="0" smtClean="0"/>
              <a:t>考察</a:t>
            </a:r>
            <a:endParaRPr kumimoji="1" lang="ja-JP" altLang="en-US" sz="3600" dirty="0"/>
          </a:p>
        </p:txBody>
      </p:sp>
      <p:grpSp>
        <p:nvGrpSpPr>
          <p:cNvPr id="14" name="グループ化 13"/>
          <p:cNvGrpSpPr/>
          <p:nvPr/>
        </p:nvGrpSpPr>
        <p:grpSpPr>
          <a:xfrm>
            <a:off x="2205313" y="3690210"/>
            <a:ext cx="4345189" cy="2642270"/>
            <a:chOff x="2205313" y="3690210"/>
            <a:chExt cx="4345189" cy="2642270"/>
          </a:xfrm>
        </p:grpSpPr>
        <p:grpSp>
          <p:nvGrpSpPr>
            <p:cNvPr id="16" name="グループ化 15"/>
            <p:cNvGrpSpPr/>
            <p:nvPr/>
          </p:nvGrpSpPr>
          <p:grpSpPr>
            <a:xfrm>
              <a:off x="2205313" y="3690210"/>
              <a:ext cx="4345189" cy="2642270"/>
              <a:chOff x="3657595" y="3730552"/>
              <a:chExt cx="4345189" cy="2642270"/>
            </a:xfrm>
          </p:grpSpPr>
          <p:sp>
            <p:nvSpPr>
              <p:cNvPr id="22" name="二等辺三角形 21"/>
              <p:cNvSpPr/>
              <p:nvPr/>
            </p:nvSpPr>
            <p:spPr>
              <a:xfrm>
                <a:off x="3657595" y="4881282"/>
                <a:ext cx="1294682" cy="1116105"/>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3" name="二等辺三角形 22"/>
              <p:cNvSpPr/>
              <p:nvPr/>
            </p:nvSpPr>
            <p:spPr>
              <a:xfrm>
                <a:off x="5154699" y="4881282"/>
                <a:ext cx="1730187" cy="1491540"/>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4" name="二等辺三角形 23"/>
              <p:cNvSpPr/>
              <p:nvPr/>
            </p:nvSpPr>
            <p:spPr>
              <a:xfrm>
                <a:off x="6884886" y="4881282"/>
                <a:ext cx="1117898" cy="963705"/>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cxnSp>
            <p:nvCxnSpPr>
              <p:cNvPr id="25" name="直線コネクタ 24"/>
              <p:cNvCxnSpPr>
                <a:stCxn id="22" idx="0"/>
                <a:endCxn id="26" idx="2"/>
              </p:cNvCxnSpPr>
              <p:nvPr/>
            </p:nvCxnSpPr>
            <p:spPr>
              <a:xfrm flipV="1">
                <a:off x="4304936" y="4002070"/>
                <a:ext cx="1468275" cy="879212"/>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6" name="円/楕円 25"/>
                  <p:cNvSpPr/>
                  <p:nvPr/>
                </p:nvSpPr>
                <p:spPr>
                  <a:xfrm>
                    <a:off x="5773211" y="3730552"/>
                    <a:ext cx="543036" cy="5430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800" b="1" i="1" smtClean="0">
                              <a:solidFill>
                                <a:schemeClr val="tx1"/>
                              </a:solidFill>
                              <a:latin typeface="Cambria Math" panose="02040503050406030204" pitchFamily="18" charset="0"/>
                              <a:cs typeface="Segoe UI Black" panose="020B0A02040204020203" pitchFamily="34" charset="0"/>
                            </a:rPr>
                            <m:t> </m:t>
                          </m:r>
                          <m:r>
                            <a:rPr lang="en-US" altLang="ja-JP" sz="2800" b="1" i="1" smtClean="0">
                              <a:solidFill>
                                <a:schemeClr val="tx1"/>
                              </a:solidFill>
                              <a:latin typeface="Cambria Math" panose="02040503050406030204" pitchFamily="18" charset="0"/>
                              <a:cs typeface="Segoe UI Black" panose="020B0A02040204020203" pitchFamily="34" charset="0"/>
                            </a:rPr>
                            <m:t>𝒗</m:t>
                          </m:r>
                        </m:oMath>
                      </m:oMathPara>
                    </a14:m>
                    <a:endParaRPr lang="ja-JP" altLang="en-US" sz="2800" b="1" dirty="0">
                      <a:solidFill>
                        <a:schemeClr val="tx1"/>
                      </a:solidFill>
                      <a:latin typeface="+mn-ea"/>
                      <a:cs typeface="Segoe UI Black" panose="020B0A02040204020203" pitchFamily="34" charset="0"/>
                    </a:endParaRPr>
                  </a:p>
                </p:txBody>
              </p:sp>
            </mc:Choice>
            <mc:Fallback xmlns="">
              <p:sp>
                <p:nvSpPr>
                  <p:cNvPr id="12" name="円/楕円 11"/>
                  <p:cNvSpPr>
                    <a:spLocks noRot="1" noChangeAspect="1" noMove="1" noResize="1" noEditPoints="1" noAdjustHandles="1" noChangeArrowheads="1" noChangeShapeType="1" noTextEdit="1"/>
                  </p:cNvSpPr>
                  <p:nvPr/>
                </p:nvSpPr>
                <p:spPr>
                  <a:xfrm>
                    <a:off x="5773211" y="3730552"/>
                    <a:ext cx="543036" cy="543036"/>
                  </a:xfrm>
                  <a:prstGeom prst="ellipse">
                    <a:avLst/>
                  </a:prstGeom>
                  <a:blipFill rotWithShape="0">
                    <a:blip r:embed="rId8"/>
                    <a:stretch>
                      <a:fillRect/>
                    </a:stretch>
                  </a:blipFill>
                  <a:ln w="28575"/>
                </p:spPr>
                <p:txBody>
                  <a:bodyPr/>
                  <a:lstStyle/>
                  <a:p>
                    <a:r>
                      <a:rPr lang="ja-JP" altLang="en-US">
                        <a:noFill/>
                      </a:rPr>
                      <a:t> </a:t>
                    </a:r>
                  </a:p>
                </p:txBody>
              </p:sp>
            </mc:Fallback>
          </mc:AlternateContent>
          <p:cxnSp>
            <p:nvCxnSpPr>
              <p:cNvPr id="27" name="直線コネクタ 26"/>
              <p:cNvCxnSpPr>
                <a:stCxn id="26" idx="4"/>
                <a:endCxn id="23" idx="0"/>
              </p:cNvCxnSpPr>
              <p:nvPr/>
            </p:nvCxnSpPr>
            <p:spPr>
              <a:xfrm flipH="1">
                <a:off x="6019793" y="4273588"/>
                <a:ext cx="24936" cy="607694"/>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28" name="直線コネクタ 27"/>
              <p:cNvCxnSpPr>
                <a:stCxn id="26" idx="6"/>
                <a:endCxn id="24" idx="0"/>
              </p:cNvCxnSpPr>
              <p:nvPr/>
            </p:nvCxnSpPr>
            <p:spPr>
              <a:xfrm>
                <a:off x="6316247" y="4002070"/>
                <a:ext cx="1127588" cy="879212"/>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mc:Choice xmlns:a14="http://schemas.microsoft.com/office/drawing/2010/main" Requires="a14">
            <p:sp>
              <p:nvSpPr>
                <p:cNvPr id="19" name="円/楕円 18"/>
                <p:cNvSpPr/>
                <p:nvPr/>
              </p:nvSpPr>
              <p:spPr>
                <a:xfrm>
                  <a:off x="2657336" y="4649907"/>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800" b="1" i="1" smtClean="0">
                            <a:solidFill>
                              <a:schemeClr val="tx1"/>
                            </a:solidFill>
                            <a:latin typeface="Cambria Math" panose="02040503050406030204" pitchFamily="18" charset="0"/>
                            <a:cs typeface="Segoe UI Black" panose="020B0A02040204020203" pitchFamily="34" charset="0"/>
                          </a:rPr>
                          <m:t> </m:t>
                        </m:r>
                      </m:oMath>
                    </m:oMathPara>
                  </a14:m>
                  <a:endParaRPr lang="ja-JP" altLang="en-US" sz="2800" b="1" dirty="0">
                    <a:solidFill>
                      <a:schemeClr val="tx1"/>
                    </a:solidFill>
                    <a:latin typeface="+mn-ea"/>
                    <a:cs typeface="Segoe UI Black" panose="020B0A02040204020203" pitchFamily="34" charset="0"/>
                  </a:endParaRPr>
                </a:p>
              </p:txBody>
            </p:sp>
          </mc:Choice>
          <mc:Fallback>
            <p:sp>
              <p:nvSpPr>
                <p:cNvPr id="19" name="円/楕円 18"/>
                <p:cNvSpPr>
                  <a:spLocks noRot="1" noChangeAspect="1" noMove="1" noResize="1" noEditPoints="1" noAdjustHandles="1" noChangeArrowheads="1" noChangeShapeType="1" noTextEdit="1"/>
                </p:cNvSpPr>
                <p:nvPr/>
              </p:nvSpPr>
              <p:spPr>
                <a:xfrm>
                  <a:off x="2657336" y="4649907"/>
                  <a:ext cx="390636" cy="390636"/>
                </a:xfrm>
                <a:prstGeom prst="ellipse">
                  <a:avLst/>
                </a:prstGeom>
                <a:blipFill rotWithShape="0">
                  <a:blip r:embed="rId9"/>
                  <a:stretch>
                    <a:fillRect/>
                  </a:stretch>
                </a:blipFill>
                <a:ln w="28575"/>
              </p:spPr>
              <p:txBody>
                <a:bodyPr/>
                <a:lstStyle/>
                <a:p>
                  <a:r>
                    <a:rPr lang="ja-JP" altLang="en-US">
                      <a:noFill/>
                    </a:rPr>
                    <a:t> </a:t>
                  </a:r>
                </a:p>
              </p:txBody>
            </p:sp>
          </mc:Fallback>
        </mc:AlternateContent>
        <mc:AlternateContent xmlns:mc="http://schemas.openxmlformats.org/markup-compatibility/2006">
          <mc:Choice xmlns:a14="http://schemas.microsoft.com/office/drawing/2010/main" Requires="a14">
            <p:sp>
              <p:nvSpPr>
                <p:cNvPr id="20" name="円/楕円 19"/>
                <p:cNvSpPr/>
                <p:nvPr/>
              </p:nvSpPr>
              <p:spPr>
                <a:xfrm>
                  <a:off x="4370241" y="4704304"/>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800" b="1" i="1" smtClean="0">
                            <a:solidFill>
                              <a:schemeClr val="tx1"/>
                            </a:solidFill>
                            <a:latin typeface="Cambria Math" panose="02040503050406030204" pitchFamily="18" charset="0"/>
                            <a:cs typeface="Segoe UI Black" panose="020B0A02040204020203" pitchFamily="34" charset="0"/>
                          </a:rPr>
                          <m:t> </m:t>
                        </m:r>
                      </m:oMath>
                    </m:oMathPara>
                  </a14:m>
                  <a:endParaRPr lang="ja-JP" altLang="en-US" sz="2800" b="1" dirty="0">
                    <a:solidFill>
                      <a:schemeClr val="tx1"/>
                    </a:solidFill>
                    <a:latin typeface="+mn-ea"/>
                    <a:cs typeface="Segoe UI Black" panose="020B0A02040204020203" pitchFamily="34" charset="0"/>
                  </a:endParaRPr>
                </a:p>
              </p:txBody>
            </p:sp>
          </mc:Choice>
          <mc:Fallback>
            <p:sp>
              <p:nvSpPr>
                <p:cNvPr id="20" name="円/楕円 19"/>
                <p:cNvSpPr>
                  <a:spLocks noRot="1" noChangeAspect="1" noMove="1" noResize="1" noEditPoints="1" noAdjustHandles="1" noChangeArrowheads="1" noChangeShapeType="1" noTextEdit="1"/>
                </p:cNvSpPr>
                <p:nvPr/>
              </p:nvSpPr>
              <p:spPr>
                <a:xfrm>
                  <a:off x="4370241" y="4704304"/>
                  <a:ext cx="390636" cy="390636"/>
                </a:xfrm>
                <a:prstGeom prst="ellipse">
                  <a:avLst/>
                </a:prstGeom>
                <a:blipFill rotWithShape="0">
                  <a:blip r:embed="rId9"/>
                  <a:stretch>
                    <a:fillRect/>
                  </a:stretch>
                </a:blipFill>
                <a:ln w="28575"/>
              </p:spPr>
              <p:txBody>
                <a:bodyPr/>
                <a:lstStyle/>
                <a:p>
                  <a:r>
                    <a:rPr lang="ja-JP" altLang="en-US">
                      <a:noFill/>
                    </a:rPr>
                    <a:t> </a:t>
                  </a:r>
                </a:p>
              </p:txBody>
            </p:sp>
          </mc:Fallback>
        </mc:AlternateContent>
        <mc:AlternateContent xmlns:mc="http://schemas.openxmlformats.org/markup-compatibility/2006">
          <mc:Choice xmlns:a14="http://schemas.microsoft.com/office/drawing/2010/main" Requires="a14">
            <p:sp>
              <p:nvSpPr>
                <p:cNvPr id="21" name="円/楕円 20"/>
                <p:cNvSpPr/>
                <p:nvPr/>
              </p:nvSpPr>
              <p:spPr>
                <a:xfrm>
                  <a:off x="5780322" y="4694731"/>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800" b="1" i="1" smtClean="0">
                            <a:solidFill>
                              <a:schemeClr val="tx1"/>
                            </a:solidFill>
                            <a:latin typeface="Cambria Math" panose="02040503050406030204" pitchFamily="18" charset="0"/>
                            <a:cs typeface="Segoe UI Black" panose="020B0A02040204020203" pitchFamily="34" charset="0"/>
                          </a:rPr>
                          <m:t> </m:t>
                        </m:r>
                      </m:oMath>
                    </m:oMathPara>
                  </a14:m>
                  <a:endParaRPr lang="ja-JP" altLang="en-US" sz="2800" b="1" dirty="0">
                    <a:solidFill>
                      <a:schemeClr val="tx1"/>
                    </a:solidFill>
                    <a:latin typeface="+mn-ea"/>
                    <a:cs typeface="Segoe UI Black" panose="020B0A02040204020203" pitchFamily="34" charset="0"/>
                  </a:endParaRPr>
                </a:p>
              </p:txBody>
            </p:sp>
          </mc:Choice>
          <mc:Fallback>
            <p:sp>
              <p:nvSpPr>
                <p:cNvPr id="21" name="円/楕円 20"/>
                <p:cNvSpPr>
                  <a:spLocks noRot="1" noChangeAspect="1" noMove="1" noResize="1" noEditPoints="1" noAdjustHandles="1" noChangeArrowheads="1" noChangeShapeType="1" noTextEdit="1"/>
                </p:cNvSpPr>
                <p:nvPr/>
              </p:nvSpPr>
              <p:spPr>
                <a:xfrm>
                  <a:off x="5780322" y="4694731"/>
                  <a:ext cx="390636" cy="390636"/>
                </a:xfrm>
                <a:prstGeom prst="ellipse">
                  <a:avLst/>
                </a:prstGeom>
                <a:blipFill rotWithShape="0">
                  <a:blip r:embed="rId9"/>
                  <a:stretch>
                    <a:fillRect/>
                  </a:stretch>
                </a:blipFill>
                <a:ln w="28575"/>
              </p:spPr>
              <p:txBody>
                <a:bodyPr/>
                <a:lstStyle/>
                <a:p>
                  <a:r>
                    <a:rPr lang="ja-JP" altLang="en-US">
                      <a:noFill/>
                    </a:rPr>
                    <a:t> </a:t>
                  </a:r>
                </a:p>
              </p:txBody>
            </p:sp>
          </mc:Fallback>
        </mc:AlternateContent>
      </p:grpSp>
      <p:sp>
        <p:nvSpPr>
          <p:cNvPr id="7" name="フリーフォーム 6"/>
          <p:cNvSpPr/>
          <p:nvPr/>
        </p:nvSpPr>
        <p:spPr>
          <a:xfrm>
            <a:off x="2795959" y="4226864"/>
            <a:ext cx="1796488" cy="1717005"/>
          </a:xfrm>
          <a:custGeom>
            <a:avLst/>
            <a:gdLst>
              <a:gd name="connsiteX0" fmla="*/ 0 w 1796488"/>
              <a:gd name="connsiteY0" fmla="*/ 896734 h 1717005"/>
              <a:gd name="connsiteX1" fmla="*/ 1546411 w 1796488"/>
              <a:gd name="connsiteY1" fmla="*/ 22675 h 1717005"/>
              <a:gd name="connsiteX2" fmla="*/ 1775011 w 1796488"/>
              <a:gd name="connsiteY2" fmla="*/ 1717005 h 1717005"/>
            </a:gdLst>
            <a:ahLst/>
            <a:cxnLst>
              <a:cxn ang="0">
                <a:pos x="connsiteX0" y="connsiteY0"/>
              </a:cxn>
              <a:cxn ang="0">
                <a:pos x="connsiteX1" y="connsiteY1"/>
              </a:cxn>
              <a:cxn ang="0">
                <a:pos x="connsiteX2" y="connsiteY2"/>
              </a:cxn>
            </a:cxnLst>
            <a:rect l="l" t="t" r="r" b="b"/>
            <a:pathLst>
              <a:path w="1796488" h="1717005">
                <a:moveTo>
                  <a:pt x="0" y="896734"/>
                </a:moveTo>
                <a:cubicBezTo>
                  <a:pt x="625288" y="391348"/>
                  <a:pt x="1250576" y="-114037"/>
                  <a:pt x="1546411" y="22675"/>
                </a:cubicBezTo>
                <a:cubicBezTo>
                  <a:pt x="1842246" y="159387"/>
                  <a:pt x="1808628" y="938196"/>
                  <a:pt x="1775011" y="1717005"/>
                </a:cubicBezTo>
              </a:path>
            </a:pathLst>
          </a:cu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7957469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コンテンツ プレースホルダー 2"/>
              <p:cNvSpPr>
                <a:spLocks noGrp="1"/>
              </p:cNvSpPr>
              <p:nvPr>
                <p:ph idx="1"/>
              </p:nvPr>
            </p:nvSpPr>
            <p:spPr>
              <a:xfrm>
                <a:off x="476517" y="1257300"/>
                <a:ext cx="8178085" cy="5426835"/>
              </a:xfrm>
            </p:spPr>
            <p:txBody>
              <a:bodyPr>
                <a:normAutofit/>
              </a:bodyPr>
              <a:lstStyle/>
              <a:p>
                <a:pPr>
                  <a:lnSpc>
                    <a:spcPct val="110000"/>
                  </a:lnSpc>
                </a:pPr>
                <a:r>
                  <a:rPr lang="ja-JP" altLang="en-US" sz="2400" dirty="0" smtClean="0">
                    <a:cs typeface="Segoe UI Semibold" panose="020B0702040204020203" pitchFamily="34" charset="0"/>
                  </a:rPr>
                  <a:t>それぞれの部分木について</a:t>
                </a:r>
                <a:endParaRPr lang="en-US" altLang="ja-JP" sz="2400" dirty="0">
                  <a:cs typeface="Segoe UI Semibold" panose="020B0702040204020203" pitchFamily="34" charset="0"/>
                </a:endParaRPr>
              </a:p>
              <a:p>
                <a:pPr lvl="1">
                  <a:lnSpc>
                    <a:spcPct val="110000"/>
                  </a:lnSpc>
                </a:pPr>
                <a:r>
                  <a:rPr lang="en-US" altLang="ja-JP" dirty="0" smtClean="0">
                    <a:cs typeface="Segoe UI Semibold" panose="020B0702040204020203" pitchFamily="34" charset="0"/>
                  </a:rPr>
                  <a:t>open[u][</a:t>
                </a:r>
                <a:r>
                  <a:rPr lang="en-US" altLang="ja-JP" dirty="0" err="1" smtClean="0">
                    <a:cs typeface="Segoe UI Semibold" panose="020B0702040204020203" pitchFamily="34" charset="0"/>
                  </a:rPr>
                  <a:t>i</a:t>
                </a:r>
                <a:r>
                  <a:rPr lang="en-US" altLang="ja-JP" dirty="0" smtClean="0">
                    <a:cs typeface="Segoe UI Semibold" panose="020B0702040204020203" pitchFamily="34" charset="0"/>
                  </a:rPr>
                  <a:t>] = </a:t>
                </a:r>
                <a:r>
                  <a:rPr lang="ja-JP" altLang="en-US" dirty="0" smtClean="0">
                    <a:cs typeface="Segoe UI Semibold" panose="020B0702040204020203" pitchFamily="34" charset="0"/>
                  </a:rPr>
                  <a:t>部分木の根 </a:t>
                </a:r>
                <a14:m>
                  <m:oMath xmlns:m="http://schemas.openxmlformats.org/officeDocument/2006/math">
                    <m:r>
                      <a:rPr lang="en-US" altLang="ja-JP" b="0" i="1" smtClean="0">
                        <a:latin typeface="Cambria Math" panose="02040503050406030204" pitchFamily="18" charset="0"/>
                        <a:cs typeface="Segoe UI Semibold" panose="020B0702040204020203" pitchFamily="34" charset="0"/>
                      </a:rPr>
                      <m:t>𝑢</m:t>
                    </m:r>
                  </m:oMath>
                </a14:m>
                <a:r>
                  <a:rPr lang="ja-JP" altLang="en-US" dirty="0" smtClean="0">
                    <a:cs typeface="Segoe UI Semibold" panose="020B0702040204020203" pitchFamily="34" charset="0"/>
                  </a:rPr>
                  <a:t> </a:t>
                </a:r>
                <a:r>
                  <a:rPr lang="ja-JP" altLang="en-US" dirty="0" err="1" smtClean="0">
                    <a:cs typeface="Segoe UI Semibold" panose="020B0702040204020203" pitchFamily="34" charset="0"/>
                  </a:rPr>
                  <a:t>までの</a:t>
                </a:r>
                <a:r>
                  <a:rPr lang="ja-JP" altLang="en-US" dirty="0" smtClean="0">
                    <a:cs typeface="Segoe UI Semibold" panose="020B0702040204020203" pitchFamily="34" charset="0"/>
                  </a:rPr>
                  <a:t>パスであって，後ろに</a:t>
                </a:r>
                <a:r>
                  <a:rPr lang="en-US" altLang="ja-JP" dirty="0" err="1">
                    <a:cs typeface="Segoe UI Semibold" panose="020B0702040204020203" pitchFamily="34" charset="0"/>
                  </a:rPr>
                  <a:t>i</a:t>
                </a:r>
                <a:r>
                  <a:rPr lang="en-US" altLang="ja-JP" dirty="0" smtClean="0">
                    <a:cs typeface="Segoe UI Semibold" panose="020B0702040204020203" pitchFamily="34" charset="0"/>
                  </a:rPr>
                  <a:t> </a:t>
                </a:r>
                <a:r>
                  <a:rPr lang="ja-JP" altLang="en-US" dirty="0" smtClean="0">
                    <a:cs typeface="Segoe UI Semibold" panose="020B0702040204020203" pitchFamily="34" charset="0"/>
                  </a:rPr>
                  <a:t>個閉じ括弧を加えると</a:t>
                </a:r>
                <a:r>
                  <a:rPr lang="ja-JP" altLang="en-US" dirty="0">
                    <a:cs typeface="Segoe UI Semibold" panose="020B0702040204020203" pitchFamily="34" charset="0"/>
                  </a:rPr>
                  <a:t>バランス</a:t>
                </a:r>
                <a:r>
                  <a:rPr lang="ja-JP" altLang="en-US" dirty="0" smtClean="0">
                    <a:cs typeface="Segoe UI Semibold" panose="020B0702040204020203" pitchFamily="34" charset="0"/>
                  </a:rPr>
                  <a:t>した文字列になるものの数</a:t>
                </a:r>
                <a:endParaRPr lang="en-US" altLang="ja-JP" dirty="0" smtClean="0">
                  <a:cs typeface="Segoe UI Semibold" panose="020B0702040204020203" pitchFamily="34" charset="0"/>
                </a:endParaRPr>
              </a:p>
              <a:p>
                <a:pPr lvl="1">
                  <a:lnSpc>
                    <a:spcPct val="110000"/>
                  </a:lnSpc>
                </a:pPr>
                <a:r>
                  <a:rPr lang="en-US" altLang="ja-JP" dirty="0">
                    <a:cs typeface="Segoe UI Semibold" panose="020B0702040204020203" pitchFamily="34" charset="0"/>
                  </a:rPr>
                  <a:t>c</a:t>
                </a:r>
                <a:r>
                  <a:rPr lang="en-US" altLang="ja-JP" dirty="0" smtClean="0">
                    <a:cs typeface="Segoe UI Semibold" panose="020B0702040204020203" pitchFamily="34" charset="0"/>
                  </a:rPr>
                  <a:t>lose[u][</a:t>
                </a:r>
                <a:r>
                  <a:rPr lang="en-US" altLang="ja-JP" dirty="0" err="1" smtClean="0">
                    <a:cs typeface="Segoe UI Semibold" panose="020B0702040204020203" pitchFamily="34" charset="0"/>
                  </a:rPr>
                  <a:t>i</a:t>
                </a:r>
                <a:r>
                  <a:rPr lang="en-US" altLang="ja-JP" dirty="0" smtClean="0">
                    <a:cs typeface="Segoe UI Semibold" panose="020B0702040204020203" pitchFamily="34" charset="0"/>
                  </a:rPr>
                  <a:t>] = </a:t>
                </a:r>
                <a:r>
                  <a:rPr lang="ja-JP" altLang="en-US" dirty="0" smtClean="0">
                    <a:cs typeface="Segoe UI Semibold" panose="020B0702040204020203" pitchFamily="34" charset="0"/>
                  </a:rPr>
                  <a:t>部分木の根 </a:t>
                </a:r>
                <a14:m>
                  <m:oMath xmlns:m="http://schemas.openxmlformats.org/officeDocument/2006/math">
                    <m:r>
                      <a:rPr lang="en-US" altLang="ja-JP" b="0" i="1" smtClean="0">
                        <a:latin typeface="Cambria Math" panose="02040503050406030204" pitchFamily="18" charset="0"/>
                        <a:cs typeface="Segoe UI Semibold" panose="020B0702040204020203" pitchFamily="34" charset="0"/>
                      </a:rPr>
                      <m:t>𝑢</m:t>
                    </m:r>
                  </m:oMath>
                </a14:m>
                <a:r>
                  <a:rPr lang="ja-JP" altLang="en-US" dirty="0" smtClean="0">
                    <a:cs typeface="Segoe UI Semibold" panose="020B0702040204020203" pitchFamily="34" charset="0"/>
                  </a:rPr>
                  <a:t> からのパスであって，前に</a:t>
                </a:r>
                <a:r>
                  <a:rPr lang="en-US" altLang="ja-JP" dirty="0" smtClean="0">
                    <a:cs typeface="Segoe UI Semibold" panose="020B0702040204020203" pitchFamily="34" charset="0"/>
                  </a:rPr>
                  <a:t/>
                </a:r>
                <a:br>
                  <a:rPr lang="en-US" altLang="ja-JP" dirty="0" smtClean="0">
                    <a:cs typeface="Segoe UI Semibold" panose="020B0702040204020203" pitchFamily="34" charset="0"/>
                  </a:rPr>
                </a:br>
                <a:r>
                  <a:rPr lang="en-US" altLang="ja-JP" dirty="0" err="1" smtClean="0">
                    <a:cs typeface="Segoe UI Semibold" panose="020B0702040204020203" pitchFamily="34" charset="0"/>
                  </a:rPr>
                  <a:t>i</a:t>
                </a:r>
                <a:r>
                  <a:rPr lang="en-US" altLang="ja-JP" dirty="0" smtClean="0">
                    <a:cs typeface="Segoe UI Semibold" panose="020B0702040204020203" pitchFamily="34" charset="0"/>
                  </a:rPr>
                  <a:t> </a:t>
                </a:r>
                <a:r>
                  <a:rPr lang="ja-JP" altLang="en-US" dirty="0" smtClean="0">
                    <a:cs typeface="Segoe UI Semibold" panose="020B0702040204020203" pitchFamily="34" charset="0"/>
                  </a:rPr>
                  <a:t>個開き括弧を加えるとバランスした文字列になるものの数</a:t>
                </a:r>
                <a:endParaRPr lang="en-US" altLang="ja-JP" dirty="0" smtClean="0">
                  <a:cs typeface="Segoe UI Semibold" panose="020B0702040204020203" pitchFamily="34" charset="0"/>
                </a:endParaRPr>
              </a:p>
              <a:p>
                <a:pPr marL="457200" lvl="1" indent="0">
                  <a:lnSpc>
                    <a:spcPct val="110000"/>
                  </a:lnSpc>
                  <a:buNone/>
                </a:pPr>
                <a:r>
                  <a:rPr lang="ja-JP" altLang="en-US" dirty="0" smtClean="0">
                    <a:cs typeface="Segoe UI Semibold" panose="020B0702040204020203" pitchFamily="34" charset="0"/>
                  </a:rPr>
                  <a:t>が分かれば </a:t>
                </a:r>
                <a14:m>
                  <m:oMath xmlns:m="http://schemas.openxmlformats.org/officeDocument/2006/math">
                    <m:r>
                      <a:rPr lang="en-US" altLang="ja-JP" b="0" i="1" smtClean="0">
                        <a:latin typeface="Cambria Math" panose="02040503050406030204" pitchFamily="18" charset="0"/>
                        <a:cs typeface="Segoe UI Semibold" panose="020B0702040204020203" pitchFamily="34" charset="0"/>
                      </a:rPr>
                      <m:t>𝑣</m:t>
                    </m:r>
                  </m:oMath>
                </a14:m>
                <a:r>
                  <a:rPr lang="en-US" altLang="ja-JP" dirty="0" smtClean="0">
                    <a:cs typeface="Segoe UI Semibold" panose="020B0702040204020203" pitchFamily="34" charset="0"/>
                  </a:rPr>
                  <a:t> </a:t>
                </a:r>
                <a:r>
                  <a:rPr lang="ja-JP" altLang="en-US" dirty="0" smtClean="0">
                    <a:cs typeface="Segoe UI Semibold" panose="020B0702040204020203" pitchFamily="34" charset="0"/>
                  </a:rPr>
                  <a:t>を通る</a:t>
                </a:r>
                <a:r>
                  <a:rPr lang="ja-JP" altLang="en-US" dirty="0">
                    <a:cs typeface="Segoe UI Semibold" panose="020B0702040204020203" pitchFamily="34" charset="0"/>
                  </a:rPr>
                  <a:t>バランス</a:t>
                </a:r>
                <a:r>
                  <a:rPr lang="ja-JP" altLang="en-US" dirty="0" smtClean="0">
                    <a:cs typeface="Segoe UI Semibold" panose="020B0702040204020203" pitchFamily="34" charset="0"/>
                  </a:rPr>
                  <a:t>したパスの数が分かる</a:t>
                </a:r>
                <a:endParaRPr lang="en-US" altLang="ja-JP" dirty="0" smtClean="0">
                  <a:cs typeface="Segoe UI Semibold" panose="020B0702040204020203" pitchFamily="34" charset="0"/>
                </a:endParaRPr>
              </a:p>
              <a:p>
                <a:pPr>
                  <a:lnSpc>
                    <a:spcPct val="110000"/>
                  </a:lnSpc>
                </a:pP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𝑣</m:t>
                    </m:r>
                  </m:oMath>
                </a14:m>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が開き括弧の時は</a:t>
                </a:r>
                <a:r>
                  <a:rPr lang="en-US" altLang="ja-JP" sz="2400" dirty="0">
                    <a:cs typeface="Segoe UI Semibold" panose="020B0702040204020203" pitchFamily="34" charset="0"/>
                  </a:rPr>
                  <a:t> </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𝑢</m:t>
                    </m:r>
                    <m:r>
                      <a:rPr lang="en-US" altLang="ja-JP" sz="2400" b="0" i="1" smtClean="0">
                        <a:latin typeface="Cambria Math" panose="02040503050406030204" pitchFamily="18" charset="0"/>
                        <a:cs typeface="Segoe UI Semibold" panose="020B0702040204020203" pitchFamily="34" charset="0"/>
                      </a:rPr>
                      <m:t>,</m:t>
                    </m:r>
                    <m:r>
                      <a:rPr lang="en-US" altLang="ja-JP" sz="2400" b="0" i="1" smtClean="0">
                        <a:latin typeface="Cambria Math" panose="02040503050406030204" pitchFamily="18" charset="0"/>
                        <a:cs typeface="Segoe UI Semibold" panose="020B0702040204020203" pitchFamily="34" charset="0"/>
                      </a:rPr>
                      <m:t>𝑤</m:t>
                    </m:r>
                  </m:oMath>
                </a14:m>
                <a:r>
                  <a:rPr lang="ja-JP" altLang="en-US" sz="2400" dirty="0" smtClean="0">
                    <a:cs typeface="Segoe UI Semibold" panose="020B0702040204020203" pitchFamily="34" charset="0"/>
                  </a:rPr>
                  <a:t> を根とする異なる部分木について </a:t>
                </a:r>
                <a:r>
                  <a:rPr lang="en-US" altLang="ja-JP" sz="2400" dirty="0" smtClean="0">
                    <a:cs typeface="Segoe UI Semibold" panose="020B0702040204020203" pitchFamily="34" charset="0"/>
                  </a:rPr>
                  <a:t>open[u][</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と </a:t>
                </a:r>
                <a:r>
                  <a:rPr lang="en-US" altLang="ja-JP" sz="2400" dirty="0" smtClean="0">
                    <a:cs typeface="Segoe UI Semibold" panose="020B0702040204020203" pitchFamily="34" charset="0"/>
                  </a:rPr>
                  <a:t>close[w][</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 1] </a:t>
                </a:r>
                <a:r>
                  <a:rPr lang="ja-JP" altLang="en-US" sz="2400" dirty="0" smtClean="0">
                    <a:cs typeface="Segoe UI Semibold" panose="020B0702040204020203" pitchFamily="34" charset="0"/>
                  </a:rPr>
                  <a:t>の積を足し合わせればよい</a:t>
                </a:r>
                <a:endParaRPr lang="en-US" altLang="ja-JP" sz="2400" dirty="0" smtClean="0">
                  <a:cs typeface="Segoe UI Semibold" panose="020B0702040204020203" pitchFamily="34" charset="0"/>
                </a:endParaRPr>
              </a:p>
              <a:p>
                <a:pPr>
                  <a:lnSpc>
                    <a:spcPct val="110000"/>
                  </a:lnSpc>
                </a:pP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𝑣</m:t>
                    </m:r>
                  </m:oMath>
                </a14:m>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が閉じ括弧の時は </a:t>
                </a:r>
                <a:r>
                  <a:rPr lang="en-US" altLang="ja-JP" sz="2400" dirty="0" smtClean="0">
                    <a:cs typeface="Segoe UI Semibold" panose="020B0702040204020203" pitchFamily="34" charset="0"/>
                  </a:rPr>
                  <a:t>open[u][</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 1] </a:t>
                </a:r>
                <a:r>
                  <a:rPr lang="ja-JP" altLang="en-US" sz="2400" dirty="0" smtClean="0">
                    <a:cs typeface="Segoe UI Semibold" panose="020B0702040204020203" pitchFamily="34" charset="0"/>
                  </a:rPr>
                  <a:t>と </a:t>
                </a:r>
                <a:r>
                  <a:rPr lang="en-US" altLang="ja-JP" sz="2400" dirty="0" smtClean="0">
                    <a:cs typeface="Segoe UI Semibold" panose="020B0702040204020203" pitchFamily="34" charset="0"/>
                  </a:rPr>
                  <a:t>close[w][</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の積</a:t>
                </a:r>
                <a:endParaRPr lang="en-US" altLang="ja-JP" sz="2400" dirty="0" smtClean="0">
                  <a:cs typeface="Segoe UI Semibold" panose="020B0702040204020203" pitchFamily="34" charset="0"/>
                </a:endParaRPr>
              </a:p>
            </p:txBody>
          </p:sp>
        </mc:Choice>
        <mc:Fallback>
          <p:sp>
            <p:nvSpPr>
              <p:cNvPr id="3" name="コンテンツ プレースホルダー 2"/>
              <p:cNvSpPr>
                <a:spLocks noGrp="1" noRot="1" noChangeAspect="1" noMove="1" noResize="1" noEditPoints="1" noAdjustHandles="1" noChangeArrowheads="1" noChangeShapeType="1" noTextEdit="1"/>
              </p:cNvSpPr>
              <p:nvPr>
                <p:ph idx="1"/>
              </p:nvPr>
            </p:nvSpPr>
            <p:spPr>
              <a:xfrm>
                <a:off x="476517" y="1257300"/>
                <a:ext cx="8178085" cy="5426835"/>
              </a:xfrm>
              <a:blipFill rotWithShape="0">
                <a:blip r:embed="rId2"/>
                <a:stretch>
                  <a:fillRect l="-969" t="-337"/>
                </a:stretch>
              </a:blipFill>
            </p:spPr>
            <p:txBody>
              <a:bodyPr/>
              <a:lstStyle/>
              <a:p>
                <a:r>
                  <a:rPr lang="ja-JP" altLang="en-US">
                    <a:noFill/>
                  </a:rPr>
                  <a:t> </a:t>
                </a:r>
              </a:p>
            </p:txBody>
          </p:sp>
        </mc:Fallback>
      </mc:AlternateContent>
      <p:sp>
        <p:nvSpPr>
          <p:cNvPr id="2" name="タイトル 1"/>
          <p:cNvSpPr>
            <a:spLocks noGrp="1"/>
          </p:cNvSpPr>
          <p:nvPr>
            <p:ph type="title"/>
          </p:nvPr>
        </p:nvSpPr>
        <p:spPr>
          <a:xfrm>
            <a:off x="321971" y="365127"/>
            <a:ext cx="8448541" cy="638173"/>
          </a:xfrm>
        </p:spPr>
        <p:txBody>
          <a:bodyPr>
            <a:normAutofit/>
          </a:bodyPr>
          <a:lstStyle/>
          <a:p>
            <a:r>
              <a:rPr kumimoji="1" lang="ja-JP" altLang="en-US" sz="3600" dirty="0" smtClean="0"/>
              <a:t>考察</a:t>
            </a:r>
            <a:endParaRPr kumimoji="1" lang="ja-JP" altLang="en-US" sz="3600" dirty="0"/>
          </a:p>
        </p:txBody>
      </p:sp>
    </p:spTree>
    <p:extLst>
      <p:ext uri="{BB962C8B-B14F-4D97-AF65-F5344CB8AC3E}">
        <p14:creationId xmlns:p14="http://schemas.microsoft.com/office/powerpoint/2010/main" val="36916081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476517" y="1257300"/>
            <a:ext cx="8178085" cy="5426835"/>
          </a:xfrm>
        </p:spPr>
        <p:txBody>
          <a:bodyPr>
            <a:normAutofit/>
          </a:bodyPr>
          <a:lstStyle/>
          <a:p>
            <a:pPr>
              <a:lnSpc>
                <a:spcPct val="110000"/>
              </a:lnSpc>
            </a:pPr>
            <a:r>
              <a:rPr lang="ja-JP" altLang="en-US" sz="2400" dirty="0" smtClean="0">
                <a:cs typeface="Segoe UI Semibold" panose="020B0702040204020203" pitchFamily="34" charset="0"/>
              </a:rPr>
              <a:t>愚直に各頂点について </a:t>
            </a:r>
            <a:r>
              <a:rPr lang="en-US" altLang="ja-JP" sz="2400" dirty="0" smtClean="0">
                <a:cs typeface="Segoe UI Semibold" panose="020B0702040204020203" pitchFamily="34" charset="0"/>
              </a:rPr>
              <a:t>open[v][</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close[v][</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をもつと頂点数の</a:t>
            </a:r>
            <a:r>
              <a:rPr lang="en-US" altLang="ja-JP" sz="2400" dirty="0" smtClean="0">
                <a:cs typeface="Segoe UI Semibold" panose="020B0702040204020203" pitchFamily="34" charset="0"/>
              </a:rPr>
              <a:t>2</a:t>
            </a:r>
            <a:r>
              <a:rPr lang="ja-JP" altLang="en-US" sz="2400" dirty="0" smtClean="0">
                <a:cs typeface="Segoe UI Semibold" panose="020B0702040204020203" pitchFamily="34" charset="0"/>
              </a:rPr>
              <a:t>乗の時間と空間が必要となる</a:t>
            </a:r>
            <a:endParaRPr lang="en-US" altLang="ja-JP" sz="2400" dirty="0" smtClean="0">
              <a:cs typeface="Segoe UI Semibold" panose="020B0702040204020203" pitchFamily="34" charset="0"/>
            </a:endParaRPr>
          </a:p>
          <a:p>
            <a:pPr>
              <a:lnSpc>
                <a:spcPct val="110000"/>
              </a:lnSpc>
            </a:pPr>
            <a:r>
              <a:rPr lang="ja-JP" altLang="en-US" sz="2400" dirty="0" smtClean="0">
                <a:cs typeface="Segoe UI Semibold" panose="020B0702040204020203" pitchFamily="34" charset="0"/>
              </a:rPr>
              <a:t>これを何とかする</a:t>
            </a:r>
            <a:endParaRPr lang="en-US" altLang="ja-JP" sz="2400" dirty="0" smtClean="0">
              <a:cs typeface="Segoe UI Semibold" panose="020B0702040204020203" pitchFamily="34" charset="0"/>
            </a:endParaRPr>
          </a:p>
        </p:txBody>
      </p:sp>
      <p:sp>
        <p:nvSpPr>
          <p:cNvPr id="2" name="タイトル 1"/>
          <p:cNvSpPr>
            <a:spLocks noGrp="1"/>
          </p:cNvSpPr>
          <p:nvPr>
            <p:ph type="title"/>
          </p:nvPr>
        </p:nvSpPr>
        <p:spPr>
          <a:xfrm>
            <a:off x="321971" y="365127"/>
            <a:ext cx="8448541" cy="638173"/>
          </a:xfrm>
        </p:spPr>
        <p:txBody>
          <a:bodyPr>
            <a:normAutofit/>
          </a:bodyPr>
          <a:lstStyle/>
          <a:p>
            <a:r>
              <a:rPr kumimoji="1" lang="ja-JP" altLang="en-US" sz="3600" dirty="0" smtClean="0"/>
              <a:t>問題点</a:t>
            </a:r>
            <a:endParaRPr kumimoji="1" lang="ja-JP" altLang="en-US" sz="3600" dirty="0"/>
          </a:p>
        </p:txBody>
      </p:sp>
    </p:spTree>
    <p:extLst>
      <p:ext uri="{BB962C8B-B14F-4D97-AF65-F5344CB8AC3E}">
        <p14:creationId xmlns:p14="http://schemas.microsoft.com/office/powerpoint/2010/main" val="2120944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476517" y="1257300"/>
            <a:ext cx="8178085" cy="5426835"/>
          </a:xfrm>
        </p:spPr>
        <p:txBody>
          <a:bodyPr>
            <a:normAutofit/>
          </a:bodyPr>
          <a:lstStyle/>
          <a:p>
            <a:pPr marL="0" indent="0">
              <a:lnSpc>
                <a:spcPct val="110000"/>
              </a:lnSpc>
              <a:buNone/>
            </a:pPr>
            <a:r>
              <a:rPr lang="en-US" altLang="ja-JP" sz="2400" dirty="0" smtClean="0">
                <a:cs typeface="Segoe UI Semibold" panose="020B0702040204020203" pitchFamily="34" charset="0"/>
              </a:rPr>
              <a:t>Weighted-Union Heuristics</a:t>
            </a:r>
            <a:br>
              <a:rPr lang="en-US" altLang="ja-JP" sz="2400" dirty="0" smtClean="0">
                <a:cs typeface="Segoe UI Semibold" panose="020B0702040204020203" pitchFamily="34" charset="0"/>
              </a:rPr>
            </a:br>
            <a:r>
              <a:rPr lang="en-US" altLang="ja-JP" sz="2400" dirty="0" smtClean="0">
                <a:cs typeface="Segoe UI Semibold" panose="020B0702040204020203" pitchFamily="34" charset="0"/>
              </a:rPr>
              <a:t>(a.k.a. </a:t>
            </a:r>
            <a:r>
              <a:rPr lang="ja-JP" altLang="en-US" sz="2400" dirty="0" smtClean="0">
                <a:cs typeface="Segoe UI Semibold" panose="020B0702040204020203" pitchFamily="34" charset="0"/>
              </a:rPr>
              <a:t>データ構造をマージする一般的なテク）</a:t>
            </a:r>
            <a:endParaRPr lang="en-US" altLang="ja-JP" sz="2400" dirty="0" smtClean="0">
              <a:cs typeface="Segoe UI Semibold" panose="020B0702040204020203" pitchFamily="34" charset="0"/>
            </a:endParaRPr>
          </a:p>
          <a:p>
            <a:pPr marL="0" indent="0">
              <a:lnSpc>
                <a:spcPct val="110000"/>
              </a:lnSpc>
              <a:buNone/>
            </a:pPr>
            <a:r>
              <a:rPr lang="en-US" altLang="ja-JP" sz="1800" dirty="0" smtClean="0">
                <a:cs typeface="Segoe UI Semibold" panose="020B0702040204020203" pitchFamily="34" charset="0"/>
              </a:rPr>
              <a:t>(</a:t>
            </a:r>
            <a:r>
              <a:rPr lang="ja-JP" altLang="en-US" sz="1800" dirty="0" smtClean="0">
                <a:cs typeface="Segoe UI Semibold" panose="020B0702040204020203" pitchFamily="34" charset="0"/>
              </a:rPr>
              <a:t>参考</a:t>
            </a:r>
            <a:r>
              <a:rPr lang="en-US" altLang="ja-JP" sz="1800" dirty="0" smtClean="0">
                <a:cs typeface="Segoe UI Semibold" panose="020B0702040204020203" pitchFamily="34" charset="0"/>
              </a:rPr>
              <a:t>:</a:t>
            </a:r>
            <a:r>
              <a:rPr lang="ja-JP" altLang="en-US" sz="1800" dirty="0">
                <a:cs typeface="Segoe UI Semibold" panose="020B0702040204020203" pitchFamily="34" charset="0"/>
              </a:rPr>
              <a:t> </a:t>
            </a:r>
            <a:r>
              <a:rPr lang="en-US" altLang="ja-JP" sz="1800" dirty="0" smtClean="0">
                <a:cs typeface="Segoe UI Semibold" panose="020B0702040204020203" pitchFamily="34" charset="0"/>
                <a:hlinkClick r:id="rId2"/>
              </a:rPr>
              <a:t>http</a:t>
            </a:r>
            <a:r>
              <a:rPr lang="en-US" altLang="ja-JP" sz="1800" dirty="0">
                <a:cs typeface="Segoe UI Semibold" panose="020B0702040204020203" pitchFamily="34" charset="0"/>
                <a:hlinkClick r:id="rId2"/>
              </a:rPr>
              <a:t>://</a:t>
            </a:r>
            <a:r>
              <a:rPr lang="en-US" altLang="ja-JP" sz="1800" dirty="0" smtClean="0">
                <a:cs typeface="Segoe UI Semibold" panose="020B0702040204020203" pitchFamily="34" charset="0"/>
                <a:hlinkClick r:id="rId2"/>
              </a:rPr>
              <a:t>topcoder.g.hatena.ne.jp/iwiwi/20131226/1388062106</a:t>
            </a:r>
            <a:r>
              <a:rPr lang="en-US" altLang="ja-JP" sz="1800" dirty="0" smtClean="0">
                <a:cs typeface="Segoe UI Semibold" panose="020B0702040204020203" pitchFamily="34" charset="0"/>
              </a:rPr>
              <a:t> )</a:t>
            </a:r>
          </a:p>
          <a:p>
            <a:pPr>
              <a:lnSpc>
                <a:spcPct val="110000"/>
              </a:lnSpc>
            </a:pPr>
            <a:r>
              <a:rPr lang="ja-JP" altLang="en-US" sz="2400" dirty="0" smtClean="0">
                <a:cs typeface="Segoe UI Semibold" panose="020B0702040204020203" pitchFamily="34" charset="0"/>
              </a:rPr>
              <a:t>部分</a:t>
            </a:r>
            <a:r>
              <a:rPr lang="ja-JP" altLang="en-US" sz="2400" dirty="0">
                <a:cs typeface="Segoe UI Semibold" panose="020B0702040204020203" pitchFamily="34" charset="0"/>
              </a:rPr>
              <a:t>木</a:t>
            </a:r>
            <a:r>
              <a:rPr lang="ja-JP" altLang="en-US" sz="2400" dirty="0" smtClean="0">
                <a:cs typeface="Segoe UI Semibold" panose="020B0702040204020203" pitchFamily="34" charset="0"/>
              </a:rPr>
              <a:t>の </a:t>
            </a:r>
            <a:r>
              <a:rPr lang="en-US" altLang="ja-JP" sz="2400" dirty="0" smtClean="0">
                <a:cs typeface="Segoe UI Semibold" panose="020B0702040204020203" pitchFamily="34" charset="0"/>
              </a:rPr>
              <a:t>o</a:t>
            </a:r>
            <a:r>
              <a:rPr lang="en-US" altLang="ja-JP" sz="2400" dirty="0" smtClean="0">
                <a:cs typeface="Segoe UI Semibold" panose="020B0702040204020203" pitchFamily="34" charset="0"/>
              </a:rPr>
              <a:t>pen[u][</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close[u][</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を用いて全体の </a:t>
            </a:r>
            <a:r>
              <a:rPr lang="en-US" altLang="ja-JP" sz="2400" dirty="0" smtClean="0">
                <a:cs typeface="Segoe UI Semibold" panose="020B0702040204020203" pitchFamily="34" charset="0"/>
              </a:rPr>
              <a:t>open[v][</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を構築するとき，</a:t>
            </a:r>
            <a:r>
              <a:rPr lang="ja-JP" altLang="en-US" sz="2400" b="1" dirty="0" smtClean="0">
                <a:cs typeface="Segoe UI Semibold" panose="020B0702040204020203" pitchFamily="34" charset="0"/>
              </a:rPr>
              <a:t>もっとも大きい部分木</a:t>
            </a:r>
            <a:r>
              <a:rPr lang="ja-JP" altLang="en-US" sz="2400" dirty="0" smtClean="0">
                <a:cs typeface="Segoe UI Semibold" panose="020B0702040204020203" pitchFamily="34" charset="0"/>
              </a:rPr>
              <a:t>のものを再利用しながら作っていく</a:t>
            </a:r>
            <a:endParaRPr lang="en-US" altLang="ja-JP" sz="2400" dirty="0" smtClean="0">
              <a:cs typeface="Segoe UI Semibold" panose="020B0702040204020203" pitchFamily="34" charset="0"/>
            </a:endParaRPr>
          </a:p>
          <a:p>
            <a:pPr>
              <a:lnSpc>
                <a:spcPct val="110000"/>
              </a:lnSpc>
            </a:pPr>
            <a:endParaRPr lang="en-US" altLang="ja-JP" sz="2400" dirty="0" smtClean="0">
              <a:cs typeface="Segoe UI Semibold" panose="020B0702040204020203" pitchFamily="34" charset="0"/>
            </a:endParaRPr>
          </a:p>
        </p:txBody>
      </p:sp>
      <p:sp>
        <p:nvSpPr>
          <p:cNvPr id="2" name="タイトル 1"/>
          <p:cNvSpPr>
            <a:spLocks noGrp="1"/>
          </p:cNvSpPr>
          <p:nvPr>
            <p:ph type="title"/>
          </p:nvPr>
        </p:nvSpPr>
        <p:spPr>
          <a:xfrm>
            <a:off x="321971" y="365127"/>
            <a:ext cx="8448541" cy="638173"/>
          </a:xfrm>
        </p:spPr>
        <p:txBody>
          <a:bodyPr>
            <a:normAutofit/>
          </a:bodyPr>
          <a:lstStyle/>
          <a:p>
            <a:r>
              <a:rPr kumimoji="1" lang="ja-JP" altLang="en-US" sz="3600" dirty="0" smtClean="0"/>
              <a:t>解法</a:t>
            </a:r>
            <a:r>
              <a:rPr kumimoji="1" lang="en-US" altLang="ja-JP" sz="3600" dirty="0" smtClean="0"/>
              <a:t>1: Weighted-Union Heuristic</a:t>
            </a:r>
            <a:endParaRPr kumimoji="1" lang="ja-JP" altLang="en-US" sz="3600" dirty="0"/>
          </a:p>
        </p:txBody>
      </p:sp>
      <p:grpSp>
        <p:nvGrpSpPr>
          <p:cNvPr id="4" name="グループ化 3"/>
          <p:cNvGrpSpPr/>
          <p:nvPr/>
        </p:nvGrpSpPr>
        <p:grpSpPr>
          <a:xfrm>
            <a:off x="2205313" y="3690210"/>
            <a:ext cx="4345189" cy="2642270"/>
            <a:chOff x="2205313" y="3690210"/>
            <a:chExt cx="4345189" cy="2642270"/>
          </a:xfrm>
        </p:grpSpPr>
        <p:grpSp>
          <p:nvGrpSpPr>
            <p:cNvPr id="5" name="グループ化 4"/>
            <p:cNvGrpSpPr/>
            <p:nvPr/>
          </p:nvGrpSpPr>
          <p:grpSpPr>
            <a:xfrm>
              <a:off x="2205313" y="3690210"/>
              <a:ext cx="4345189" cy="2642270"/>
              <a:chOff x="3657595" y="3730552"/>
              <a:chExt cx="4345189" cy="2642270"/>
            </a:xfrm>
          </p:grpSpPr>
          <p:sp>
            <p:nvSpPr>
              <p:cNvPr id="9" name="二等辺三角形 8"/>
              <p:cNvSpPr/>
              <p:nvPr/>
            </p:nvSpPr>
            <p:spPr>
              <a:xfrm>
                <a:off x="3657595" y="4881282"/>
                <a:ext cx="1294682" cy="1116105"/>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二等辺三角形 9"/>
              <p:cNvSpPr/>
              <p:nvPr/>
            </p:nvSpPr>
            <p:spPr>
              <a:xfrm>
                <a:off x="5154699" y="4881282"/>
                <a:ext cx="1730187" cy="1491540"/>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1" name="二等辺三角形 10"/>
              <p:cNvSpPr/>
              <p:nvPr/>
            </p:nvSpPr>
            <p:spPr>
              <a:xfrm>
                <a:off x="6884886" y="4881282"/>
                <a:ext cx="1117898" cy="963705"/>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cxnSp>
            <p:nvCxnSpPr>
              <p:cNvPr id="12" name="直線コネクタ 11"/>
              <p:cNvCxnSpPr>
                <a:stCxn id="9" idx="0"/>
                <a:endCxn id="13" idx="2"/>
              </p:cNvCxnSpPr>
              <p:nvPr/>
            </p:nvCxnSpPr>
            <p:spPr>
              <a:xfrm flipV="1">
                <a:off x="4304936" y="4002070"/>
                <a:ext cx="1468275" cy="879212"/>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円/楕円 12"/>
                  <p:cNvSpPr/>
                  <p:nvPr/>
                </p:nvSpPr>
                <p:spPr>
                  <a:xfrm>
                    <a:off x="5773211" y="3730552"/>
                    <a:ext cx="543036" cy="5430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800" b="1" i="1" smtClean="0">
                              <a:solidFill>
                                <a:schemeClr val="tx1"/>
                              </a:solidFill>
                              <a:latin typeface="Cambria Math" panose="02040503050406030204" pitchFamily="18" charset="0"/>
                              <a:cs typeface="Segoe UI Black" panose="020B0A02040204020203" pitchFamily="34" charset="0"/>
                            </a:rPr>
                            <m:t> </m:t>
                          </m:r>
                          <m:r>
                            <a:rPr lang="en-US" altLang="ja-JP" sz="2800" b="1" i="1" smtClean="0">
                              <a:solidFill>
                                <a:schemeClr val="tx1"/>
                              </a:solidFill>
                              <a:latin typeface="Cambria Math" panose="02040503050406030204" pitchFamily="18" charset="0"/>
                              <a:cs typeface="Segoe UI Black" panose="020B0A02040204020203" pitchFamily="34" charset="0"/>
                            </a:rPr>
                            <m:t>𝒗</m:t>
                          </m:r>
                        </m:oMath>
                      </m:oMathPara>
                    </a14:m>
                    <a:endParaRPr lang="ja-JP" altLang="en-US" sz="2800" b="1" dirty="0">
                      <a:solidFill>
                        <a:schemeClr val="tx1"/>
                      </a:solidFill>
                      <a:latin typeface="+mn-ea"/>
                      <a:cs typeface="Segoe UI Black" panose="020B0A02040204020203" pitchFamily="34" charset="0"/>
                    </a:endParaRPr>
                  </a:p>
                </p:txBody>
              </p:sp>
            </mc:Choice>
            <mc:Fallback xmlns="">
              <p:sp>
                <p:nvSpPr>
                  <p:cNvPr id="12" name="円/楕円 11"/>
                  <p:cNvSpPr>
                    <a:spLocks noRot="1" noChangeAspect="1" noMove="1" noResize="1" noEditPoints="1" noAdjustHandles="1" noChangeArrowheads="1" noChangeShapeType="1" noTextEdit="1"/>
                  </p:cNvSpPr>
                  <p:nvPr/>
                </p:nvSpPr>
                <p:spPr>
                  <a:xfrm>
                    <a:off x="5773211" y="3730552"/>
                    <a:ext cx="543036" cy="543036"/>
                  </a:xfrm>
                  <a:prstGeom prst="ellipse">
                    <a:avLst/>
                  </a:prstGeom>
                  <a:blipFill rotWithShape="0">
                    <a:blip r:embed="rId8"/>
                    <a:stretch>
                      <a:fillRect/>
                    </a:stretch>
                  </a:blipFill>
                  <a:ln w="28575"/>
                </p:spPr>
                <p:txBody>
                  <a:bodyPr/>
                  <a:lstStyle/>
                  <a:p>
                    <a:r>
                      <a:rPr lang="ja-JP" altLang="en-US">
                        <a:noFill/>
                      </a:rPr>
                      <a:t> </a:t>
                    </a:r>
                  </a:p>
                </p:txBody>
              </p:sp>
            </mc:Fallback>
          </mc:AlternateContent>
          <p:cxnSp>
            <p:nvCxnSpPr>
              <p:cNvPr id="14" name="直線コネクタ 13"/>
              <p:cNvCxnSpPr>
                <a:stCxn id="13" idx="4"/>
                <a:endCxn id="10" idx="0"/>
              </p:cNvCxnSpPr>
              <p:nvPr/>
            </p:nvCxnSpPr>
            <p:spPr>
              <a:xfrm flipH="1">
                <a:off x="6019793" y="4273588"/>
                <a:ext cx="24936" cy="607694"/>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15" name="直線コネクタ 14"/>
              <p:cNvCxnSpPr>
                <a:stCxn id="13" idx="6"/>
                <a:endCxn id="11" idx="0"/>
              </p:cNvCxnSpPr>
              <p:nvPr/>
            </p:nvCxnSpPr>
            <p:spPr>
              <a:xfrm>
                <a:off x="6316247" y="4002070"/>
                <a:ext cx="1127588" cy="879212"/>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mc:Choice xmlns:a14="http://schemas.microsoft.com/office/drawing/2010/main" Requires="a14">
            <p:sp>
              <p:nvSpPr>
                <p:cNvPr id="6" name="円/楕円 5"/>
                <p:cNvSpPr/>
                <p:nvPr/>
              </p:nvSpPr>
              <p:spPr>
                <a:xfrm>
                  <a:off x="2657336" y="4649907"/>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2</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6" name="円/楕円 5"/>
                <p:cNvSpPr>
                  <a:spLocks noRot="1" noChangeAspect="1" noMove="1" noResize="1" noEditPoints="1" noAdjustHandles="1" noChangeArrowheads="1" noChangeShapeType="1" noTextEdit="1"/>
                </p:cNvSpPr>
                <p:nvPr/>
              </p:nvSpPr>
              <p:spPr>
                <a:xfrm>
                  <a:off x="2657336" y="4649907"/>
                  <a:ext cx="390636" cy="390636"/>
                </a:xfrm>
                <a:prstGeom prst="ellipse">
                  <a:avLst/>
                </a:prstGeom>
                <a:blipFill rotWithShape="0">
                  <a:blip r:embed="rId9"/>
                  <a:stretch>
                    <a:fillRect l="-10145" b="-1449"/>
                  </a:stretch>
                </a:blipFill>
                <a:ln w="28575"/>
              </p:spPr>
              <p:txBody>
                <a:bodyPr/>
                <a:lstStyle/>
                <a:p>
                  <a:r>
                    <a:rPr lang="ja-JP" altLang="en-US">
                      <a:noFill/>
                    </a:rPr>
                    <a:t> </a:t>
                  </a:r>
                </a:p>
              </p:txBody>
            </p:sp>
          </mc:Fallback>
        </mc:AlternateContent>
        <mc:AlternateContent xmlns:mc="http://schemas.openxmlformats.org/markup-compatibility/2006">
          <mc:Choice xmlns:a14="http://schemas.microsoft.com/office/drawing/2010/main" Requires="a14">
            <p:sp>
              <p:nvSpPr>
                <p:cNvPr id="7" name="円/楕円 6"/>
                <p:cNvSpPr/>
                <p:nvPr/>
              </p:nvSpPr>
              <p:spPr>
                <a:xfrm>
                  <a:off x="4370241" y="4704304"/>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1</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7" name="円/楕円 6"/>
                <p:cNvSpPr>
                  <a:spLocks noRot="1" noChangeAspect="1" noMove="1" noResize="1" noEditPoints="1" noAdjustHandles="1" noChangeArrowheads="1" noChangeShapeType="1" noTextEdit="1"/>
                </p:cNvSpPr>
                <p:nvPr/>
              </p:nvSpPr>
              <p:spPr>
                <a:xfrm>
                  <a:off x="4370241" y="4704304"/>
                  <a:ext cx="390636" cy="390636"/>
                </a:xfrm>
                <a:prstGeom prst="ellipse">
                  <a:avLst/>
                </a:prstGeom>
                <a:blipFill rotWithShape="0">
                  <a:blip r:embed="rId10"/>
                  <a:stretch>
                    <a:fillRect l="-10145" b="-1449"/>
                  </a:stretch>
                </a:blipFill>
                <a:ln w="28575"/>
              </p:spPr>
              <p:txBody>
                <a:bodyPr/>
                <a:lstStyle/>
                <a:p>
                  <a:r>
                    <a:rPr lang="ja-JP" altLang="en-US">
                      <a:noFill/>
                    </a:rPr>
                    <a:t> </a:t>
                  </a:r>
                </a:p>
              </p:txBody>
            </p:sp>
          </mc:Fallback>
        </mc:AlternateContent>
        <mc:AlternateContent xmlns:mc="http://schemas.openxmlformats.org/markup-compatibility/2006">
          <mc:Choice xmlns:a14="http://schemas.microsoft.com/office/drawing/2010/main" Requires="a14">
            <p:sp>
              <p:nvSpPr>
                <p:cNvPr id="8" name="円/楕円 7"/>
                <p:cNvSpPr/>
                <p:nvPr/>
              </p:nvSpPr>
              <p:spPr>
                <a:xfrm>
                  <a:off x="5780322" y="4694731"/>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3</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8" name="円/楕円 7"/>
                <p:cNvSpPr>
                  <a:spLocks noRot="1" noChangeAspect="1" noMove="1" noResize="1" noEditPoints="1" noAdjustHandles="1" noChangeArrowheads="1" noChangeShapeType="1" noTextEdit="1"/>
                </p:cNvSpPr>
                <p:nvPr/>
              </p:nvSpPr>
              <p:spPr>
                <a:xfrm>
                  <a:off x="5780322" y="4694731"/>
                  <a:ext cx="390636" cy="390636"/>
                </a:xfrm>
                <a:prstGeom prst="ellipse">
                  <a:avLst/>
                </a:prstGeom>
                <a:blipFill rotWithShape="0">
                  <a:blip r:embed="rId11"/>
                  <a:stretch>
                    <a:fillRect l="-10145" b="-1449"/>
                  </a:stretch>
                </a:blipFill>
                <a:ln w="28575"/>
              </p:spPr>
              <p:txBody>
                <a:bodyPr/>
                <a:lstStyle/>
                <a:p>
                  <a:r>
                    <a:rPr lang="ja-JP" altLang="en-US">
                      <a:noFill/>
                    </a:rPr>
                    <a:t> </a:t>
                  </a:r>
                </a:p>
              </p:txBody>
            </p:sp>
          </mc:Fallback>
        </mc:AlternateContent>
      </p:grpSp>
      <p:sp>
        <p:nvSpPr>
          <p:cNvPr id="17" name="円/楕円 16"/>
          <p:cNvSpPr/>
          <p:nvPr/>
        </p:nvSpPr>
        <p:spPr>
          <a:xfrm>
            <a:off x="3395690" y="4504764"/>
            <a:ext cx="2384632" cy="2351132"/>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Tree>
    <p:extLst>
      <p:ext uri="{BB962C8B-B14F-4D97-AF65-F5344CB8AC3E}">
        <p14:creationId xmlns:p14="http://schemas.microsoft.com/office/powerpoint/2010/main" val="29419019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コンテンツ プレースホルダー 2"/>
              <p:cNvSpPr>
                <a:spLocks noGrp="1"/>
              </p:cNvSpPr>
              <p:nvPr>
                <p:ph idx="1"/>
              </p:nvPr>
            </p:nvSpPr>
            <p:spPr>
              <a:xfrm>
                <a:off x="476517" y="1257300"/>
                <a:ext cx="8178085" cy="5426835"/>
              </a:xfrm>
            </p:spPr>
            <p:txBody>
              <a:bodyPr>
                <a:normAutofit/>
              </a:bodyPr>
              <a:lstStyle/>
              <a:p>
                <a:pPr>
                  <a:lnSpc>
                    <a:spcPct val="110000"/>
                  </a:lnSpc>
                </a:pPr>
                <a:r>
                  <a:rPr lang="ja-JP" altLang="en-US" sz="2400" dirty="0" smtClean="0">
                    <a:cs typeface="Segoe UI Semibold" panose="020B0702040204020203" pitchFamily="34" charset="0"/>
                  </a:rPr>
                  <a:t>この部分の </a:t>
                </a:r>
                <a:r>
                  <a:rPr lang="en-US" altLang="ja-JP" sz="2400" dirty="0" smtClean="0">
                    <a:cs typeface="Segoe UI Semibold" panose="020B0702040204020203" pitchFamily="34" charset="0"/>
                  </a:rPr>
                  <a:t>open[v][</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close[v][</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を </a:t>
                </a:r>
                <a:r>
                  <a:rPr lang="en-US" altLang="ja-JP" sz="2400" dirty="0" smtClean="0">
                    <a:cs typeface="Segoe UI Semibold" panose="020B0702040204020203" pitchFamily="34" charset="0"/>
                  </a:rPr>
                  <a:t>open[u1][</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close[u1][</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を用いて作るにはどうすればよいか？</a:t>
                </a:r>
                <a:endParaRPr lang="en-US" altLang="ja-JP" sz="2400" dirty="0" smtClean="0">
                  <a:cs typeface="Segoe UI Semibold" panose="020B0702040204020203" pitchFamily="34" charset="0"/>
                </a:endParaRPr>
              </a:p>
              <a:p>
                <a:pPr>
                  <a:lnSpc>
                    <a:spcPct val="110000"/>
                  </a:lnSpc>
                </a:pPr>
                <a14:m>
                  <m:oMath xmlns:m="http://schemas.openxmlformats.org/officeDocument/2006/math">
                    <m:sSub>
                      <m:sSubPr>
                        <m:ctrlPr>
                          <a:rPr lang="en-US" altLang="ja-JP" sz="2400" b="0" i="1" smtClean="0">
                            <a:latin typeface="Cambria Math" panose="02040503050406030204" pitchFamily="18" charset="0"/>
                            <a:cs typeface="Segoe UI Semibold" panose="020B0702040204020203" pitchFamily="34" charset="0"/>
                          </a:rPr>
                        </m:ctrlPr>
                      </m:sSubPr>
                      <m:e>
                        <m:r>
                          <a:rPr lang="en-US" altLang="ja-JP" sz="2400" b="0" i="1" smtClean="0">
                            <a:latin typeface="Cambria Math" panose="02040503050406030204" pitchFamily="18" charset="0"/>
                            <a:cs typeface="Segoe UI Semibold" panose="020B0702040204020203" pitchFamily="34" charset="0"/>
                          </a:rPr>
                          <m:t>𝑢</m:t>
                        </m:r>
                      </m:e>
                      <m:sub>
                        <m:r>
                          <a:rPr lang="en-US" altLang="ja-JP" sz="2400" b="0" i="1" smtClean="0">
                            <a:latin typeface="Cambria Math" panose="02040503050406030204" pitchFamily="18" charset="0"/>
                            <a:cs typeface="Segoe UI Semibold" panose="020B0702040204020203" pitchFamily="34" charset="0"/>
                          </a:rPr>
                          <m:t>1</m:t>
                        </m:r>
                      </m:sub>
                    </m:sSub>
                  </m:oMath>
                </a14:m>
                <a:r>
                  <a:rPr lang="ja-JP" altLang="en-US" sz="2400" dirty="0" smtClean="0">
                    <a:cs typeface="Segoe UI Semibold" panose="020B0702040204020203" pitchFamily="34" charset="0"/>
                  </a:rPr>
                  <a:t>を根とする部分</a:t>
                </a:r>
                <a:r>
                  <a:rPr lang="ja-JP" altLang="en-US" sz="2400" dirty="0">
                    <a:cs typeface="Segoe UI Semibold" panose="020B0702040204020203" pitchFamily="34" charset="0"/>
                  </a:rPr>
                  <a:t>木</a:t>
                </a:r>
                <a:r>
                  <a:rPr lang="ja-JP" altLang="en-US" sz="2400" dirty="0" smtClean="0">
                    <a:cs typeface="Segoe UI Semibold" panose="020B0702040204020203" pitchFamily="34" charset="0"/>
                  </a:rPr>
                  <a:t>のパスに頂点 </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𝑣</m:t>
                    </m:r>
                  </m:oMath>
                </a14:m>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を加えたパスと，</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𝑣</m:t>
                    </m:r>
                  </m:oMath>
                </a14:m>
                <a:r>
                  <a:rPr lang="ja-JP" altLang="en-US" sz="2400" dirty="0" smtClean="0">
                    <a:cs typeface="Segoe UI Semibold" panose="020B0702040204020203" pitchFamily="34" charset="0"/>
                  </a:rPr>
                  <a:t>単独からなるパスを考えればよい</a:t>
                </a:r>
                <a:endParaRPr lang="en-US" altLang="ja-JP" sz="2400" dirty="0" smtClean="0">
                  <a:cs typeface="Segoe UI Semibold" panose="020B0702040204020203" pitchFamily="34" charset="0"/>
                </a:endParaRPr>
              </a:p>
            </p:txBody>
          </p:sp>
        </mc:Choice>
        <mc:Fallback>
          <p:sp>
            <p:nvSpPr>
              <p:cNvPr id="3" name="コンテンツ プレースホルダー 2"/>
              <p:cNvSpPr>
                <a:spLocks noGrp="1" noRot="1" noChangeAspect="1" noMove="1" noResize="1" noEditPoints="1" noAdjustHandles="1" noChangeArrowheads="1" noChangeShapeType="1" noTextEdit="1"/>
              </p:cNvSpPr>
              <p:nvPr>
                <p:ph idx="1"/>
              </p:nvPr>
            </p:nvSpPr>
            <p:spPr>
              <a:xfrm>
                <a:off x="476517" y="1257300"/>
                <a:ext cx="8178085" cy="5426835"/>
              </a:xfrm>
              <a:blipFill rotWithShape="0">
                <a:blip r:embed="rId2"/>
                <a:stretch>
                  <a:fillRect l="-969" t="-787" r="-149"/>
                </a:stretch>
              </a:blipFill>
            </p:spPr>
            <p:txBody>
              <a:bodyPr/>
              <a:lstStyle/>
              <a:p>
                <a:r>
                  <a:rPr lang="ja-JP" altLang="en-US">
                    <a:noFill/>
                  </a:rPr>
                  <a:t> </a:t>
                </a:r>
              </a:p>
            </p:txBody>
          </p:sp>
        </mc:Fallback>
      </mc:AlternateContent>
      <p:sp>
        <p:nvSpPr>
          <p:cNvPr id="2" name="タイトル 1"/>
          <p:cNvSpPr>
            <a:spLocks noGrp="1"/>
          </p:cNvSpPr>
          <p:nvPr>
            <p:ph type="title"/>
          </p:nvPr>
        </p:nvSpPr>
        <p:spPr>
          <a:xfrm>
            <a:off x="321971" y="365127"/>
            <a:ext cx="8448541" cy="638173"/>
          </a:xfrm>
        </p:spPr>
        <p:txBody>
          <a:bodyPr>
            <a:normAutofit/>
          </a:bodyPr>
          <a:lstStyle/>
          <a:p>
            <a:r>
              <a:rPr kumimoji="1" lang="ja-JP" altLang="en-US" sz="3600" dirty="0" smtClean="0"/>
              <a:t>解法</a:t>
            </a:r>
            <a:r>
              <a:rPr kumimoji="1" lang="en-US" altLang="ja-JP" sz="3600" dirty="0" smtClean="0"/>
              <a:t>1: Weighted-Union Heuristic</a:t>
            </a:r>
            <a:endParaRPr kumimoji="1" lang="ja-JP" altLang="en-US" sz="3600" dirty="0"/>
          </a:p>
        </p:txBody>
      </p:sp>
      <p:grpSp>
        <p:nvGrpSpPr>
          <p:cNvPr id="4" name="グループ化 3"/>
          <p:cNvGrpSpPr/>
          <p:nvPr/>
        </p:nvGrpSpPr>
        <p:grpSpPr>
          <a:xfrm>
            <a:off x="2205313" y="3690210"/>
            <a:ext cx="4345189" cy="2642270"/>
            <a:chOff x="2205313" y="3690210"/>
            <a:chExt cx="4345189" cy="2642270"/>
          </a:xfrm>
        </p:grpSpPr>
        <p:grpSp>
          <p:nvGrpSpPr>
            <p:cNvPr id="5" name="グループ化 4"/>
            <p:cNvGrpSpPr/>
            <p:nvPr/>
          </p:nvGrpSpPr>
          <p:grpSpPr>
            <a:xfrm>
              <a:off x="2205313" y="3690210"/>
              <a:ext cx="4345189" cy="2642270"/>
              <a:chOff x="3657595" y="3730552"/>
              <a:chExt cx="4345189" cy="2642270"/>
            </a:xfrm>
          </p:grpSpPr>
          <p:sp>
            <p:nvSpPr>
              <p:cNvPr id="9" name="二等辺三角形 8"/>
              <p:cNvSpPr/>
              <p:nvPr/>
            </p:nvSpPr>
            <p:spPr>
              <a:xfrm>
                <a:off x="3657595" y="4881282"/>
                <a:ext cx="1294682" cy="1116105"/>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二等辺三角形 9"/>
              <p:cNvSpPr/>
              <p:nvPr/>
            </p:nvSpPr>
            <p:spPr>
              <a:xfrm>
                <a:off x="5154699" y="4881282"/>
                <a:ext cx="1730187" cy="1491540"/>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1" name="二等辺三角形 10"/>
              <p:cNvSpPr/>
              <p:nvPr/>
            </p:nvSpPr>
            <p:spPr>
              <a:xfrm>
                <a:off x="6884886" y="4881282"/>
                <a:ext cx="1117898" cy="963705"/>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cxnSp>
            <p:nvCxnSpPr>
              <p:cNvPr id="12" name="直線コネクタ 11"/>
              <p:cNvCxnSpPr>
                <a:stCxn id="9" idx="0"/>
                <a:endCxn id="13" idx="2"/>
              </p:cNvCxnSpPr>
              <p:nvPr/>
            </p:nvCxnSpPr>
            <p:spPr>
              <a:xfrm flipV="1">
                <a:off x="4304936" y="4002070"/>
                <a:ext cx="1468275" cy="879212"/>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円/楕円 12"/>
                  <p:cNvSpPr/>
                  <p:nvPr/>
                </p:nvSpPr>
                <p:spPr>
                  <a:xfrm>
                    <a:off x="5773211" y="3730552"/>
                    <a:ext cx="543036" cy="5430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800" b="1" i="1" smtClean="0">
                              <a:solidFill>
                                <a:schemeClr val="tx1"/>
                              </a:solidFill>
                              <a:latin typeface="Cambria Math" panose="02040503050406030204" pitchFamily="18" charset="0"/>
                              <a:cs typeface="Segoe UI Black" panose="020B0A02040204020203" pitchFamily="34" charset="0"/>
                            </a:rPr>
                            <m:t> </m:t>
                          </m:r>
                          <m:r>
                            <a:rPr lang="en-US" altLang="ja-JP" sz="2800" b="1" i="1" smtClean="0">
                              <a:solidFill>
                                <a:schemeClr val="tx1"/>
                              </a:solidFill>
                              <a:latin typeface="Cambria Math" panose="02040503050406030204" pitchFamily="18" charset="0"/>
                              <a:cs typeface="Segoe UI Black" panose="020B0A02040204020203" pitchFamily="34" charset="0"/>
                            </a:rPr>
                            <m:t>𝒗</m:t>
                          </m:r>
                        </m:oMath>
                      </m:oMathPara>
                    </a14:m>
                    <a:endParaRPr lang="ja-JP" altLang="en-US" sz="2800" b="1" dirty="0">
                      <a:solidFill>
                        <a:schemeClr val="tx1"/>
                      </a:solidFill>
                      <a:latin typeface="+mn-ea"/>
                      <a:cs typeface="Segoe UI Black" panose="020B0A02040204020203" pitchFamily="34" charset="0"/>
                    </a:endParaRPr>
                  </a:p>
                </p:txBody>
              </p:sp>
            </mc:Choice>
            <mc:Fallback xmlns="">
              <p:sp>
                <p:nvSpPr>
                  <p:cNvPr id="12" name="円/楕円 11"/>
                  <p:cNvSpPr>
                    <a:spLocks noRot="1" noChangeAspect="1" noMove="1" noResize="1" noEditPoints="1" noAdjustHandles="1" noChangeArrowheads="1" noChangeShapeType="1" noTextEdit="1"/>
                  </p:cNvSpPr>
                  <p:nvPr/>
                </p:nvSpPr>
                <p:spPr>
                  <a:xfrm>
                    <a:off x="5773211" y="3730552"/>
                    <a:ext cx="543036" cy="543036"/>
                  </a:xfrm>
                  <a:prstGeom prst="ellipse">
                    <a:avLst/>
                  </a:prstGeom>
                  <a:blipFill rotWithShape="0">
                    <a:blip r:embed="rId8"/>
                    <a:stretch>
                      <a:fillRect/>
                    </a:stretch>
                  </a:blipFill>
                  <a:ln w="28575"/>
                </p:spPr>
                <p:txBody>
                  <a:bodyPr/>
                  <a:lstStyle/>
                  <a:p>
                    <a:r>
                      <a:rPr lang="ja-JP" altLang="en-US">
                        <a:noFill/>
                      </a:rPr>
                      <a:t> </a:t>
                    </a:r>
                  </a:p>
                </p:txBody>
              </p:sp>
            </mc:Fallback>
          </mc:AlternateContent>
          <p:cxnSp>
            <p:nvCxnSpPr>
              <p:cNvPr id="14" name="直線コネクタ 13"/>
              <p:cNvCxnSpPr>
                <a:stCxn id="13" idx="4"/>
                <a:endCxn id="10" idx="0"/>
              </p:cNvCxnSpPr>
              <p:nvPr/>
            </p:nvCxnSpPr>
            <p:spPr>
              <a:xfrm flipH="1">
                <a:off x="6019793" y="4273588"/>
                <a:ext cx="24936" cy="607694"/>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15" name="直線コネクタ 14"/>
              <p:cNvCxnSpPr>
                <a:stCxn id="13" idx="6"/>
                <a:endCxn id="11" idx="0"/>
              </p:cNvCxnSpPr>
              <p:nvPr/>
            </p:nvCxnSpPr>
            <p:spPr>
              <a:xfrm>
                <a:off x="6316247" y="4002070"/>
                <a:ext cx="1127588" cy="879212"/>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mc:Choice xmlns:a14="http://schemas.microsoft.com/office/drawing/2010/main" Requires="a14">
            <p:sp>
              <p:nvSpPr>
                <p:cNvPr id="6" name="円/楕円 5"/>
                <p:cNvSpPr/>
                <p:nvPr/>
              </p:nvSpPr>
              <p:spPr>
                <a:xfrm>
                  <a:off x="2657336" y="4649907"/>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2</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6" name="円/楕円 5"/>
                <p:cNvSpPr>
                  <a:spLocks noRot="1" noChangeAspect="1" noMove="1" noResize="1" noEditPoints="1" noAdjustHandles="1" noChangeArrowheads="1" noChangeShapeType="1" noTextEdit="1"/>
                </p:cNvSpPr>
                <p:nvPr/>
              </p:nvSpPr>
              <p:spPr>
                <a:xfrm>
                  <a:off x="2657336" y="4649907"/>
                  <a:ext cx="390636" cy="390636"/>
                </a:xfrm>
                <a:prstGeom prst="ellipse">
                  <a:avLst/>
                </a:prstGeom>
                <a:blipFill rotWithShape="0">
                  <a:blip r:embed="rId9"/>
                  <a:stretch>
                    <a:fillRect l="-10145" b="-1449"/>
                  </a:stretch>
                </a:blipFill>
                <a:ln w="28575"/>
              </p:spPr>
              <p:txBody>
                <a:bodyPr/>
                <a:lstStyle/>
                <a:p>
                  <a:r>
                    <a:rPr lang="ja-JP" altLang="en-US">
                      <a:noFill/>
                    </a:rPr>
                    <a:t> </a:t>
                  </a:r>
                </a:p>
              </p:txBody>
            </p:sp>
          </mc:Fallback>
        </mc:AlternateContent>
        <mc:AlternateContent xmlns:mc="http://schemas.openxmlformats.org/markup-compatibility/2006">
          <mc:Choice xmlns:a14="http://schemas.microsoft.com/office/drawing/2010/main" Requires="a14">
            <p:sp>
              <p:nvSpPr>
                <p:cNvPr id="7" name="円/楕円 6"/>
                <p:cNvSpPr/>
                <p:nvPr/>
              </p:nvSpPr>
              <p:spPr>
                <a:xfrm>
                  <a:off x="4370241" y="4704304"/>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1</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7" name="円/楕円 6"/>
                <p:cNvSpPr>
                  <a:spLocks noRot="1" noChangeAspect="1" noMove="1" noResize="1" noEditPoints="1" noAdjustHandles="1" noChangeArrowheads="1" noChangeShapeType="1" noTextEdit="1"/>
                </p:cNvSpPr>
                <p:nvPr/>
              </p:nvSpPr>
              <p:spPr>
                <a:xfrm>
                  <a:off x="4370241" y="4704304"/>
                  <a:ext cx="390636" cy="390636"/>
                </a:xfrm>
                <a:prstGeom prst="ellipse">
                  <a:avLst/>
                </a:prstGeom>
                <a:blipFill rotWithShape="0">
                  <a:blip r:embed="rId10"/>
                  <a:stretch>
                    <a:fillRect l="-10145" b="-1449"/>
                  </a:stretch>
                </a:blipFill>
                <a:ln w="28575"/>
              </p:spPr>
              <p:txBody>
                <a:bodyPr/>
                <a:lstStyle/>
                <a:p>
                  <a:r>
                    <a:rPr lang="ja-JP" altLang="en-US">
                      <a:noFill/>
                    </a:rPr>
                    <a:t> </a:t>
                  </a:r>
                </a:p>
              </p:txBody>
            </p:sp>
          </mc:Fallback>
        </mc:AlternateContent>
        <mc:AlternateContent xmlns:mc="http://schemas.openxmlformats.org/markup-compatibility/2006">
          <mc:Choice xmlns:a14="http://schemas.microsoft.com/office/drawing/2010/main" Requires="a14">
            <p:sp>
              <p:nvSpPr>
                <p:cNvPr id="8" name="円/楕円 7"/>
                <p:cNvSpPr/>
                <p:nvPr/>
              </p:nvSpPr>
              <p:spPr>
                <a:xfrm>
                  <a:off x="5780322" y="4694731"/>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3</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8" name="円/楕円 7"/>
                <p:cNvSpPr>
                  <a:spLocks noRot="1" noChangeAspect="1" noMove="1" noResize="1" noEditPoints="1" noAdjustHandles="1" noChangeArrowheads="1" noChangeShapeType="1" noTextEdit="1"/>
                </p:cNvSpPr>
                <p:nvPr/>
              </p:nvSpPr>
              <p:spPr>
                <a:xfrm>
                  <a:off x="5780322" y="4694731"/>
                  <a:ext cx="390636" cy="390636"/>
                </a:xfrm>
                <a:prstGeom prst="ellipse">
                  <a:avLst/>
                </a:prstGeom>
                <a:blipFill rotWithShape="0">
                  <a:blip r:embed="rId11"/>
                  <a:stretch>
                    <a:fillRect l="-10145" b="-1449"/>
                  </a:stretch>
                </a:blipFill>
                <a:ln w="28575"/>
              </p:spPr>
              <p:txBody>
                <a:bodyPr/>
                <a:lstStyle/>
                <a:p>
                  <a:r>
                    <a:rPr lang="ja-JP" altLang="en-US">
                      <a:noFill/>
                    </a:rPr>
                    <a:t> </a:t>
                  </a:r>
                </a:p>
              </p:txBody>
            </p:sp>
          </mc:Fallback>
        </mc:AlternateContent>
      </p:grpSp>
      <p:sp>
        <p:nvSpPr>
          <p:cNvPr id="17" name="円/楕円 16"/>
          <p:cNvSpPr/>
          <p:nvPr/>
        </p:nvSpPr>
        <p:spPr>
          <a:xfrm>
            <a:off x="3395690" y="3334871"/>
            <a:ext cx="2384632" cy="3521025"/>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Tree>
    <p:extLst>
      <p:ext uri="{BB962C8B-B14F-4D97-AF65-F5344CB8AC3E}">
        <p14:creationId xmlns:p14="http://schemas.microsoft.com/office/powerpoint/2010/main" val="22069257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コンテンツ プレースホルダー 2"/>
              <p:cNvSpPr>
                <a:spLocks noGrp="1"/>
              </p:cNvSpPr>
              <p:nvPr>
                <p:ph idx="1"/>
              </p:nvPr>
            </p:nvSpPr>
            <p:spPr>
              <a:xfrm>
                <a:off x="476517" y="1257300"/>
                <a:ext cx="8178085" cy="5426835"/>
              </a:xfrm>
            </p:spPr>
            <p:txBody>
              <a:bodyPr>
                <a:normAutofit/>
              </a:bodyPr>
              <a:lstStyle/>
              <a:p>
                <a:pPr>
                  <a:lnSpc>
                    <a:spcPct val="110000"/>
                  </a:lnSpc>
                </a:pP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𝑣</m:t>
                    </m:r>
                  </m:oMath>
                </a14:m>
                <a:r>
                  <a:rPr lang="ja-JP" altLang="en-US" sz="2400" dirty="0" smtClean="0">
                    <a:cs typeface="Segoe UI Semibold" panose="020B0702040204020203" pitchFamily="34" charset="0"/>
                  </a:rPr>
                  <a:t> が開き括弧の時，基本的に</a:t>
                </a:r>
                <a:r>
                  <a:rPr lang="en-US" altLang="ja-JP" sz="2400" dirty="0" smtClean="0">
                    <a:cs typeface="Segoe UI Semibold" panose="020B0702040204020203" pitchFamily="34" charset="0"/>
                  </a:rPr>
                  <a:t>open[v][</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 open[u1][</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- 1]</a:t>
                </a:r>
              </a:p>
              <a:p>
                <a:pPr>
                  <a:lnSpc>
                    <a:spcPct val="110000"/>
                  </a:lnSpc>
                </a:pP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𝑣</m:t>
                    </m:r>
                  </m:oMath>
                </a14:m>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単独からなるパスも増えるので </a:t>
                </a:r>
                <a:r>
                  <a:rPr lang="en-US" altLang="ja-JP" sz="2400" dirty="0" smtClean="0">
                    <a:cs typeface="Segoe UI Semibold" panose="020B0702040204020203" pitchFamily="34" charset="0"/>
                  </a:rPr>
                  <a:t>open[v][1] </a:t>
                </a:r>
                <a:r>
                  <a:rPr lang="ja-JP" altLang="en-US" sz="2400" dirty="0" smtClean="0">
                    <a:cs typeface="Segoe UI Semibold" panose="020B0702040204020203" pitchFamily="34" charset="0"/>
                  </a:rPr>
                  <a:t>に</a:t>
                </a:r>
                <a:r>
                  <a:rPr lang="en-US" altLang="ja-JP" sz="2400" dirty="0" smtClean="0">
                    <a:cs typeface="Segoe UI Semibold" panose="020B0702040204020203" pitchFamily="34" charset="0"/>
                  </a:rPr>
                  <a:t>1</a:t>
                </a:r>
                <a:r>
                  <a:rPr lang="ja-JP" altLang="en-US" sz="2400" dirty="0" smtClean="0">
                    <a:cs typeface="Segoe UI Semibold" panose="020B0702040204020203" pitchFamily="34" charset="0"/>
                  </a:rPr>
                  <a:t>を足す</a:t>
                </a:r>
                <a:endParaRPr lang="en-US" altLang="ja-JP" sz="2400" dirty="0" smtClean="0">
                  <a:cs typeface="Segoe UI Semibold" panose="020B0702040204020203" pitchFamily="34" charset="0"/>
                </a:endParaRPr>
              </a:p>
              <a:p>
                <a:pPr>
                  <a:lnSpc>
                    <a:spcPct val="110000"/>
                  </a:lnSpc>
                </a:pPr>
                <a:r>
                  <a:rPr lang="ja-JP" altLang="en-US" sz="2400" dirty="0" smtClean="0">
                    <a:cs typeface="Segoe UI Semibold" panose="020B0702040204020203" pitchFamily="34" charset="0"/>
                  </a:rPr>
                  <a:t>閉じ</a:t>
                </a:r>
                <a:r>
                  <a:rPr lang="ja-JP" altLang="en-US" sz="2400" dirty="0">
                    <a:cs typeface="Segoe UI Semibold" panose="020B0702040204020203" pitchFamily="34" charset="0"/>
                  </a:rPr>
                  <a:t>括弧</a:t>
                </a:r>
                <a:r>
                  <a:rPr lang="ja-JP" altLang="en-US" sz="2400" dirty="0" smtClean="0">
                    <a:cs typeface="Segoe UI Semibold" panose="020B0702040204020203" pitchFamily="34" charset="0"/>
                  </a:rPr>
                  <a:t>の</a:t>
                </a:r>
                <a:r>
                  <a:rPr lang="ja-JP" altLang="en-US" sz="2400" dirty="0">
                    <a:cs typeface="Segoe UI Semibold" panose="020B0702040204020203" pitchFamily="34" charset="0"/>
                  </a:rPr>
                  <a:t>時</a:t>
                </a:r>
                <a:r>
                  <a:rPr lang="ja-JP" altLang="en-US" sz="2400" dirty="0" smtClean="0">
                    <a:cs typeface="Segoe UI Semibold" panose="020B0702040204020203" pitchFamily="34" charset="0"/>
                  </a:rPr>
                  <a:t>は </a:t>
                </a:r>
                <a:r>
                  <a:rPr lang="en-US" altLang="ja-JP" sz="2400" dirty="0" smtClean="0">
                    <a:cs typeface="Segoe UI Semibold" panose="020B0702040204020203" pitchFamily="34" charset="0"/>
                  </a:rPr>
                  <a:t>open[v][</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 open[u1][</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+ 1]</a:t>
                </a:r>
              </a:p>
              <a:p>
                <a:pPr>
                  <a:lnSpc>
                    <a:spcPct val="110000"/>
                  </a:lnSpc>
                </a:pPr>
                <a:r>
                  <a:rPr lang="ja-JP" altLang="en-US" sz="2400" dirty="0">
                    <a:cs typeface="Segoe UI Semibold" panose="020B0702040204020203" pitchFamily="34" charset="0"/>
                  </a:rPr>
                  <a:t>大体</a:t>
                </a:r>
                <a:r>
                  <a:rPr lang="en-US" altLang="ja-JP" sz="2400" dirty="0" smtClean="0">
                    <a:cs typeface="Segoe UI Semibold" panose="020B0702040204020203" pitchFamily="34" charset="0"/>
                  </a:rPr>
                  <a:t> index </a:t>
                </a:r>
                <a:r>
                  <a:rPr lang="ja-JP" altLang="en-US" sz="2400" dirty="0" smtClean="0">
                    <a:cs typeface="Segoe UI Semibold" panose="020B0702040204020203" pitchFamily="34" charset="0"/>
                  </a:rPr>
                  <a:t>が </a:t>
                </a:r>
                <a:r>
                  <a:rPr lang="en-US" altLang="ja-JP" sz="2400" dirty="0" smtClean="0">
                    <a:cs typeface="Segoe UI Semibold" panose="020B0702040204020203" pitchFamily="34" charset="0"/>
                  </a:rPr>
                  <a:t>1 </a:t>
                </a:r>
                <a:r>
                  <a:rPr lang="ja-JP" altLang="en-US" sz="2400" dirty="0" smtClean="0">
                    <a:cs typeface="Segoe UI Semibold" panose="020B0702040204020203" pitchFamily="34" charset="0"/>
                  </a:rPr>
                  <a:t>ずれるだけ → </a:t>
                </a:r>
                <a:r>
                  <a:rPr lang="en-US" altLang="ja-JP" sz="2400" b="1" dirty="0" err="1" smtClean="0">
                    <a:latin typeface="Segoe UI Semibold" panose="020B0702040204020203" pitchFamily="34" charset="0"/>
                    <a:cs typeface="Segoe UI Semibold" panose="020B0702040204020203" pitchFamily="34" charset="0"/>
                  </a:rPr>
                  <a:t>deque</a:t>
                </a:r>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で定数時間で更新</a:t>
                </a:r>
                <a:endParaRPr lang="en-US" altLang="ja-JP" sz="2400" dirty="0" smtClean="0">
                  <a:cs typeface="Segoe UI Semibold" panose="020B0702040204020203" pitchFamily="34" charset="0"/>
                </a:endParaRPr>
              </a:p>
            </p:txBody>
          </p:sp>
        </mc:Choice>
        <mc:Fallback>
          <p:sp>
            <p:nvSpPr>
              <p:cNvPr id="3" name="コンテンツ プレースホルダー 2"/>
              <p:cNvSpPr>
                <a:spLocks noGrp="1" noRot="1" noChangeAspect="1" noMove="1" noResize="1" noEditPoints="1" noAdjustHandles="1" noChangeArrowheads="1" noChangeShapeType="1" noTextEdit="1"/>
              </p:cNvSpPr>
              <p:nvPr>
                <p:ph idx="1"/>
              </p:nvPr>
            </p:nvSpPr>
            <p:spPr>
              <a:xfrm>
                <a:off x="476517" y="1257300"/>
                <a:ext cx="8178085" cy="5426835"/>
              </a:xfrm>
              <a:blipFill rotWithShape="0">
                <a:blip r:embed="rId2"/>
                <a:stretch>
                  <a:fillRect l="-969" t="-787"/>
                </a:stretch>
              </a:blipFill>
            </p:spPr>
            <p:txBody>
              <a:bodyPr/>
              <a:lstStyle/>
              <a:p>
                <a:r>
                  <a:rPr lang="ja-JP" altLang="en-US">
                    <a:noFill/>
                  </a:rPr>
                  <a:t> </a:t>
                </a:r>
              </a:p>
            </p:txBody>
          </p:sp>
        </mc:Fallback>
      </mc:AlternateContent>
      <p:sp>
        <p:nvSpPr>
          <p:cNvPr id="2" name="タイトル 1"/>
          <p:cNvSpPr>
            <a:spLocks noGrp="1"/>
          </p:cNvSpPr>
          <p:nvPr>
            <p:ph type="title"/>
          </p:nvPr>
        </p:nvSpPr>
        <p:spPr>
          <a:xfrm>
            <a:off x="321971" y="365127"/>
            <a:ext cx="8448541" cy="638173"/>
          </a:xfrm>
        </p:spPr>
        <p:txBody>
          <a:bodyPr>
            <a:normAutofit/>
          </a:bodyPr>
          <a:lstStyle/>
          <a:p>
            <a:r>
              <a:rPr kumimoji="1" lang="ja-JP" altLang="en-US" sz="3600" dirty="0" smtClean="0"/>
              <a:t>解法</a:t>
            </a:r>
            <a:r>
              <a:rPr kumimoji="1" lang="en-US" altLang="ja-JP" sz="3600" dirty="0" smtClean="0"/>
              <a:t>1: Weighted-Union Heuristic</a:t>
            </a:r>
            <a:endParaRPr kumimoji="1" lang="ja-JP" altLang="en-US" sz="3600" dirty="0"/>
          </a:p>
        </p:txBody>
      </p:sp>
      <p:grpSp>
        <p:nvGrpSpPr>
          <p:cNvPr id="4" name="グループ化 3"/>
          <p:cNvGrpSpPr/>
          <p:nvPr/>
        </p:nvGrpSpPr>
        <p:grpSpPr>
          <a:xfrm>
            <a:off x="2205313" y="3717104"/>
            <a:ext cx="4345189" cy="2642270"/>
            <a:chOff x="2205313" y="3690210"/>
            <a:chExt cx="4345189" cy="2642270"/>
          </a:xfrm>
        </p:grpSpPr>
        <p:grpSp>
          <p:nvGrpSpPr>
            <p:cNvPr id="5" name="グループ化 4"/>
            <p:cNvGrpSpPr/>
            <p:nvPr/>
          </p:nvGrpSpPr>
          <p:grpSpPr>
            <a:xfrm>
              <a:off x="2205313" y="3690210"/>
              <a:ext cx="4345189" cy="2642270"/>
              <a:chOff x="3657595" y="3730552"/>
              <a:chExt cx="4345189" cy="2642270"/>
            </a:xfrm>
          </p:grpSpPr>
          <p:sp>
            <p:nvSpPr>
              <p:cNvPr id="9" name="二等辺三角形 8"/>
              <p:cNvSpPr/>
              <p:nvPr/>
            </p:nvSpPr>
            <p:spPr>
              <a:xfrm>
                <a:off x="3657595" y="4881282"/>
                <a:ext cx="1294682" cy="1116105"/>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二等辺三角形 9"/>
              <p:cNvSpPr/>
              <p:nvPr/>
            </p:nvSpPr>
            <p:spPr>
              <a:xfrm>
                <a:off x="5154699" y="4881282"/>
                <a:ext cx="1730187" cy="1491540"/>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1" name="二等辺三角形 10"/>
              <p:cNvSpPr/>
              <p:nvPr/>
            </p:nvSpPr>
            <p:spPr>
              <a:xfrm>
                <a:off x="6884886" y="4881282"/>
                <a:ext cx="1117898" cy="963705"/>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cxnSp>
            <p:nvCxnSpPr>
              <p:cNvPr id="12" name="直線コネクタ 11"/>
              <p:cNvCxnSpPr>
                <a:stCxn id="9" idx="0"/>
                <a:endCxn id="13" idx="2"/>
              </p:cNvCxnSpPr>
              <p:nvPr/>
            </p:nvCxnSpPr>
            <p:spPr>
              <a:xfrm flipV="1">
                <a:off x="4304936" y="4002070"/>
                <a:ext cx="1468275" cy="879212"/>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円/楕円 12"/>
                  <p:cNvSpPr/>
                  <p:nvPr/>
                </p:nvSpPr>
                <p:spPr>
                  <a:xfrm>
                    <a:off x="5773211" y="3730552"/>
                    <a:ext cx="543036" cy="5430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800" b="1" i="1" smtClean="0">
                              <a:solidFill>
                                <a:schemeClr val="tx1"/>
                              </a:solidFill>
                              <a:latin typeface="Cambria Math" panose="02040503050406030204" pitchFamily="18" charset="0"/>
                              <a:cs typeface="Segoe UI Black" panose="020B0A02040204020203" pitchFamily="34" charset="0"/>
                            </a:rPr>
                            <m:t> </m:t>
                          </m:r>
                          <m:r>
                            <a:rPr lang="en-US" altLang="ja-JP" sz="2800" b="1" i="1" smtClean="0">
                              <a:solidFill>
                                <a:schemeClr val="tx1"/>
                              </a:solidFill>
                              <a:latin typeface="Cambria Math" panose="02040503050406030204" pitchFamily="18" charset="0"/>
                              <a:cs typeface="Segoe UI Black" panose="020B0A02040204020203" pitchFamily="34" charset="0"/>
                            </a:rPr>
                            <m:t>𝒗</m:t>
                          </m:r>
                        </m:oMath>
                      </m:oMathPara>
                    </a14:m>
                    <a:endParaRPr lang="ja-JP" altLang="en-US" sz="2800" b="1" dirty="0">
                      <a:solidFill>
                        <a:schemeClr val="tx1"/>
                      </a:solidFill>
                      <a:latin typeface="+mn-ea"/>
                      <a:cs typeface="Segoe UI Black" panose="020B0A02040204020203" pitchFamily="34" charset="0"/>
                    </a:endParaRPr>
                  </a:p>
                </p:txBody>
              </p:sp>
            </mc:Choice>
            <mc:Fallback xmlns="">
              <p:sp>
                <p:nvSpPr>
                  <p:cNvPr id="12" name="円/楕円 11"/>
                  <p:cNvSpPr>
                    <a:spLocks noRot="1" noChangeAspect="1" noMove="1" noResize="1" noEditPoints="1" noAdjustHandles="1" noChangeArrowheads="1" noChangeShapeType="1" noTextEdit="1"/>
                  </p:cNvSpPr>
                  <p:nvPr/>
                </p:nvSpPr>
                <p:spPr>
                  <a:xfrm>
                    <a:off x="5773211" y="3730552"/>
                    <a:ext cx="543036" cy="543036"/>
                  </a:xfrm>
                  <a:prstGeom prst="ellipse">
                    <a:avLst/>
                  </a:prstGeom>
                  <a:blipFill rotWithShape="0">
                    <a:blip r:embed="rId8"/>
                    <a:stretch>
                      <a:fillRect/>
                    </a:stretch>
                  </a:blipFill>
                  <a:ln w="28575"/>
                </p:spPr>
                <p:txBody>
                  <a:bodyPr/>
                  <a:lstStyle/>
                  <a:p>
                    <a:r>
                      <a:rPr lang="ja-JP" altLang="en-US">
                        <a:noFill/>
                      </a:rPr>
                      <a:t> </a:t>
                    </a:r>
                  </a:p>
                </p:txBody>
              </p:sp>
            </mc:Fallback>
          </mc:AlternateContent>
          <p:cxnSp>
            <p:nvCxnSpPr>
              <p:cNvPr id="14" name="直線コネクタ 13"/>
              <p:cNvCxnSpPr>
                <a:stCxn id="13" idx="4"/>
                <a:endCxn id="10" idx="0"/>
              </p:cNvCxnSpPr>
              <p:nvPr/>
            </p:nvCxnSpPr>
            <p:spPr>
              <a:xfrm flipH="1">
                <a:off x="6019793" y="4273588"/>
                <a:ext cx="24936" cy="607694"/>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15" name="直線コネクタ 14"/>
              <p:cNvCxnSpPr>
                <a:stCxn id="13" idx="6"/>
                <a:endCxn id="11" idx="0"/>
              </p:cNvCxnSpPr>
              <p:nvPr/>
            </p:nvCxnSpPr>
            <p:spPr>
              <a:xfrm>
                <a:off x="6316247" y="4002070"/>
                <a:ext cx="1127588" cy="879212"/>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mc:Choice xmlns:a14="http://schemas.microsoft.com/office/drawing/2010/main" Requires="a14">
            <p:sp>
              <p:nvSpPr>
                <p:cNvPr id="6" name="円/楕円 5"/>
                <p:cNvSpPr/>
                <p:nvPr/>
              </p:nvSpPr>
              <p:spPr>
                <a:xfrm>
                  <a:off x="2657336" y="4649907"/>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2</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6" name="円/楕円 5"/>
                <p:cNvSpPr>
                  <a:spLocks noRot="1" noChangeAspect="1" noMove="1" noResize="1" noEditPoints="1" noAdjustHandles="1" noChangeArrowheads="1" noChangeShapeType="1" noTextEdit="1"/>
                </p:cNvSpPr>
                <p:nvPr/>
              </p:nvSpPr>
              <p:spPr>
                <a:xfrm>
                  <a:off x="2657336" y="4649907"/>
                  <a:ext cx="390636" cy="390636"/>
                </a:xfrm>
                <a:prstGeom prst="ellipse">
                  <a:avLst/>
                </a:prstGeom>
                <a:blipFill rotWithShape="0">
                  <a:blip r:embed="rId9"/>
                  <a:stretch>
                    <a:fillRect l="-10145" b="-1449"/>
                  </a:stretch>
                </a:blipFill>
                <a:ln w="28575"/>
              </p:spPr>
              <p:txBody>
                <a:bodyPr/>
                <a:lstStyle/>
                <a:p>
                  <a:r>
                    <a:rPr lang="ja-JP" altLang="en-US">
                      <a:noFill/>
                    </a:rPr>
                    <a:t> </a:t>
                  </a:r>
                </a:p>
              </p:txBody>
            </p:sp>
          </mc:Fallback>
        </mc:AlternateContent>
        <mc:AlternateContent xmlns:mc="http://schemas.openxmlformats.org/markup-compatibility/2006">
          <mc:Choice xmlns:a14="http://schemas.microsoft.com/office/drawing/2010/main" Requires="a14">
            <p:sp>
              <p:nvSpPr>
                <p:cNvPr id="7" name="円/楕円 6"/>
                <p:cNvSpPr/>
                <p:nvPr/>
              </p:nvSpPr>
              <p:spPr>
                <a:xfrm>
                  <a:off x="4370241" y="4704304"/>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1</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7" name="円/楕円 6"/>
                <p:cNvSpPr>
                  <a:spLocks noRot="1" noChangeAspect="1" noMove="1" noResize="1" noEditPoints="1" noAdjustHandles="1" noChangeArrowheads="1" noChangeShapeType="1" noTextEdit="1"/>
                </p:cNvSpPr>
                <p:nvPr/>
              </p:nvSpPr>
              <p:spPr>
                <a:xfrm>
                  <a:off x="4370241" y="4704304"/>
                  <a:ext cx="390636" cy="390636"/>
                </a:xfrm>
                <a:prstGeom prst="ellipse">
                  <a:avLst/>
                </a:prstGeom>
                <a:blipFill rotWithShape="0">
                  <a:blip r:embed="rId10"/>
                  <a:stretch>
                    <a:fillRect l="-10145" b="-1449"/>
                  </a:stretch>
                </a:blipFill>
                <a:ln w="28575"/>
              </p:spPr>
              <p:txBody>
                <a:bodyPr/>
                <a:lstStyle/>
                <a:p>
                  <a:r>
                    <a:rPr lang="ja-JP" altLang="en-US">
                      <a:noFill/>
                    </a:rPr>
                    <a:t> </a:t>
                  </a:r>
                </a:p>
              </p:txBody>
            </p:sp>
          </mc:Fallback>
        </mc:AlternateContent>
        <mc:AlternateContent xmlns:mc="http://schemas.openxmlformats.org/markup-compatibility/2006">
          <mc:Choice xmlns:a14="http://schemas.microsoft.com/office/drawing/2010/main" Requires="a14">
            <p:sp>
              <p:nvSpPr>
                <p:cNvPr id="8" name="円/楕円 7"/>
                <p:cNvSpPr/>
                <p:nvPr/>
              </p:nvSpPr>
              <p:spPr>
                <a:xfrm>
                  <a:off x="5780322" y="4694731"/>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3</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8" name="円/楕円 7"/>
                <p:cNvSpPr>
                  <a:spLocks noRot="1" noChangeAspect="1" noMove="1" noResize="1" noEditPoints="1" noAdjustHandles="1" noChangeArrowheads="1" noChangeShapeType="1" noTextEdit="1"/>
                </p:cNvSpPr>
                <p:nvPr/>
              </p:nvSpPr>
              <p:spPr>
                <a:xfrm>
                  <a:off x="5780322" y="4694731"/>
                  <a:ext cx="390636" cy="390636"/>
                </a:xfrm>
                <a:prstGeom prst="ellipse">
                  <a:avLst/>
                </a:prstGeom>
                <a:blipFill rotWithShape="0">
                  <a:blip r:embed="rId11"/>
                  <a:stretch>
                    <a:fillRect l="-10145" b="-1449"/>
                  </a:stretch>
                </a:blipFill>
                <a:ln w="28575"/>
              </p:spPr>
              <p:txBody>
                <a:bodyPr/>
                <a:lstStyle/>
                <a:p>
                  <a:r>
                    <a:rPr lang="ja-JP" altLang="en-US">
                      <a:noFill/>
                    </a:rPr>
                    <a:t> </a:t>
                  </a:r>
                </a:p>
              </p:txBody>
            </p:sp>
          </mc:Fallback>
        </mc:AlternateContent>
      </p:grpSp>
      <p:sp>
        <p:nvSpPr>
          <p:cNvPr id="17" name="円/楕円 16"/>
          <p:cNvSpPr/>
          <p:nvPr/>
        </p:nvSpPr>
        <p:spPr>
          <a:xfrm>
            <a:off x="3395690" y="3361765"/>
            <a:ext cx="2384632" cy="3521025"/>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Tree>
    <p:extLst>
      <p:ext uri="{BB962C8B-B14F-4D97-AF65-F5344CB8AC3E}">
        <p14:creationId xmlns:p14="http://schemas.microsoft.com/office/powerpoint/2010/main" val="21402691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コンテンツ プレースホルダー 2"/>
              <p:cNvSpPr>
                <a:spLocks noGrp="1"/>
              </p:cNvSpPr>
              <p:nvPr>
                <p:ph idx="1"/>
              </p:nvPr>
            </p:nvSpPr>
            <p:spPr>
              <a:xfrm>
                <a:off x="476516" y="1109383"/>
                <a:ext cx="8178085" cy="5426835"/>
              </a:xfrm>
            </p:spPr>
            <p:txBody>
              <a:bodyPr>
                <a:normAutofit/>
              </a:bodyPr>
              <a:lstStyle/>
              <a:p>
                <a:pPr>
                  <a:lnSpc>
                    <a:spcPct val="110000"/>
                  </a:lnSpc>
                </a:pPr>
                <a:r>
                  <a:rPr lang="ja-JP" altLang="en-US" sz="2400" dirty="0" smtClean="0">
                    <a:cs typeface="Segoe UI Semibold" panose="020B0702040204020203" pitchFamily="34" charset="0"/>
                  </a:rPr>
                  <a:t>これ</a:t>
                </a:r>
                <a:r>
                  <a:rPr lang="ja-JP" altLang="en-US" sz="2400" dirty="0">
                    <a:cs typeface="Segoe UI Semibold" panose="020B0702040204020203" pitchFamily="34" charset="0"/>
                  </a:rPr>
                  <a:t>に</a:t>
                </a:r>
                <a:r>
                  <a:rPr lang="ja-JP" altLang="en-US" sz="2400" dirty="0" smtClean="0">
                    <a:cs typeface="Segoe UI Semibold" panose="020B0702040204020203" pitchFamily="34" charset="0"/>
                  </a:rPr>
                  <a:t>他の部分木をマージする際は</a:t>
                </a:r>
                <a:r>
                  <a:rPr lang="en-US" altLang="ja-JP" sz="2400" dirty="0" smtClean="0">
                    <a:cs typeface="Segoe UI Semibold" panose="020B0702040204020203" pitchFamily="34" charset="0"/>
                  </a:rPr>
                  <a:t/>
                </a:r>
                <a:br>
                  <a:rPr lang="en-US" altLang="ja-JP" sz="2400" dirty="0" smtClean="0">
                    <a:cs typeface="Segoe UI Semibold" panose="020B0702040204020203" pitchFamily="34" charset="0"/>
                  </a:rPr>
                </a:br>
                <a:r>
                  <a:rPr lang="en-US" altLang="ja-JP" sz="2400" dirty="0" smtClean="0">
                    <a:cs typeface="Segoe UI Semibold" panose="020B0702040204020203" pitchFamily="34" charset="0"/>
                  </a:rPr>
                  <a:t>open[v][</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 open[u2][</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+ 1] </a:t>
                </a:r>
                <a:r>
                  <a:rPr lang="ja-JP" altLang="en-US" sz="2400" dirty="0">
                    <a:cs typeface="Segoe UI Semibold" panose="020B0702040204020203" pitchFamily="34" charset="0"/>
                  </a:rPr>
                  <a:t> </a:t>
                </a:r>
                <a:r>
                  <a:rPr lang="ja-JP" altLang="en-US" sz="2400" dirty="0" smtClean="0">
                    <a:cs typeface="Segoe UI Semibold" panose="020B0702040204020203" pitchFamily="34" charset="0"/>
                  </a:rPr>
                  <a:t>（</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𝑣</m:t>
                    </m:r>
                  </m:oMath>
                </a14:m>
                <a:r>
                  <a:rPr lang="ja-JP" altLang="en-US" sz="2400" dirty="0" smtClean="0">
                    <a:cs typeface="Segoe UI Semibold" panose="020B0702040204020203" pitchFamily="34" charset="0"/>
                  </a:rPr>
                  <a:t> が開き括弧の時）</a:t>
                </a:r>
                <a:r>
                  <a:rPr lang="en-US" altLang="ja-JP" sz="2400" dirty="0" smtClean="0">
                    <a:cs typeface="Segoe UI Semibold" panose="020B0702040204020203" pitchFamily="34" charset="0"/>
                  </a:rPr>
                  <a:t/>
                </a:r>
                <a:br>
                  <a:rPr lang="en-US" altLang="ja-JP" sz="2400" dirty="0" smtClean="0">
                    <a:cs typeface="Segoe UI Semibold" panose="020B0702040204020203" pitchFamily="34" charset="0"/>
                  </a:rPr>
                </a:br>
                <a:r>
                  <a:rPr lang="en-US" altLang="ja-JP" sz="2400" dirty="0" smtClean="0">
                    <a:cs typeface="Segoe UI Semibold" panose="020B0702040204020203" pitchFamily="34" charset="0"/>
                  </a:rPr>
                  <a:t>open[v][</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 </a:t>
                </a:r>
                <a:r>
                  <a:rPr lang="en-US" altLang="ja-JP" sz="2400" dirty="0" smtClean="0">
                    <a:cs typeface="Segoe UI Semibold" panose="020B0702040204020203" pitchFamily="34" charset="0"/>
                  </a:rPr>
                  <a:t>open[u2][</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 1]</a:t>
                </a:r>
                <a:r>
                  <a:rPr lang="en-US" altLang="ja-JP" sz="2400" dirty="0" smtClean="0">
                    <a:cs typeface="Segoe UI Semibold" panose="020B0702040204020203" pitchFamily="34" charset="0"/>
                  </a:rPr>
                  <a:t> </a:t>
                </a:r>
                <a:r>
                  <a:rPr lang="ja-JP" altLang="en-US" sz="2400" dirty="0">
                    <a:cs typeface="Segoe UI Semibold" panose="020B0702040204020203" pitchFamily="34" charset="0"/>
                  </a:rPr>
                  <a:t> </a:t>
                </a:r>
                <a:r>
                  <a:rPr lang="ja-JP" altLang="en-US" sz="2400" dirty="0" smtClean="0">
                    <a:cs typeface="Segoe UI Semibold" panose="020B0702040204020203" pitchFamily="34" charset="0"/>
                  </a:rPr>
                  <a:t>（</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𝑣</m:t>
                    </m:r>
                  </m:oMath>
                </a14:m>
                <a:r>
                  <a:rPr lang="ja-JP" altLang="en-US" sz="2400" dirty="0" smtClean="0">
                    <a:cs typeface="Segoe UI Semibold" panose="020B0702040204020203" pitchFamily="34" charset="0"/>
                  </a:rPr>
                  <a:t> が閉じ括弧の時）</a:t>
                </a:r>
                <a:endParaRPr lang="en-US" altLang="ja-JP" sz="2400" dirty="0" smtClean="0">
                  <a:cs typeface="Segoe UI Semibold" panose="020B0702040204020203" pitchFamily="34" charset="0"/>
                </a:endParaRPr>
              </a:p>
              <a:p>
                <a:pPr>
                  <a:lnSpc>
                    <a:spcPct val="110000"/>
                  </a:lnSpc>
                </a:pPr>
                <a:r>
                  <a:rPr lang="ja-JP" altLang="en-US" sz="2400" dirty="0" smtClean="0">
                    <a:cs typeface="Segoe UI Semibold" panose="020B0702040204020203" pitchFamily="34" charset="0"/>
                  </a:rPr>
                  <a:t>これは高々マージする部分木の大きさの時間でできる</a:t>
                </a:r>
                <a:endParaRPr lang="en-US" altLang="ja-JP" sz="2400" dirty="0" smtClean="0">
                  <a:cs typeface="Segoe UI Semibold" panose="020B0702040204020203" pitchFamily="34" charset="0"/>
                </a:endParaRPr>
              </a:p>
              <a:p>
                <a:pPr>
                  <a:lnSpc>
                    <a:spcPct val="110000"/>
                  </a:lnSpc>
                </a:pPr>
                <a:r>
                  <a:rPr lang="ja-JP" altLang="en-US" sz="2400" dirty="0">
                    <a:cs typeface="Segoe UI Semibold" panose="020B0702040204020203" pitchFamily="34" charset="0"/>
                  </a:rPr>
                  <a:t>同時</a:t>
                </a:r>
                <a:r>
                  <a:rPr lang="ja-JP" altLang="en-US" sz="2400" dirty="0" smtClean="0">
                    <a:cs typeface="Segoe UI Semibold" panose="020B0702040204020203" pitchFamily="34" charset="0"/>
                  </a:rPr>
                  <a:t>に二つの部分木をまたぐバランスした文字列の数を計算する</a:t>
                </a:r>
                <a:endParaRPr lang="en-US" altLang="ja-JP" sz="2400" dirty="0" smtClean="0">
                  <a:cs typeface="Segoe UI Semibold" panose="020B0702040204020203" pitchFamily="34" charset="0"/>
                </a:endParaRPr>
              </a:p>
            </p:txBody>
          </p:sp>
        </mc:Choice>
        <mc:Fallback>
          <p:sp>
            <p:nvSpPr>
              <p:cNvPr id="3" name="コンテンツ プレースホルダー 2"/>
              <p:cNvSpPr>
                <a:spLocks noGrp="1" noRot="1" noChangeAspect="1" noMove="1" noResize="1" noEditPoints="1" noAdjustHandles="1" noChangeArrowheads="1" noChangeShapeType="1" noTextEdit="1"/>
              </p:cNvSpPr>
              <p:nvPr>
                <p:ph idx="1"/>
              </p:nvPr>
            </p:nvSpPr>
            <p:spPr>
              <a:xfrm>
                <a:off x="476516" y="1109383"/>
                <a:ext cx="8178085" cy="5426835"/>
              </a:xfrm>
              <a:blipFill rotWithShape="0">
                <a:blip r:embed="rId2"/>
                <a:stretch>
                  <a:fillRect l="-969" t="-337"/>
                </a:stretch>
              </a:blipFill>
            </p:spPr>
            <p:txBody>
              <a:bodyPr/>
              <a:lstStyle/>
              <a:p>
                <a:r>
                  <a:rPr lang="ja-JP" altLang="en-US">
                    <a:noFill/>
                  </a:rPr>
                  <a:t> </a:t>
                </a:r>
              </a:p>
            </p:txBody>
          </p:sp>
        </mc:Fallback>
      </mc:AlternateContent>
      <p:sp>
        <p:nvSpPr>
          <p:cNvPr id="2" name="タイトル 1"/>
          <p:cNvSpPr>
            <a:spLocks noGrp="1"/>
          </p:cNvSpPr>
          <p:nvPr>
            <p:ph type="title"/>
          </p:nvPr>
        </p:nvSpPr>
        <p:spPr>
          <a:xfrm>
            <a:off x="321971" y="365127"/>
            <a:ext cx="8448541" cy="638173"/>
          </a:xfrm>
        </p:spPr>
        <p:txBody>
          <a:bodyPr>
            <a:normAutofit/>
          </a:bodyPr>
          <a:lstStyle/>
          <a:p>
            <a:r>
              <a:rPr kumimoji="1" lang="ja-JP" altLang="en-US" sz="3600" dirty="0" smtClean="0"/>
              <a:t>解法</a:t>
            </a:r>
            <a:r>
              <a:rPr kumimoji="1" lang="en-US" altLang="ja-JP" sz="3600" dirty="0" smtClean="0"/>
              <a:t>1: Weighted-Union Heuristic</a:t>
            </a:r>
            <a:endParaRPr kumimoji="1" lang="ja-JP" altLang="en-US" sz="3600" dirty="0"/>
          </a:p>
        </p:txBody>
      </p:sp>
      <p:grpSp>
        <p:nvGrpSpPr>
          <p:cNvPr id="4" name="グループ化 3"/>
          <p:cNvGrpSpPr/>
          <p:nvPr/>
        </p:nvGrpSpPr>
        <p:grpSpPr>
          <a:xfrm>
            <a:off x="2205313" y="3717104"/>
            <a:ext cx="4345189" cy="2642270"/>
            <a:chOff x="2205313" y="3690210"/>
            <a:chExt cx="4345189" cy="2642270"/>
          </a:xfrm>
        </p:grpSpPr>
        <p:grpSp>
          <p:nvGrpSpPr>
            <p:cNvPr id="5" name="グループ化 4"/>
            <p:cNvGrpSpPr/>
            <p:nvPr/>
          </p:nvGrpSpPr>
          <p:grpSpPr>
            <a:xfrm>
              <a:off x="2205313" y="3690210"/>
              <a:ext cx="4345189" cy="2642270"/>
              <a:chOff x="3657595" y="3730552"/>
              <a:chExt cx="4345189" cy="2642270"/>
            </a:xfrm>
          </p:grpSpPr>
          <p:sp>
            <p:nvSpPr>
              <p:cNvPr id="9" name="二等辺三角形 8"/>
              <p:cNvSpPr/>
              <p:nvPr/>
            </p:nvSpPr>
            <p:spPr>
              <a:xfrm>
                <a:off x="3657595" y="4881282"/>
                <a:ext cx="1294682" cy="1116105"/>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二等辺三角形 9"/>
              <p:cNvSpPr/>
              <p:nvPr/>
            </p:nvSpPr>
            <p:spPr>
              <a:xfrm>
                <a:off x="5154699" y="4881282"/>
                <a:ext cx="1730187" cy="1491540"/>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1" name="二等辺三角形 10"/>
              <p:cNvSpPr/>
              <p:nvPr/>
            </p:nvSpPr>
            <p:spPr>
              <a:xfrm>
                <a:off x="6884886" y="4881282"/>
                <a:ext cx="1117898" cy="963705"/>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cxnSp>
            <p:nvCxnSpPr>
              <p:cNvPr id="12" name="直線コネクタ 11"/>
              <p:cNvCxnSpPr>
                <a:stCxn id="9" idx="0"/>
                <a:endCxn id="13" idx="2"/>
              </p:cNvCxnSpPr>
              <p:nvPr/>
            </p:nvCxnSpPr>
            <p:spPr>
              <a:xfrm flipV="1">
                <a:off x="4304936" y="4002070"/>
                <a:ext cx="1468275" cy="879212"/>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円/楕円 12"/>
                  <p:cNvSpPr/>
                  <p:nvPr/>
                </p:nvSpPr>
                <p:spPr>
                  <a:xfrm>
                    <a:off x="5773211" y="3730552"/>
                    <a:ext cx="543036" cy="5430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800" b="1" i="1" smtClean="0">
                              <a:solidFill>
                                <a:schemeClr val="tx1"/>
                              </a:solidFill>
                              <a:latin typeface="Cambria Math" panose="02040503050406030204" pitchFamily="18" charset="0"/>
                              <a:cs typeface="Segoe UI Black" panose="020B0A02040204020203" pitchFamily="34" charset="0"/>
                            </a:rPr>
                            <m:t> </m:t>
                          </m:r>
                          <m:r>
                            <a:rPr lang="en-US" altLang="ja-JP" sz="2800" b="1" i="1" smtClean="0">
                              <a:solidFill>
                                <a:schemeClr val="tx1"/>
                              </a:solidFill>
                              <a:latin typeface="Cambria Math" panose="02040503050406030204" pitchFamily="18" charset="0"/>
                              <a:cs typeface="Segoe UI Black" panose="020B0A02040204020203" pitchFamily="34" charset="0"/>
                            </a:rPr>
                            <m:t>𝒗</m:t>
                          </m:r>
                        </m:oMath>
                      </m:oMathPara>
                    </a14:m>
                    <a:endParaRPr lang="ja-JP" altLang="en-US" sz="2800" b="1" dirty="0">
                      <a:solidFill>
                        <a:schemeClr val="tx1"/>
                      </a:solidFill>
                      <a:latin typeface="+mn-ea"/>
                      <a:cs typeface="Segoe UI Black" panose="020B0A02040204020203" pitchFamily="34" charset="0"/>
                    </a:endParaRPr>
                  </a:p>
                </p:txBody>
              </p:sp>
            </mc:Choice>
            <mc:Fallback xmlns="">
              <p:sp>
                <p:nvSpPr>
                  <p:cNvPr id="12" name="円/楕円 11"/>
                  <p:cNvSpPr>
                    <a:spLocks noRot="1" noChangeAspect="1" noMove="1" noResize="1" noEditPoints="1" noAdjustHandles="1" noChangeArrowheads="1" noChangeShapeType="1" noTextEdit="1"/>
                  </p:cNvSpPr>
                  <p:nvPr/>
                </p:nvSpPr>
                <p:spPr>
                  <a:xfrm>
                    <a:off x="5773211" y="3730552"/>
                    <a:ext cx="543036" cy="543036"/>
                  </a:xfrm>
                  <a:prstGeom prst="ellipse">
                    <a:avLst/>
                  </a:prstGeom>
                  <a:blipFill rotWithShape="0">
                    <a:blip r:embed="rId8"/>
                    <a:stretch>
                      <a:fillRect/>
                    </a:stretch>
                  </a:blipFill>
                  <a:ln w="28575"/>
                </p:spPr>
                <p:txBody>
                  <a:bodyPr/>
                  <a:lstStyle/>
                  <a:p>
                    <a:r>
                      <a:rPr lang="ja-JP" altLang="en-US">
                        <a:noFill/>
                      </a:rPr>
                      <a:t> </a:t>
                    </a:r>
                  </a:p>
                </p:txBody>
              </p:sp>
            </mc:Fallback>
          </mc:AlternateContent>
          <p:cxnSp>
            <p:nvCxnSpPr>
              <p:cNvPr id="14" name="直線コネクタ 13"/>
              <p:cNvCxnSpPr>
                <a:stCxn id="13" idx="4"/>
                <a:endCxn id="10" idx="0"/>
              </p:cNvCxnSpPr>
              <p:nvPr/>
            </p:nvCxnSpPr>
            <p:spPr>
              <a:xfrm flipH="1">
                <a:off x="6019793" y="4273588"/>
                <a:ext cx="24936" cy="607694"/>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15" name="直線コネクタ 14"/>
              <p:cNvCxnSpPr>
                <a:stCxn id="13" idx="6"/>
                <a:endCxn id="11" idx="0"/>
              </p:cNvCxnSpPr>
              <p:nvPr/>
            </p:nvCxnSpPr>
            <p:spPr>
              <a:xfrm>
                <a:off x="6316247" y="4002070"/>
                <a:ext cx="1127588" cy="879212"/>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mc:Choice xmlns:a14="http://schemas.microsoft.com/office/drawing/2010/main" Requires="a14">
            <p:sp>
              <p:nvSpPr>
                <p:cNvPr id="6" name="円/楕円 5"/>
                <p:cNvSpPr/>
                <p:nvPr/>
              </p:nvSpPr>
              <p:spPr>
                <a:xfrm>
                  <a:off x="2657336" y="4649907"/>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2</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6" name="円/楕円 5"/>
                <p:cNvSpPr>
                  <a:spLocks noRot="1" noChangeAspect="1" noMove="1" noResize="1" noEditPoints="1" noAdjustHandles="1" noChangeArrowheads="1" noChangeShapeType="1" noTextEdit="1"/>
                </p:cNvSpPr>
                <p:nvPr/>
              </p:nvSpPr>
              <p:spPr>
                <a:xfrm>
                  <a:off x="2657336" y="4649907"/>
                  <a:ext cx="390636" cy="390636"/>
                </a:xfrm>
                <a:prstGeom prst="ellipse">
                  <a:avLst/>
                </a:prstGeom>
                <a:blipFill rotWithShape="0">
                  <a:blip r:embed="rId9"/>
                  <a:stretch>
                    <a:fillRect l="-10145" b="-1449"/>
                  </a:stretch>
                </a:blipFill>
                <a:ln w="28575"/>
              </p:spPr>
              <p:txBody>
                <a:bodyPr/>
                <a:lstStyle/>
                <a:p>
                  <a:r>
                    <a:rPr lang="ja-JP" altLang="en-US">
                      <a:noFill/>
                    </a:rPr>
                    <a:t> </a:t>
                  </a:r>
                </a:p>
              </p:txBody>
            </p:sp>
          </mc:Fallback>
        </mc:AlternateContent>
        <mc:AlternateContent xmlns:mc="http://schemas.openxmlformats.org/markup-compatibility/2006">
          <mc:Choice xmlns:a14="http://schemas.microsoft.com/office/drawing/2010/main" Requires="a14">
            <p:sp>
              <p:nvSpPr>
                <p:cNvPr id="7" name="円/楕円 6"/>
                <p:cNvSpPr/>
                <p:nvPr/>
              </p:nvSpPr>
              <p:spPr>
                <a:xfrm>
                  <a:off x="4370241" y="4704304"/>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1</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7" name="円/楕円 6"/>
                <p:cNvSpPr>
                  <a:spLocks noRot="1" noChangeAspect="1" noMove="1" noResize="1" noEditPoints="1" noAdjustHandles="1" noChangeArrowheads="1" noChangeShapeType="1" noTextEdit="1"/>
                </p:cNvSpPr>
                <p:nvPr/>
              </p:nvSpPr>
              <p:spPr>
                <a:xfrm>
                  <a:off x="4370241" y="4704304"/>
                  <a:ext cx="390636" cy="390636"/>
                </a:xfrm>
                <a:prstGeom prst="ellipse">
                  <a:avLst/>
                </a:prstGeom>
                <a:blipFill rotWithShape="0">
                  <a:blip r:embed="rId10"/>
                  <a:stretch>
                    <a:fillRect l="-10145" b="-1449"/>
                  </a:stretch>
                </a:blipFill>
                <a:ln w="28575"/>
              </p:spPr>
              <p:txBody>
                <a:bodyPr/>
                <a:lstStyle/>
                <a:p>
                  <a:r>
                    <a:rPr lang="ja-JP" altLang="en-US">
                      <a:noFill/>
                    </a:rPr>
                    <a:t> </a:t>
                  </a:r>
                </a:p>
              </p:txBody>
            </p:sp>
          </mc:Fallback>
        </mc:AlternateContent>
        <mc:AlternateContent xmlns:mc="http://schemas.openxmlformats.org/markup-compatibility/2006">
          <mc:Choice xmlns:a14="http://schemas.microsoft.com/office/drawing/2010/main" Requires="a14">
            <p:sp>
              <p:nvSpPr>
                <p:cNvPr id="8" name="円/楕円 7"/>
                <p:cNvSpPr/>
                <p:nvPr/>
              </p:nvSpPr>
              <p:spPr>
                <a:xfrm>
                  <a:off x="5780322" y="4694731"/>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3</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8" name="円/楕円 7"/>
                <p:cNvSpPr>
                  <a:spLocks noRot="1" noChangeAspect="1" noMove="1" noResize="1" noEditPoints="1" noAdjustHandles="1" noChangeArrowheads="1" noChangeShapeType="1" noTextEdit="1"/>
                </p:cNvSpPr>
                <p:nvPr/>
              </p:nvSpPr>
              <p:spPr>
                <a:xfrm>
                  <a:off x="5780322" y="4694731"/>
                  <a:ext cx="390636" cy="390636"/>
                </a:xfrm>
                <a:prstGeom prst="ellipse">
                  <a:avLst/>
                </a:prstGeom>
                <a:blipFill rotWithShape="0">
                  <a:blip r:embed="rId11"/>
                  <a:stretch>
                    <a:fillRect l="-10145" b="-1449"/>
                  </a:stretch>
                </a:blipFill>
                <a:ln w="28575"/>
              </p:spPr>
              <p:txBody>
                <a:bodyPr/>
                <a:lstStyle/>
                <a:p>
                  <a:r>
                    <a:rPr lang="ja-JP" altLang="en-US">
                      <a:noFill/>
                    </a:rPr>
                    <a:t> </a:t>
                  </a:r>
                </a:p>
              </p:txBody>
            </p:sp>
          </mc:Fallback>
        </mc:AlternateContent>
      </p:grpSp>
      <p:sp>
        <p:nvSpPr>
          <p:cNvPr id="17" name="円/楕円 16"/>
          <p:cNvSpPr/>
          <p:nvPr/>
        </p:nvSpPr>
        <p:spPr>
          <a:xfrm>
            <a:off x="1892113" y="3589173"/>
            <a:ext cx="4099440" cy="3521025"/>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Tree>
    <p:extLst>
      <p:ext uri="{BB962C8B-B14F-4D97-AF65-F5344CB8AC3E}">
        <p14:creationId xmlns:p14="http://schemas.microsoft.com/office/powerpoint/2010/main" val="166018670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コンテンツ プレースホルダー 2"/>
              <p:cNvSpPr>
                <a:spLocks noGrp="1"/>
              </p:cNvSpPr>
              <p:nvPr>
                <p:ph idx="1"/>
              </p:nvPr>
            </p:nvSpPr>
            <p:spPr>
              <a:xfrm>
                <a:off x="476517" y="1257300"/>
                <a:ext cx="8178085" cy="5426835"/>
              </a:xfrm>
            </p:spPr>
            <p:txBody>
              <a:bodyPr>
                <a:normAutofit/>
              </a:bodyPr>
              <a:lstStyle/>
              <a:p>
                <a:pPr>
                  <a:lnSpc>
                    <a:spcPct val="110000"/>
                  </a:lnSpc>
                </a:pPr>
                <a:r>
                  <a:rPr lang="ja-JP" altLang="en-US" sz="2400" dirty="0" smtClean="0">
                    <a:cs typeface="Segoe UI Semibold" panose="020B0702040204020203" pitchFamily="34" charset="0"/>
                  </a:rPr>
                  <a:t>部分木のマージを繰り返して</a:t>
                </a:r>
                <a:r>
                  <a:rPr lang="ja-JP" altLang="en-US" sz="2400" dirty="0" smtClean="0">
                    <a:cs typeface="Segoe UI Semibold" panose="020B0702040204020203" pitchFamily="34" charset="0"/>
                  </a:rPr>
                  <a:t>全体の </a:t>
                </a:r>
                <a:r>
                  <a:rPr lang="en-US" altLang="ja-JP" sz="2400" dirty="0" smtClean="0">
                    <a:cs typeface="Segoe UI Semibold" panose="020B0702040204020203" pitchFamily="34" charset="0"/>
                  </a:rPr>
                  <a:t>open[v][</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が構築できた（</a:t>
                </a:r>
                <a:r>
                  <a:rPr lang="en-US" altLang="ja-JP" sz="2400" dirty="0" smtClean="0">
                    <a:cs typeface="Segoe UI Semibold" panose="020B0702040204020203" pitchFamily="34" charset="0"/>
                  </a:rPr>
                  <a:t>close </a:t>
                </a:r>
                <a:r>
                  <a:rPr lang="ja-JP" altLang="en-US" sz="2400" dirty="0" smtClean="0">
                    <a:cs typeface="Segoe UI Semibold" panose="020B0702040204020203" pitchFamily="34" charset="0"/>
                  </a:rPr>
                  <a:t>についても同様）</a:t>
                </a:r>
                <a:endParaRPr lang="en-US" altLang="ja-JP" sz="2400" dirty="0" smtClean="0">
                  <a:cs typeface="Segoe UI Semibold" panose="020B0702040204020203" pitchFamily="34" charset="0"/>
                </a:endParaRPr>
              </a:p>
              <a:p>
                <a:pPr>
                  <a:lnSpc>
                    <a:spcPct val="110000"/>
                  </a:lnSpc>
                </a:pPr>
                <a:r>
                  <a:rPr lang="ja-JP" altLang="en-US" sz="2400" dirty="0">
                    <a:cs typeface="Segoe UI Semibold" panose="020B0702040204020203" pitchFamily="34" charset="0"/>
                  </a:rPr>
                  <a:t>全体</a:t>
                </a:r>
                <a:r>
                  <a:rPr lang="ja-JP" altLang="en-US" sz="2400" dirty="0" smtClean="0">
                    <a:cs typeface="Segoe UI Semibold" panose="020B0702040204020203" pitchFamily="34" charset="0"/>
                  </a:rPr>
                  <a:t>の計算量は</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𝑂</m:t>
                    </m:r>
                    <m:r>
                      <a:rPr lang="en-US" altLang="ja-JP" sz="2400" b="0" i="1" smtClean="0">
                        <a:latin typeface="Cambria Math" panose="02040503050406030204" pitchFamily="18" charset="0"/>
                        <a:cs typeface="Segoe UI Semibold" panose="020B0702040204020203" pitchFamily="34" charset="0"/>
                      </a:rPr>
                      <m:t>(</m:t>
                    </m:r>
                    <m:r>
                      <a:rPr lang="en-US" altLang="ja-JP" sz="2400" b="0" i="1" smtClean="0">
                        <a:latin typeface="Cambria Math" panose="02040503050406030204" pitchFamily="18" charset="0"/>
                        <a:cs typeface="Segoe UI Semibold" panose="020B0702040204020203" pitchFamily="34" charset="0"/>
                      </a:rPr>
                      <m:t>𝑛</m:t>
                    </m:r>
                    <m:func>
                      <m:funcPr>
                        <m:ctrlPr>
                          <a:rPr lang="en-US" altLang="ja-JP" sz="2400" b="0" i="1" smtClean="0">
                            <a:latin typeface="Cambria Math" panose="02040503050406030204" pitchFamily="18" charset="0"/>
                            <a:cs typeface="Segoe UI Semibold" panose="020B0702040204020203" pitchFamily="34" charset="0"/>
                          </a:rPr>
                        </m:ctrlPr>
                      </m:funcPr>
                      <m:fName>
                        <m:r>
                          <m:rPr>
                            <m:sty m:val="p"/>
                          </m:rPr>
                          <a:rPr lang="en-US" altLang="ja-JP" sz="2400" b="0" i="0" smtClean="0">
                            <a:latin typeface="Cambria Math" panose="02040503050406030204" pitchFamily="18" charset="0"/>
                            <a:cs typeface="Segoe UI Semibold" panose="020B0702040204020203" pitchFamily="34" charset="0"/>
                          </a:rPr>
                          <m:t>log</m:t>
                        </m:r>
                      </m:fName>
                      <m:e>
                        <m:r>
                          <a:rPr lang="en-US" altLang="ja-JP" sz="2400" b="0" i="1" smtClean="0">
                            <a:latin typeface="Cambria Math" panose="02040503050406030204" pitchFamily="18" charset="0"/>
                            <a:cs typeface="Segoe UI Semibold" panose="020B0702040204020203" pitchFamily="34" charset="0"/>
                          </a:rPr>
                          <m:t>𝑛</m:t>
                        </m:r>
                      </m:e>
                    </m:func>
                    <m:r>
                      <a:rPr lang="en-US" altLang="ja-JP" sz="2400" b="0" i="1" smtClean="0">
                        <a:latin typeface="Cambria Math" panose="02040503050406030204" pitchFamily="18" charset="0"/>
                        <a:cs typeface="Segoe UI Semibold" panose="020B0702040204020203" pitchFamily="34" charset="0"/>
                      </a:rPr>
                      <m:t>)</m:t>
                    </m:r>
                  </m:oMath>
                </a14:m>
                <a:endParaRPr lang="en-US" altLang="ja-JP" sz="2400" dirty="0" smtClean="0">
                  <a:cs typeface="Segoe UI Semibold" panose="020B0702040204020203" pitchFamily="34" charset="0"/>
                </a:endParaRPr>
              </a:p>
              <a:p>
                <a:pPr>
                  <a:lnSpc>
                    <a:spcPct val="110000"/>
                  </a:lnSpc>
                </a:pPr>
                <a:endParaRPr lang="en-US" altLang="ja-JP" sz="2400" dirty="0" smtClean="0">
                  <a:cs typeface="Segoe UI Semibold" panose="020B0702040204020203" pitchFamily="34" charset="0"/>
                </a:endParaRPr>
              </a:p>
            </p:txBody>
          </p:sp>
        </mc:Choice>
        <mc:Fallback>
          <p:sp>
            <p:nvSpPr>
              <p:cNvPr id="3" name="コンテンツ プレースホルダー 2"/>
              <p:cNvSpPr>
                <a:spLocks noGrp="1" noRot="1" noChangeAspect="1" noMove="1" noResize="1" noEditPoints="1" noAdjustHandles="1" noChangeArrowheads="1" noChangeShapeType="1" noTextEdit="1"/>
              </p:cNvSpPr>
              <p:nvPr>
                <p:ph idx="1"/>
              </p:nvPr>
            </p:nvSpPr>
            <p:spPr>
              <a:xfrm>
                <a:off x="476517" y="1257300"/>
                <a:ext cx="8178085" cy="5426835"/>
              </a:xfrm>
              <a:blipFill rotWithShape="0">
                <a:blip r:embed="rId2"/>
                <a:stretch>
                  <a:fillRect l="-969" t="-787"/>
                </a:stretch>
              </a:blipFill>
            </p:spPr>
            <p:txBody>
              <a:bodyPr/>
              <a:lstStyle/>
              <a:p>
                <a:r>
                  <a:rPr lang="ja-JP" altLang="en-US">
                    <a:noFill/>
                  </a:rPr>
                  <a:t> </a:t>
                </a:r>
              </a:p>
            </p:txBody>
          </p:sp>
        </mc:Fallback>
      </mc:AlternateContent>
      <p:sp>
        <p:nvSpPr>
          <p:cNvPr id="2" name="タイトル 1"/>
          <p:cNvSpPr>
            <a:spLocks noGrp="1"/>
          </p:cNvSpPr>
          <p:nvPr>
            <p:ph type="title"/>
          </p:nvPr>
        </p:nvSpPr>
        <p:spPr>
          <a:xfrm>
            <a:off x="321971" y="365127"/>
            <a:ext cx="8448541" cy="638173"/>
          </a:xfrm>
        </p:spPr>
        <p:txBody>
          <a:bodyPr>
            <a:normAutofit/>
          </a:bodyPr>
          <a:lstStyle/>
          <a:p>
            <a:r>
              <a:rPr kumimoji="1" lang="ja-JP" altLang="en-US" sz="3600" dirty="0" smtClean="0"/>
              <a:t>解法</a:t>
            </a:r>
            <a:r>
              <a:rPr kumimoji="1" lang="en-US" altLang="ja-JP" sz="3600" dirty="0" smtClean="0"/>
              <a:t>1: Weighted-Union Heuristic</a:t>
            </a:r>
            <a:endParaRPr kumimoji="1" lang="ja-JP" altLang="en-US" sz="3600" dirty="0"/>
          </a:p>
        </p:txBody>
      </p:sp>
      <p:grpSp>
        <p:nvGrpSpPr>
          <p:cNvPr id="4" name="グループ化 3"/>
          <p:cNvGrpSpPr/>
          <p:nvPr/>
        </p:nvGrpSpPr>
        <p:grpSpPr>
          <a:xfrm>
            <a:off x="2205313" y="3717104"/>
            <a:ext cx="4345189" cy="2642270"/>
            <a:chOff x="2205313" y="3690210"/>
            <a:chExt cx="4345189" cy="2642270"/>
          </a:xfrm>
        </p:grpSpPr>
        <p:grpSp>
          <p:nvGrpSpPr>
            <p:cNvPr id="5" name="グループ化 4"/>
            <p:cNvGrpSpPr/>
            <p:nvPr/>
          </p:nvGrpSpPr>
          <p:grpSpPr>
            <a:xfrm>
              <a:off x="2205313" y="3690210"/>
              <a:ext cx="4345189" cy="2642270"/>
              <a:chOff x="3657595" y="3730552"/>
              <a:chExt cx="4345189" cy="2642270"/>
            </a:xfrm>
          </p:grpSpPr>
          <p:sp>
            <p:nvSpPr>
              <p:cNvPr id="9" name="二等辺三角形 8"/>
              <p:cNvSpPr/>
              <p:nvPr/>
            </p:nvSpPr>
            <p:spPr>
              <a:xfrm>
                <a:off x="3657595" y="4881282"/>
                <a:ext cx="1294682" cy="1116105"/>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二等辺三角形 9"/>
              <p:cNvSpPr/>
              <p:nvPr/>
            </p:nvSpPr>
            <p:spPr>
              <a:xfrm>
                <a:off x="5154699" y="4881282"/>
                <a:ext cx="1730187" cy="1491540"/>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1" name="二等辺三角形 10"/>
              <p:cNvSpPr/>
              <p:nvPr/>
            </p:nvSpPr>
            <p:spPr>
              <a:xfrm>
                <a:off x="6884886" y="4881282"/>
                <a:ext cx="1117898" cy="963705"/>
              </a:xfrm>
              <a:prstGeom prst="triangle">
                <a:avLst/>
              </a:prstGeom>
              <a:noFill/>
              <a:ln w="666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cxnSp>
            <p:nvCxnSpPr>
              <p:cNvPr id="12" name="直線コネクタ 11"/>
              <p:cNvCxnSpPr>
                <a:stCxn id="9" idx="0"/>
                <a:endCxn id="13" idx="2"/>
              </p:cNvCxnSpPr>
              <p:nvPr/>
            </p:nvCxnSpPr>
            <p:spPr>
              <a:xfrm flipV="1">
                <a:off x="4304936" y="4002070"/>
                <a:ext cx="1468275" cy="879212"/>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円/楕円 12"/>
                  <p:cNvSpPr/>
                  <p:nvPr/>
                </p:nvSpPr>
                <p:spPr>
                  <a:xfrm>
                    <a:off x="5773211" y="3730552"/>
                    <a:ext cx="543036" cy="5430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800" b="1" i="1" smtClean="0">
                              <a:solidFill>
                                <a:schemeClr val="tx1"/>
                              </a:solidFill>
                              <a:latin typeface="Cambria Math" panose="02040503050406030204" pitchFamily="18" charset="0"/>
                              <a:cs typeface="Segoe UI Black" panose="020B0A02040204020203" pitchFamily="34" charset="0"/>
                            </a:rPr>
                            <m:t> </m:t>
                          </m:r>
                          <m:r>
                            <a:rPr lang="en-US" altLang="ja-JP" sz="2800" b="1" i="1" smtClean="0">
                              <a:solidFill>
                                <a:schemeClr val="tx1"/>
                              </a:solidFill>
                              <a:latin typeface="Cambria Math" panose="02040503050406030204" pitchFamily="18" charset="0"/>
                              <a:cs typeface="Segoe UI Black" panose="020B0A02040204020203" pitchFamily="34" charset="0"/>
                            </a:rPr>
                            <m:t>𝒗</m:t>
                          </m:r>
                        </m:oMath>
                      </m:oMathPara>
                    </a14:m>
                    <a:endParaRPr lang="ja-JP" altLang="en-US" sz="2800" b="1" dirty="0">
                      <a:solidFill>
                        <a:schemeClr val="tx1"/>
                      </a:solidFill>
                      <a:latin typeface="+mn-ea"/>
                      <a:cs typeface="Segoe UI Black" panose="020B0A02040204020203" pitchFamily="34" charset="0"/>
                    </a:endParaRPr>
                  </a:p>
                </p:txBody>
              </p:sp>
            </mc:Choice>
            <mc:Fallback xmlns="">
              <p:sp>
                <p:nvSpPr>
                  <p:cNvPr id="12" name="円/楕円 11"/>
                  <p:cNvSpPr>
                    <a:spLocks noRot="1" noChangeAspect="1" noMove="1" noResize="1" noEditPoints="1" noAdjustHandles="1" noChangeArrowheads="1" noChangeShapeType="1" noTextEdit="1"/>
                  </p:cNvSpPr>
                  <p:nvPr/>
                </p:nvSpPr>
                <p:spPr>
                  <a:xfrm>
                    <a:off x="5773211" y="3730552"/>
                    <a:ext cx="543036" cy="543036"/>
                  </a:xfrm>
                  <a:prstGeom prst="ellipse">
                    <a:avLst/>
                  </a:prstGeom>
                  <a:blipFill rotWithShape="0">
                    <a:blip r:embed="rId8"/>
                    <a:stretch>
                      <a:fillRect/>
                    </a:stretch>
                  </a:blipFill>
                  <a:ln w="28575"/>
                </p:spPr>
                <p:txBody>
                  <a:bodyPr/>
                  <a:lstStyle/>
                  <a:p>
                    <a:r>
                      <a:rPr lang="ja-JP" altLang="en-US">
                        <a:noFill/>
                      </a:rPr>
                      <a:t> </a:t>
                    </a:r>
                  </a:p>
                </p:txBody>
              </p:sp>
            </mc:Fallback>
          </mc:AlternateContent>
          <p:cxnSp>
            <p:nvCxnSpPr>
              <p:cNvPr id="14" name="直線コネクタ 13"/>
              <p:cNvCxnSpPr>
                <a:stCxn id="13" idx="4"/>
                <a:endCxn id="10" idx="0"/>
              </p:cNvCxnSpPr>
              <p:nvPr/>
            </p:nvCxnSpPr>
            <p:spPr>
              <a:xfrm flipH="1">
                <a:off x="6019793" y="4273588"/>
                <a:ext cx="24936" cy="607694"/>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15" name="直線コネクタ 14"/>
              <p:cNvCxnSpPr>
                <a:stCxn id="13" idx="6"/>
                <a:endCxn id="11" idx="0"/>
              </p:cNvCxnSpPr>
              <p:nvPr/>
            </p:nvCxnSpPr>
            <p:spPr>
              <a:xfrm>
                <a:off x="6316247" y="4002070"/>
                <a:ext cx="1127588" cy="879212"/>
              </a:xfrm>
              <a:prstGeom prst="line">
                <a:avLst/>
              </a:prstGeom>
              <a:ln w="38100">
                <a:solidFill>
                  <a:schemeClr val="tx1"/>
                </a:solidFill>
                <a:tailEnd type="none"/>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mc:Choice xmlns:a14="http://schemas.microsoft.com/office/drawing/2010/main" Requires="a14">
            <p:sp>
              <p:nvSpPr>
                <p:cNvPr id="6" name="円/楕円 5"/>
                <p:cNvSpPr/>
                <p:nvPr/>
              </p:nvSpPr>
              <p:spPr>
                <a:xfrm>
                  <a:off x="2657336" y="4649907"/>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2</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6" name="円/楕円 5"/>
                <p:cNvSpPr>
                  <a:spLocks noRot="1" noChangeAspect="1" noMove="1" noResize="1" noEditPoints="1" noAdjustHandles="1" noChangeArrowheads="1" noChangeShapeType="1" noTextEdit="1"/>
                </p:cNvSpPr>
                <p:nvPr/>
              </p:nvSpPr>
              <p:spPr>
                <a:xfrm>
                  <a:off x="2657336" y="4649907"/>
                  <a:ext cx="390636" cy="390636"/>
                </a:xfrm>
                <a:prstGeom prst="ellipse">
                  <a:avLst/>
                </a:prstGeom>
                <a:blipFill rotWithShape="0">
                  <a:blip r:embed="rId9"/>
                  <a:stretch>
                    <a:fillRect l="-10145" b="-1449"/>
                  </a:stretch>
                </a:blipFill>
                <a:ln w="28575"/>
              </p:spPr>
              <p:txBody>
                <a:bodyPr/>
                <a:lstStyle/>
                <a:p>
                  <a:r>
                    <a:rPr lang="ja-JP" altLang="en-US">
                      <a:noFill/>
                    </a:rPr>
                    <a:t> </a:t>
                  </a:r>
                </a:p>
              </p:txBody>
            </p:sp>
          </mc:Fallback>
        </mc:AlternateContent>
        <mc:AlternateContent xmlns:mc="http://schemas.openxmlformats.org/markup-compatibility/2006">
          <mc:Choice xmlns:a14="http://schemas.microsoft.com/office/drawing/2010/main" Requires="a14">
            <p:sp>
              <p:nvSpPr>
                <p:cNvPr id="7" name="円/楕円 6"/>
                <p:cNvSpPr/>
                <p:nvPr/>
              </p:nvSpPr>
              <p:spPr>
                <a:xfrm>
                  <a:off x="4370241" y="4704304"/>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1</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7" name="円/楕円 6"/>
                <p:cNvSpPr>
                  <a:spLocks noRot="1" noChangeAspect="1" noMove="1" noResize="1" noEditPoints="1" noAdjustHandles="1" noChangeArrowheads="1" noChangeShapeType="1" noTextEdit="1"/>
                </p:cNvSpPr>
                <p:nvPr/>
              </p:nvSpPr>
              <p:spPr>
                <a:xfrm>
                  <a:off x="4370241" y="4704304"/>
                  <a:ext cx="390636" cy="390636"/>
                </a:xfrm>
                <a:prstGeom prst="ellipse">
                  <a:avLst/>
                </a:prstGeom>
                <a:blipFill rotWithShape="0">
                  <a:blip r:embed="rId10"/>
                  <a:stretch>
                    <a:fillRect l="-10145" b="-1449"/>
                  </a:stretch>
                </a:blipFill>
                <a:ln w="28575"/>
              </p:spPr>
              <p:txBody>
                <a:bodyPr/>
                <a:lstStyle/>
                <a:p>
                  <a:r>
                    <a:rPr lang="ja-JP" altLang="en-US">
                      <a:noFill/>
                    </a:rPr>
                    <a:t> </a:t>
                  </a:r>
                </a:p>
              </p:txBody>
            </p:sp>
          </mc:Fallback>
        </mc:AlternateContent>
        <mc:AlternateContent xmlns:mc="http://schemas.openxmlformats.org/markup-compatibility/2006">
          <mc:Choice xmlns:a14="http://schemas.microsoft.com/office/drawing/2010/main" Requires="a14">
            <p:sp>
              <p:nvSpPr>
                <p:cNvPr id="8" name="円/楕円 7"/>
                <p:cNvSpPr/>
                <p:nvPr/>
              </p:nvSpPr>
              <p:spPr>
                <a:xfrm>
                  <a:off x="5780322" y="4694731"/>
                  <a:ext cx="390636" cy="390636"/>
                </a:xfrm>
                <a:prstGeom prst="ellipse">
                  <a:avLst/>
                </a:prstGeom>
                <a:solidFill>
                  <a:schemeClr val="bg1"/>
                </a:solidFill>
                <a:ln w="28575"/>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14:m>
                    <m:oMathPara xmlns:m="http://schemas.openxmlformats.org/officeDocument/2006/math">
                      <m:oMathParaPr>
                        <m:jc m:val="centerGroup"/>
                      </m:oMathParaPr>
                      <m:oMath xmlns:m="http://schemas.openxmlformats.org/officeDocument/2006/math">
                        <m:r>
                          <a:rPr lang="en-US" altLang="ja-JP" sz="2400" b="0" i="1" smtClean="0">
                            <a:solidFill>
                              <a:schemeClr val="tx1"/>
                            </a:solidFill>
                            <a:latin typeface="Cambria Math" panose="02040503050406030204" pitchFamily="18" charset="0"/>
                            <a:cs typeface="Segoe UI Black" panose="020B0A02040204020203" pitchFamily="34" charset="0"/>
                          </a:rPr>
                          <m:t> </m:t>
                        </m:r>
                        <m:sSub>
                          <m:sSubPr>
                            <m:ctrlPr>
                              <a:rPr lang="en-US" altLang="ja-JP" sz="2400" i="1" smtClean="0">
                                <a:solidFill>
                                  <a:schemeClr val="tx1"/>
                                </a:solidFill>
                                <a:latin typeface="Cambria Math" panose="02040503050406030204" pitchFamily="18" charset="0"/>
                                <a:cs typeface="Segoe UI Black" panose="020B0A02040204020203" pitchFamily="34" charset="0"/>
                              </a:rPr>
                            </m:ctrlPr>
                          </m:sSubPr>
                          <m:e>
                            <m:r>
                              <a:rPr lang="en-US" altLang="ja-JP" sz="2400" b="0" i="1" smtClean="0">
                                <a:solidFill>
                                  <a:schemeClr val="tx1"/>
                                </a:solidFill>
                                <a:latin typeface="Cambria Math" panose="02040503050406030204" pitchFamily="18" charset="0"/>
                                <a:cs typeface="Segoe UI Black" panose="020B0A02040204020203" pitchFamily="34" charset="0"/>
                              </a:rPr>
                              <m:t>𝑢</m:t>
                            </m:r>
                          </m:e>
                          <m:sub>
                            <m:r>
                              <a:rPr lang="en-US" altLang="ja-JP" sz="2400" b="0" i="1" smtClean="0">
                                <a:solidFill>
                                  <a:schemeClr val="tx1"/>
                                </a:solidFill>
                                <a:latin typeface="Cambria Math" panose="02040503050406030204" pitchFamily="18" charset="0"/>
                                <a:cs typeface="Segoe UI Black" panose="020B0A02040204020203" pitchFamily="34" charset="0"/>
                              </a:rPr>
                              <m:t>3</m:t>
                            </m:r>
                          </m:sub>
                        </m:sSub>
                      </m:oMath>
                    </m:oMathPara>
                  </a14:m>
                  <a:endParaRPr lang="ja-JP" altLang="en-US" sz="2400" dirty="0">
                    <a:solidFill>
                      <a:schemeClr val="tx1"/>
                    </a:solidFill>
                    <a:latin typeface="+mn-ea"/>
                    <a:cs typeface="Segoe UI Black" panose="020B0A02040204020203" pitchFamily="34" charset="0"/>
                  </a:endParaRPr>
                </a:p>
              </p:txBody>
            </p:sp>
          </mc:Choice>
          <mc:Fallback>
            <p:sp>
              <p:nvSpPr>
                <p:cNvPr id="8" name="円/楕円 7"/>
                <p:cNvSpPr>
                  <a:spLocks noRot="1" noChangeAspect="1" noMove="1" noResize="1" noEditPoints="1" noAdjustHandles="1" noChangeArrowheads="1" noChangeShapeType="1" noTextEdit="1"/>
                </p:cNvSpPr>
                <p:nvPr/>
              </p:nvSpPr>
              <p:spPr>
                <a:xfrm>
                  <a:off x="5780322" y="4694731"/>
                  <a:ext cx="390636" cy="390636"/>
                </a:xfrm>
                <a:prstGeom prst="ellipse">
                  <a:avLst/>
                </a:prstGeom>
                <a:blipFill rotWithShape="0">
                  <a:blip r:embed="rId11"/>
                  <a:stretch>
                    <a:fillRect l="-10145" b="-1449"/>
                  </a:stretch>
                </a:blipFill>
                <a:ln w="28575"/>
              </p:spPr>
              <p:txBody>
                <a:bodyPr/>
                <a:lstStyle/>
                <a:p>
                  <a:r>
                    <a:rPr lang="ja-JP" altLang="en-US">
                      <a:noFill/>
                    </a:rPr>
                    <a:t> </a:t>
                  </a:r>
                </a:p>
              </p:txBody>
            </p:sp>
          </mc:Fallback>
        </mc:AlternateContent>
      </p:grpSp>
      <p:sp>
        <p:nvSpPr>
          <p:cNvPr id="17" name="円/楕円 16"/>
          <p:cNvSpPr/>
          <p:nvPr/>
        </p:nvSpPr>
        <p:spPr>
          <a:xfrm>
            <a:off x="1856385" y="3432936"/>
            <a:ext cx="5136085" cy="3521025"/>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Tree>
    <p:extLst>
      <p:ext uri="{BB962C8B-B14F-4D97-AF65-F5344CB8AC3E}">
        <p14:creationId xmlns:p14="http://schemas.microsoft.com/office/powerpoint/2010/main" val="18147424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コンテンツ プレースホルダー 2"/>
              <p:cNvSpPr>
                <a:spLocks noGrp="1"/>
              </p:cNvSpPr>
              <p:nvPr>
                <p:ph idx="1"/>
              </p:nvPr>
            </p:nvSpPr>
            <p:spPr>
              <a:xfrm>
                <a:off x="476517" y="1257300"/>
                <a:ext cx="8178085" cy="5426835"/>
              </a:xfrm>
            </p:spPr>
            <p:txBody>
              <a:bodyPr>
                <a:normAutofit/>
              </a:bodyPr>
              <a:lstStyle/>
              <a:p>
                <a:pPr>
                  <a:lnSpc>
                    <a:spcPct val="110000"/>
                  </a:lnSpc>
                </a:pPr>
                <a:r>
                  <a:rPr lang="ja-JP" altLang="en-US" sz="2400" dirty="0" smtClean="0">
                    <a:cs typeface="Segoe UI Semibold" panose="020B0702040204020203" pitchFamily="34" charset="0"/>
                  </a:rPr>
                  <a:t>部分木の大きさが全て </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𝑛</m:t>
                    </m:r>
                    <m:r>
                      <a:rPr lang="en-US" altLang="ja-JP" sz="2400" b="0" i="1" smtClean="0">
                        <a:latin typeface="Cambria Math" panose="02040503050406030204" pitchFamily="18" charset="0"/>
                        <a:cs typeface="Segoe UI Semibold" panose="020B0702040204020203" pitchFamily="34" charset="0"/>
                      </a:rPr>
                      <m:t>/2</m:t>
                    </m:r>
                  </m:oMath>
                </a14:m>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以下になるような頂点が存在するので，そこで分けるというのを再帰的にやる</a:t>
                </a:r>
                <a:r>
                  <a:rPr lang="en-US" altLang="ja-JP" sz="2400" dirty="0" smtClean="0">
                    <a:cs typeface="Segoe UI Semibold" panose="020B0702040204020203" pitchFamily="34" charset="0"/>
                  </a:rPr>
                  <a:t/>
                </a:r>
                <a:br>
                  <a:rPr lang="en-US" altLang="ja-JP" sz="2400" dirty="0" smtClean="0">
                    <a:cs typeface="Segoe UI Semibold" panose="020B0702040204020203" pitchFamily="34" charset="0"/>
                  </a:rPr>
                </a:br>
                <a:r>
                  <a:rPr lang="ja-JP" altLang="en-US" sz="2400" dirty="0" smtClean="0">
                    <a:cs typeface="Segoe UI Semibold" panose="020B0702040204020203" pitchFamily="34" charset="0"/>
                  </a:rPr>
                  <a:t>（重心分解</a:t>
                </a:r>
                <a:r>
                  <a:rPr lang="en-US" altLang="ja-JP" sz="2400" dirty="0" smtClean="0">
                    <a:cs typeface="Segoe UI Semibold" panose="020B0702040204020203" pitchFamily="34" charset="0"/>
                  </a:rPr>
                  <a:t>: centroid decomposition</a:t>
                </a:r>
                <a:r>
                  <a:rPr lang="ja-JP" altLang="en-US" sz="2400" dirty="0" smtClean="0">
                    <a:cs typeface="Segoe UI Semibold" panose="020B0702040204020203" pitchFamily="34" charset="0"/>
                  </a:rPr>
                  <a:t>）</a:t>
                </a:r>
                <a:endParaRPr lang="en-US" altLang="ja-JP" sz="2400" dirty="0" smtClean="0">
                  <a:cs typeface="Segoe UI Semibold" panose="020B0702040204020203" pitchFamily="34" charset="0"/>
                </a:endParaRPr>
              </a:p>
              <a:p>
                <a:pPr>
                  <a:lnSpc>
                    <a:spcPct val="110000"/>
                  </a:lnSpc>
                </a:pPr>
                <a:r>
                  <a:rPr lang="ja-JP" altLang="en-US" sz="2400" dirty="0" smtClean="0">
                    <a:cs typeface="Segoe UI Semibold" panose="020B0702040204020203" pitchFamily="34" charset="0"/>
                  </a:rPr>
                  <a:t>分割の深さが高々</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𝑂</m:t>
                    </m:r>
                    <m:r>
                      <a:rPr lang="en-US" altLang="ja-JP" sz="2400" b="0" i="1" smtClean="0">
                        <a:latin typeface="Cambria Math" panose="02040503050406030204" pitchFamily="18" charset="0"/>
                        <a:cs typeface="Segoe UI Semibold" panose="020B0702040204020203" pitchFamily="34" charset="0"/>
                      </a:rPr>
                      <m:t>(</m:t>
                    </m:r>
                    <m:func>
                      <m:funcPr>
                        <m:ctrlPr>
                          <a:rPr lang="en-US" altLang="ja-JP" sz="2400" b="0" i="1" smtClean="0">
                            <a:latin typeface="Cambria Math" panose="02040503050406030204" pitchFamily="18" charset="0"/>
                            <a:cs typeface="Segoe UI Semibold" panose="020B0702040204020203" pitchFamily="34" charset="0"/>
                          </a:rPr>
                        </m:ctrlPr>
                      </m:funcPr>
                      <m:fName>
                        <m:r>
                          <m:rPr>
                            <m:sty m:val="p"/>
                          </m:rPr>
                          <a:rPr lang="en-US" altLang="ja-JP" sz="2400" b="0" i="0" smtClean="0">
                            <a:latin typeface="Cambria Math" panose="02040503050406030204" pitchFamily="18" charset="0"/>
                            <a:cs typeface="Segoe UI Semibold" panose="020B0702040204020203" pitchFamily="34" charset="0"/>
                          </a:rPr>
                          <m:t>log</m:t>
                        </m:r>
                      </m:fName>
                      <m:e>
                        <m:r>
                          <a:rPr lang="en-US" altLang="ja-JP" sz="2400" b="0" i="1" smtClean="0">
                            <a:latin typeface="Cambria Math" panose="02040503050406030204" pitchFamily="18" charset="0"/>
                            <a:cs typeface="Segoe UI Semibold" panose="020B0702040204020203" pitchFamily="34" charset="0"/>
                          </a:rPr>
                          <m:t>𝑛</m:t>
                        </m:r>
                      </m:e>
                    </m:func>
                    <m:r>
                      <a:rPr lang="en-US" altLang="ja-JP" sz="2400" b="0" i="1" smtClean="0">
                        <a:latin typeface="Cambria Math" panose="02040503050406030204" pitchFamily="18" charset="0"/>
                        <a:cs typeface="Segoe UI Semibold" panose="020B0702040204020203" pitchFamily="34" charset="0"/>
                      </a:rPr>
                      <m:t>)</m:t>
                    </m:r>
                  </m:oMath>
                </a14:m>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になるので毎回</a:t>
                </a:r>
                <a:r>
                  <a:rPr lang="en-US" altLang="ja-JP" sz="2400" dirty="0" smtClean="0">
                    <a:cs typeface="Segoe UI Semibold" panose="020B0702040204020203" pitchFamily="34" charset="0"/>
                  </a:rPr>
                  <a:t>DFS</a:t>
                </a:r>
                <a:r>
                  <a:rPr lang="ja-JP" altLang="en-US" sz="2400" dirty="0" smtClean="0">
                    <a:cs typeface="Segoe UI Semibold" panose="020B0702040204020203" pitchFamily="34" charset="0"/>
                  </a:rPr>
                  <a:t>などで線形時間かけ</a:t>
                </a:r>
                <a:r>
                  <a:rPr lang="ja-JP" altLang="en-US" sz="2400" dirty="0">
                    <a:cs typeface="Segoe UI Semibold" panose="020B0702040204020203" pitchFamily="34" charset="0"/>
                  </a:rPr>
                  <a:t>て</a:t>
                </a:r>
                <a:r>
                  <a:rPr lang="en-US" altLang="ja-JP" sz="2400" dirty="0" smtClean="0">
                    <a:cs typeface="Segoe UI Semibold" panose="020B0702040204020203" pitchFamily="34" charset="0"/>
                  </a:rPr>
                  <a:t>open[v][</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close[v][</a:t>
                </a:r>
                <a:r>
                  <a:rPr lang="en-US" altLang="ja-JP" sz="2400" dirty="0" err="1" smtClean="0">
                    <a:cs typeface="Segoe UI Semibold" panose="020B0702040204020203" pitchFamily="34" charset="0"/>
                  </a:rPr>
                  <a:t>i</a:t>
                </a:r>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を求めてよい</a:t>
                </a:r>
                <a:endParaRPr lang="en-US" altLang="ja-JP" sz="2400" dirty="0" smtClean="0">
                  <a:cs typeface="Segoe UI Semibold" panose="020B0702040204020203" pitchFamily="34" charset="0"/>
                </a:endParaRPr>
              </a:p>
            </p:txBody>
          </p:sp>
        </mc:Choice>
        <mc:Fallback>
          <p:sp>
            <p:nvSpPr>
              <p:cNvPr id="3" name="コンテンツ プレースホルダー 2"/>
              <p:cNvSpPr>
                <a:spLocks noGrp="1" noRot="1" noChangeAspect="1" noMove="1" noResize="1" noEditPoints="1" noAdjustHandles="1" noChangeArrowheads="1" noChangeShapeType="1" noTextEdit="1"/>
              </p:cNvSpPr>
              <p:nvPr>
                <p:ph idx="1"/>
              </p:nvPr>
            </p:nvSpPr>
            <p:spPr>
              <a:xfrm>
                <a:off x="476517" y="1257300"/>
                <a:ext cx="8178085" cy="5426835"/>
              </a:xfrm>
              <a:blipFill rotWithShape="0">
                <a:blip r:embed="rId2"/>
                <a:stretch>
                  <a:fillRect l="-969" t="-337" r="-149"/>
                </a:stretch>
              </a:blipFill>
            </p:spPr>
            <p:txBody>
              <a:bodyPr/>
              <a:lstStyle/>
              <a:p>
                <a:r>
                  <a:rPr lang="ja-JP" altLang="en-US">
                    <a:noFill/>
                  </a:rPr>
                  <a:t> </a:t>
                </a:r>
              </a:p>
            </p:txBody>
          </p:sp>
        </mc:Fallback>
      </mc:AlternateContent>
      <p:sp>
        <p:nvSpPr>
          <p:cNvPr id="2" name="タイトル 1"/>
          <p:cNvSpPr>
            <a:spLocks noGrp="1"/>
          </p:cNvSpPr>
          <p:nvPr>
            <p:ph type="title"/>
          </p:nvPr>
        </p:nvSpPr>
        <p:spPr>
          <a:xfrm>
            <a:off x="321971" y="365127"/>
            <a:ext cx="8448541" cy="638173"/>
          </a:xfrm>
        </p:spPr>
        <p:txBody>
          <a:bodyPr>
            <a:normAutofit/>
          </a:bodyPr>
          <a:lstStyle/>
          <a:p>
            <a:r>
              <a:rPr kumimoji="1" lang="ja-JP" altLang="en-US" sz="3600" dirty="0" smtClean="0"/>
              <a:t>解法</a:t>
            </a:r>
            <a:r>
              <a:rPr lang="en-US" altLang="ja-JP" sz="3600" dirty="0"/>
              <a:t>2</a:t>
            </a:r>
            <a:r>
              <a:rPr kumimoji="1" lang="en-US" altLang="ja-JP" sz="3600" dirty="0" smtClean="0"/>
              <a:t>: </a:t>
            </a:r>
            <a:r>
              <a:rPr kumimoji="1" lang="ja-JP" altLang="en-US" sz="3600" dirty="0" smtClean="0"/>
              <a:t>重心分解</a:t>
            </a:r>
            <a:endParaRPr kumimoji="1" lang="ja-JP" altLang="en-US" sz="3600" dirty="0"/>
          </a:p>
        </p:txBody>
      </p:sp>
    </p:spTree>
    <p:extLst>
      <p:ext uri="{BB962C8B-B14F-4D97-AF65-F5344CB8AC3E}">
        <p14:creationId xmlns:p14="http://schemas.microsoft.com/office/powerpoint/2010/main" val="16976533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コンテンツ プレースホルダー 2"/>
              <p:cNvSpPr>
                <a:spLocks noGrp="1"/>
              </p:cNvSpPr>
              <p:nvPr>
                <p:ph idx="1"/>
              </p:nvPr>
            </p:nvSpPr>
            <p:spPr>
              <a:xfrm>
                <a:off x="476517" y="1257300"/>
                <a:ext cx="8178085" cy="5426835"/>
              </a:xfrm>
            </p:spPr>
            <p:txBody>
              <a:bodyPr>
                <a:normAutofit/>
              </a:bodyPr>
              <a:lstStyle/>
              <a:p>
                <a:pPr>
                  <a:lnSpc>
                    <a:spcPct val="110000"/>
                  </a:lnSpc>
                </a:pPr>
                <a:r>
                  <a:rPr lang="ja-JP" altLang="en-US" sz="2400" b="0" dirty="0" smtClean="0">
                    <a:cs typeface="Segoe UI Semibold" panose="020B0702040204020203" pitchFamily="34" charset="0"/>
                  </a:rPr>
                  <a:t>注意としては </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𝑣</m:t>
                    </m:r>
                  </m:oMath>
                </a14:m>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の次数が大きい時に，次数の</a:t>
                </a:r>
                <a:r>
                  <a:rPr lang="en-US" altLang="ja-JP" sz="2400" dirty="0" smtClean="0">
                    <a:cs typeface="Segoe UI Semibold" panose="020B0702040204020203" pitchFamily="34" charset="0"/>
                  </a:rPr>
                  <a:t>2</a:t>
                </a:r>
                <a:r>
                  <a:rPr lang="ja-JP" altLang="en-US" sz="2400" dirty="0" smtClean="0">
                    <a:cs typeface="Segoe UI Semibold" panose="020B0702040204020203" pitchFamily="34" charset="0"/>
                  </a:rPr>
                  <a:t>乗の時間をかけてしまうと</a:t>
                </a:r>
                <a:r>
                  <a:rPr lang="en-US" altLang="ja-JP" sz="2400" dirty="0" smtClean="0">
                    <a:cs typeface="Segoe UI Semibold" panose="020B0702040204020203" pitchFamily="34" charset="0"/>
                  </a:rPr>
                  <a:t>TLE</a:t>
                </a:r>
                <a:r>
                  <a:rPr lang="ja-JP" altLang="en-US" sz="2400" dirty="0" smtClean="0">
                    <a:cs typeface="Segoe UI Semibold" panose="020B0702040204020203" pitchFamily="34" charset="0"/>
                  </a:rPr>
                  <a:t>す</a:t>
                </a:r>
                <a:r>
                  <a:rPr lang="ja-JP" altLang="en-US" sz="2400" dirty="0">
                    <a:cs typeface="Segoe UI Semibold" panose="020B0702040204020203" pitchFamily="34" charset="0"/>
                  </a:rPr>
                  <a:t>る</a:t>
                </a:r>
                <a:r>
                  <a:rPr lang="ja-JP" altLang="en-US" sz="2400" dirty="0" smtClean="0">
                    <a:cs typeface="Segoe UI Semibold" panose="020B0702040204020203" pitchFamily="34" charset="0"/>
                  </a:rPr>
                  <a:t>（スターグラフ等）</a:t>
                </a:r>
                <a:endParaRPr lang="en-US" altLang="ja-JP" sz="2400" dirty="0" smtClean="0">
                  <a:cs typeface="Segoe UI Semibold" panose="020B0702040204020203" pitchFamily="34" charset="0"/>
                </a:endParaRPr>
              </a:p>
              <a:p>
                <a:pPr>
                  <a:lnSpc>
                    <a:spcPct val="110000"/>
                  </a:lnSpc>
                </a:pPr>
                <a:r>
                  <a:rPr lang="ja-JP" altLang="en-US" sz="2400" dirty="0" smtClean="0">
                    <a:cs typeface="Segoe UI Semibold" panose="020B0702040204020203" pitchFamily="34" charset="0"/>
                  </a:rPr>
                  <a:t>部分</a:t>
                </a:r>
                <a:r>
                  <a:rPr lang="ja-JP" altLang="en-US" sz="2400" dirty="0">
                    <a:cs typeface="Segoe UI Semibold" panose="020B0702040204020203" pitchFamily="34" charset="0"/>
                  </a:rPr>
                  <a:t>木</a:t>
                </a:r>
                <a:r>
                  <a:rPr lang="ja-JP" altLang="en-US" sz="2400" dirty="0" smtClean="0">
                    <a:cs typeface="Segoe UI Semibold" panose="020B0702040204020203" pitchFamily="34" charset="0"/>
                  </a:rPr>
                  <a:t>から出てきて </a:t>
                </a:r>
                <a14:m>
                  <m:oMath xmlns:m="http://schemas.openxmlformats.org/officeDocument/2006/math">
                    <m:r>
                      <a:rPr lang="en-US" altLang="ja-JP" sz="2400" b="0" i="1" smtClean="0">
                        <a:latin typeface="Cambria Math" panose="02040503050406030204" pitchFamily="18" charset="0"/>
                        <a:cs typeface="Segoe UI Semibold" panose="020B0702040204020203" pitchFamily="34" charset="0"/>
                      </a:rPr>
                      <m:t>𝑣</m:t>
                    </m:r>
                  </m:oMath>
                </a14:m>
                <a:r>
                  <a:rPr lang="en-US" altLang="ja-JP" sz="2400" dirty="0" smtClean="0">
                    <a:cs typeface="Segoe UI Semibold" panose="020B0702040204020203" pitchFamily="34" charset="0"/>
                  </a:rPr>
                  <a:t> </a:t>
                </a:r>
                <a:r>
                  <a:rPr lang="ja-JP" altLang="en-US" sz="2400" dirty="0" smtClean="0">
                    <a:cs typeface="Segoe UI Semibold" panose="020B0702040204020203" pitchFamily="34" charset="0"/>
                  </a:rPr>
                  <a:t>を通って同じ部分木に戻るようなパスもとりあえず数えておいて，後から引くという方針が簡単</a:t>
                </a:r>
                <a:endParaRPr lang="en-US" altLang="ja-JP" sz="2400" dirty="0" smtClean="0">
                  <a:cs typeface="Segoe UI Semibold" panose="020B0702040204020203" pitchFamily="34" charset="0"/>
                </a:endParaRPr>
              </a:p>
              <a:p>
                <a:pPr>
                  <a:lnSpc>
                    <a:spcPct val="110000"/>
                  </a:lnSpc>
                </a:pPr>
                <a:r>
                  <a:rPr lang="ja-JP" altLang="en-US" sz="2400" dirty="0" smtClean="0">
                    <a:cs typeface="Segoe UI Semibold" panose="020B0702040204020203" pitchFamily="34" charset="0"/>
                  </a:rPr>
                  <a:t>どちらの方針も</a:t>
                </a:r>
                <a:r>
                  <a:rPr lang="ja-JP" altLang="en-US" sz="2400" dirty="0" smtClean="0">
                    <a:cs typeface="Segoe UI Semibold" panose="020B0702040204020203" pitchFamily="34" charset="0"/>
                  </a:rPr>
                  <a:t>結構丁寧にやらないとパスを過不足なく数えるのが少し大変かもしれません</a:t>
                </a:r>
                <a:endParaRPr lang="en-US" altLang="ja-JP" sz="2400" dirty="0" smtClean="0">
                  <a:cs typeface="Segoe UI Semibold" panose="020B0702040204020203" pitchFamily="34" charset="0"/>
                </a:endParaRPr>
              </a:p>
            </p:txBody>
          </p:sp>
        </mc:Choice>
        <mc:Fallback>
          <p:sp>
            <p:nvSpPr>
              <p:cNvPr id="3" name="コンテンツ プレースホルダー 2"/>
              <p:cNvSpPr>
                <a:spLocks noGrp="1" noRot="1" noChangeAspect="1" noMove="1" noResize="1" noEditPoints="1" noAdjustHandles="1" noChangeArrowheads="1" noChangeShapeType="1" noTextEdit="1"/>
              </p:cNvSpPr>
              <p:nvPr>
                <p:ph idx="1"/>
              </p:nvPr>
            </p:nvSpPr>
            <p:spPr>
              <a:xfrm>
                <a:off x="476517" y="1257300"/>
                <a:ext cx="8178085" cy="5426835"/>
              </a:xfrm>
              <a:blipFill rotWithShape="0">
                <a:blip r:embed="rId2"/>
                <a:stretch>
                  <a:fillRect l="-969" t="-787"/>
                </a:stretch>
              </a:blipFill>
            </p:spPr>
            <p:txBody>
              <a:bodyPr/>
              <a:lstStyle/>
              <a:p>
                <a:r>
                  <a:rPr lang="ja-JP" altLang="en-US">
                    <a:noFill/>
                  </a:rPr>
                  <a:t> </a:t>
                </a:r>
              </a:p>
            </p:txBody>
          </p:sp>
        </mc:Fallback>
      </mc:AlternateContent>
      <p:sp>
        <p:nvSpPr>
          <p:cNvPr id="2" name="タイトル 1"/>
          <p:cNvSpPr>
            <a:spLocks noGrp="1"/>
          </p:cNvSpPr>
          <p:nvPr>
            <p:ph type="title"/>
          </p:nvPr>
        </p:nvSpPr>
        <p:spPr>
          <a:xfrm>
            <a:off x="321971" y="365127"/>
            <a:ext cx="8448541" cy="638173"/>
          </a:xfrm>
        </p:spPr>
        <p:txBody>
          <a:bodyPr>
            <a:normAutofit/>
          </a:bodyPr>
          <a:lstStyle/>
          <a:p>
            <a:r>
              <a:rPr kumimoji="1" lang="ja-JP" altLang="en-US" sz="3600" dirty="0" smtClean="0"/>
              <a:t>解法</a:t>
            </a:r>
            <a:r>
              <a:rPr lang="en-US" altLang="ja-JP" sz="3600" dirty="0"/>
              <a:t>2</a:t>
            </a:r>
            <a:r>
              <a:rPr kumimoji="1" lang="en-US" altLang="ja-JP" sz="3600" dirty="0" smtClean="0"/>
              <a:t>: </a:t>
            </a:r>
            <a:r>
              <a:rPr kumimoji="1" lang="ja-JP" altLang="en-US" sz="3600" dirty="0" smtClean="0"/>
              <a:t>重心分解</a:t>
            </a:r>
            <a:endParaRPr kumimoji="1" lang="ja-JP" altLang="en-US" sz="3600" dirty="0"/>
          </a:p>
        </p:txBody>
      </p:sp>
    </p:spTree>
    <p:extLst>
      <p:ext uri="{BB962C8B-B14F-4D97-AF65-F5344CB8AC3E}">
        <p14:creationId xmlns:p14="http://schemas.microsoft.com/office/powerpoint/2010/main" val="42563454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476517" y="1257300"/>
            <a:ext cx="8178085" cy="5426835"/>
          </a:xfrm>
        </p:spPr>
        <p:txBody>
          <a:bodyPr>
            <a:normAutofit/>
          </a:bodyPr>
          <a:lstStyle/>
          <a:p>
            <a:pPr>
              <a:lnSpc>
                <a:spcPct val="110000"/>
              </a:lnSpc>
            </a:pPr>
            <a:r>
              <a:rPr lang="ja-JP" altLang="en-US" dirty="0" smtClean="0">
                <a:cs typeface="Segoe UI Semibold" panose="020B0702040204020203" pitchFamily="34" charset="0"/>
              </a:rPr>
              <a:t>解法</a:t>
            </a:r>
            <a:r>
              <a:rPr lang="en-US" altLang="ja-JP" dirty="0" smtClean="0">
                <a:cs typeface="Segoe UI Semibold" panose="020B0702040204020203" pitchFamily="34" charset="0"/>
              </a:rPr>
              <a:t>1</a:t>
            </a:r>
            <a:r>
              <a:rPr lang="ja-JP" altLang="en-US" dirty="0" smtClean="0">
                <a:cs typeface="Segoe UI Semibold" panose="020B0702040204020203" pitchFamily="34" charset="0"/>
              </a:rPr>
              <a:t>：井上 </a:t>
            </a:r>
            <a:r>
              <a:rPr lang="en-US" altLang="ja-JP" dirty="0" smtClean="0">
                <a:cs typeface="Segoe UI Semibold" panose="020B0702040204020203" pitchFamily="34" charset="0"/>
              </a:rPr>
              <a:t>(C++) 104</a:t>
            </a:r>
            <a:r>
              <a:rPr lang="ja-JP" altLang="en-US" dirty="0" smtClean="0">
                <a:cs typeface="Segoe UI Semibold" panose="020B0702040204020203" pitchFamily="34" charset="0"/>
              </a:rPr>
              <a:t>行 </a:t>
            </a:r>
            <a:r>
              <a:rPr lang="en-US" altLang="ja-JP" dirty="0" smtClean="0">
                <a:cs typeface="Segoe UI Semibold" panose="020B0702040204020203" pitchFamily="34" charset="0"/>
              </a:rPr>
              <a:t>2361 bytes</a:t>
            </a:r>
          </a:p>
          <a:p>
            <a:pPr>
              <a:lnSpc>
                <a:spcPct val="110000"/>
              </a:lnSpc>
            </a:pPr>
            <a:r>
              <a:rPr lang="ja-JP" altLang="en-US" dirty="0" smtClean="0">
                <a:cs typeface="Segoe UI Semibold" panose="020B0702040204020203" pitchFamily="34" charset="0"/>
              </a:rPr>
              <a:t>解法</a:t>
            </a:r>
            <a:r>
              <a:rPr lang="en-US" altLang="ja-JP" dirty="0" smtClean="0">
                <a:cs typeface="Segoe UI Semibold" panose="020B0702040204020203" pitchFamily="34" charset="0"/>
              </a:rPr>
              <a:t>1</a:t>
            </a:r>
            <a:r>
              <a:rPr lang="ja-JP" altLang="en-US" dirty="0" smtClean="0">
                <a:cs typeface="Segoe UI Semibold" panose="020B0702040204020203" pitchFamily="34" charset="0"/>
              </a:rPr>
              <a:t>：矢野 </a:t>
            </a:r>
            <a:r>
              <a:rPr lang="en-US" altLang="ja-JP" dirty="0" smtClean="0">
                <a:cs typeface="Segoe UI Semibold" panose="020B0702040204020203" pitchFamily="34" charset="0"/>
              </a:rPr>
              <a:t>(C++) 145</a:t>
            </a:r>
            <a:r>
              <a:rPr lang="ja-JP" altLang="en-US" dirty="0" smtClean="0">
                <a:cs typeface="Segoe UI Semibold" panose="020B0702040204020203" pitchFamily="34" charset="0"/>
              </a:rPr>
              <a:t>行 </a:t>
            </a:r>
            <a:r>
              <a:rPr lang="en-US" altLang="ja-JP" dirty="0" smtClean="0">
                <a:cs typeface="Segoe UI Semibold" panose="020B0702040204020203" pitchFamily="34" charset="0"/>
              </a:rPr>
              <a:t>3425 bytes</a:t>
            </a:r>
          </a:p>
          <a:p>
            <a:pPr>
              <a:lnSpc>
                <a:spcPct val="110000"/>
              </a:lnSpc>
            </a:pPr>
            <a:r>
              <a:rPr lang="ja-JP" altLang="en-US" dirty="0" smtClean="0">
                <a:cs typeface="Segoe UI Semibold" panose="020B0702040204020203" pitchFamily="34" charset="0"/>
              </a:rPr>
              <a:t>解法</a:t>
            </a:r>
            <a:r>
              <a:rPr lang="en-US" altLang="ja-JP" dirty="0" smtClean="0">
                <a:cs typeface="Segoe UI Semibold" panose="020B0702040204020203" pitchFamily="34" charset="0"/>
              </a:rPr>
              <a:t>2</a:t>
            </a:r>
            <a:r>
              <a:rPr lang="ja-JP" altLang="en-US" dirty="0" smtClean="0">
                <a:cs typeface="Segoe UI Semibold" panose="020B0702040204020203" pitchFamily="34" charset="0"/>
              </a:rPr>
              <a:t>：保坂 </a:t>
            </a:r>
            <a:r>
              <a:rPr lang="en-US" altLang="ja-JP" dirty="0" smtClean="0">
                <a:cs typeface="Segoe UI Semibold" panose="020B0702040204020203" pitchFamily="34" charset="0"/>
              </a:rPr>
              <a:t>(Java) 153</a:t>
            </a:r>
            <a:r>
              <a:rPr lang="ja-JP" altLang="en-US" dirty="0" smtClean="0">
                <a:cs typeface="Segoe UI Semibold" panose="020B0702040204020203" pitchFamily="34" charset="0"/>
              </a:rPr>
              <a:t>行 </a:t>
            </a:r>
            <a:r>
              <a:rPr lang="en-US" altLang="ja-JP" dirty="0" smtClean="0">
                <a:cs typeface="Segoe UI Semibold" panose="020B0702040204020203" pitchFamily="34" charset="0"/>
              </a:rPr>
              <a:t>3734 bytes</a:t>
            </a:r>
          </a:p>
        </p:txBody>
      </p:sp>
      <p:sp>
        <p:nvSpPr>
          <p:cNvPr id="2" name="タイトル 1"/>
          <p:cNvSpPr>
            <a:spLocks noGrp="1"/>
          </p:cNvSpPr>
          <p:nvPr>
            <p:ph type="title"/>
          </p:nvPr>
        </p:nvSpPr>
        <p:spPr>
          <a:xfrm>
            <a:off x="321971" y="365127"/>
            <a:ext cx="8448541" cy="638173"/>
          </a:xfrm>
        </p:spPr>
        <p:txBody>
          <a:bodyPr>
            <a:normAutofit/>
          </a:bodyPr>
          <a:lstStyle/>
          <a:p>
            <a:r>
              <a:rPr lang="ja-JP" altLang="en-US" sz="3600" dirty="0" smtClean="0"/>
              <a:t>ジャッジ解</a:t>
            </a:r>
            <a:endParaRPr kumimoji="1" lang="ja-JP" altLang="en-US" sz="3600" dirty="0"/>
          </a:p>
        </p:txBody>
      </p:sp>
    </p:spTree>
    <p:extLst>
      <p:ext uri="{BB962C8B-B14F-4D97-AF65-F5344CB8AC3E}">
        <p14:creationId xmlns:p14="http://schemas.microsoft.com/office/powerpoint/2010/main" val="29090284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476517" y="1257300"/>
            <a:ext cx="8178085" cy="5426835"/>
          </a:xfrm>
        </p:spPr>
        <p:txBody>
          <a:bodyPr>
            <a:normAutofit/>
          </a:bodyPr>
          <a:lstStyle/>
          <a:p>
            <a:pPr>
              <a:lnSpc>
                <a:spcPct val="110000"/>
              </a:lnSpc>
            </a:pPr>
            <a:r>
              <a:rPr lang="en-US" altLang="ja-JP" dirty="0" smtClean="0">
                <a:cs typeface="Segoe UI Semibold" panose="020B0702040204020203" pitchFamily="34" charset="0"/>
              </a:rPr>
              <a:t>Accepted </a:t>
            </a:r>
            <a:r>
              <a:rPr lang="en-US" altLang="ja-JP" dirty="0" smtClean="0">
                <a:cs typeface="Segoe UI Semibold" panose="020B0702040204020203" pitchFamily="34" charset="0"/>
              </a:rPr>
              <a:t>/ </a:t>
            </a:r>
            <a:r>
              <a:rPr lang="en-US" altLang="ja-JP" dirty="0" smtClean="0">
                <a:cs typeface="Segoe UI Semibold" panose="020B0702040204020203" pitchFamily="34" charset="0"/>
              </a:rPr>
              <a:t>Submissions</a:t>
            </a:r>
          </a:p>
          <a:p>
            <a:pPr marL="457200" lvl="1" indent="0">
              <a:lnSpc>
                <a:spcPct val="110000"/>
              </a:lnSpc>
              <a:buNone/>
            </a:pPr>
            <a:r>
              <a:rPr lang="en-US" altLang="ja-JP" dirty="0" smtClean="0">
                <a:cs typeface="Segoe UI Semibold" panose="020B0702040204020203" pitchFamily="34" charset="0"/>
              </a:rPr>
              <a:t>11</a:t>
            </a:r>
            <a:r>
              <a:rPr lang="en-US" altLang="ja-JP" dirty="0" smtClean="0">
                <a:cs typeface="Segoe UI Semibold" panose="020B0702040204020203" pitchFamily="34" charset="0"/>
              </a:rPr>
              <a:t> </a:t>
            </a:r>
            <a:r>
              <a:rPr lang="en-US" altLang="ja-JP" dirty="0" smtClean="0">
                <a:cs typeface="Segoe UI Semibold" panose="020B0702040204020203" pitchFamily="34" charset="0"/>
              </a:rPr>
              <a:t>/ </a:t>
            </a:r>
            <a:r>
              <a:rPr lang="en-US" altLang="ja-JP" dirty="0" smtClean="0">
                <a:cs typeface="Segoe UI Semibold" panose="020B0702040204020203" pitchFamily="34" charset="0"/>
              </a:rPr>
              <a:t>38 ( 29 %)</a:t>
            </a:r>
            <a:endParaRPr lang="en-US" altLang="ja-JP" dirty="0" smtClean="0">
              <a:cs typeface="Segoe UI Semibold" panose="020B0702040204020203" pitchFamily="34" charset="0"/>
            </a:endParaRPr>
          </a:p>
          <a:p>
            <a:pPr>
              <a:lnSpc>
                <a:spcPct val="110000"/>
              </a:lnSpc>
            </a:pPr>
            <a:r>
              <a:rPr lang="en-US" altLang="ja-JP" dirty="0" smtClean="0">
                <a:cs typeface="Segoe UI Semibold" panose="020B0702040204020203" pitchFamily="34" charset="0"/>
              </a:rPr>
              <a:t>First Acceptance</a:t>
            </a:r>
            <a:endParaRPr lang="en-US" altLang="ja-JP" dirty="0">
              <a:cs typeface="Segoe UI Semibold" panose="020B0702040204020203" pitchFamily="34" charset="0"/>
            </a:endParaRPr>
          </a:p>
          <a:p>
            <a:pPr marL="457200" lvl="1" indent="0">
              <a:lnSpc>
                <a:spcPct val="110000"/>
              </a:lnSpc>
              <a:buNone/>
            </a:pPr>
            <a:r>
              <a:rPr lang="en-US" altLang="ja-JP" dirty="0" smtClean="0">
                <a:cs typeface="Segoe UI Semibold" panose="020B0702040204020203" pitchFamily="34" charset="0"/>
              </a:rPr>
              <a:t>yutaka1999</a:t>
            </a:r>
            <a:r>
              <a:rPr lang="en-US" altLang="ja-JP" dirty="0" smtClean="0">
                <a:cs typeface="Segoe UI Semibold" panose="020B0702040204020203" pitchFamily="34" charset="0"/>
              </a:rPr>
              <a:t> (34 </a:t>
            </a:r>
            <a:r>
              <a:rPr lang="en-US" altLang="ja-JP" dirty="0" smtClean="0">
                <a:cs typeface="Segoe UI Semibold" panose="020B0702040204020203" pitchFamily="34" charset="0"/>
              </a:rPr>
              <a:t>: </a:t>
            </a:r>
            <a:r>
              <a:rPr lang="en-US" altLang="ja-JP" dirty="0" smtClean="0">
                <a:cs typeface="Segoe UI Semibold" panose="020B0702040204020203" pitchFamily="34" charset="0"/>
              </a:rPr>
              <a:t>18)</a:t>
            </a:r>
            <a:endParaRPr lang="en-US" altLang="ja-JP" dirty="0" smtClean="0">
              <a:cs typeface="Segoe UI Semibold" panose="020B0702040204020203" pitchFamily="34" charset="0"/>
            </a:endParaRPr>
          </a:p>
        </p:txBody>
      </p:sp>
      <p:sp>
        <p:nvSpPr>
          <p:cNvPr id="2" name="タイトル 1"/>
          <p:cNvSpPr>
            <a:spLocks noGrp="1"/>
          </p:cNvSpPr>
          <p:nvPr>
            <p:ph type="title"/>
          </p:nvPr>
        </p:nvSpPr>
        <p:spPr>
          <a:xfrm>
            <a:off x="321971" y="365127"/>
            <a:ext cx="8448541" cy="638173"/>
          </a:xfrm>
        </p:spPr>
        <p:txBody>
          <a:bodyPr>
            <a:normAutofit/>
          </a:bodyPr>
          <a:lstStyle/>
          <a:p>
            <a:r>
              <a:rPr lang="ja-JP" altLang="en-US" sz="3600" dirty="0" smtClean="0"/>
              <a:t>統計</a:t>
            </a:r>
            <a:endParaRPr kumimoji="1" lang="ja-JP" altLang="en-US" sz="3600" dirty="0"/>
          </a:p>
        </p:txBody>
      </p:sp>
    </p:spTree>
    <p:extLst>
      <p:ext uri="{BB962C8B-B14F-4D97-AF65-F5344CB8AC3E}">
        <p14:creationId xmlns:p14="http://schemas.microsoft.com/office/powerpoint/2010/main" val="1974027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ユーザー定義 2">
      <a:majorFont>
        <a:latin typeface="Segoe UI Light"/>
        <a:ea typeface="メイリオ"/>
        <a:cs typeface=""/>
      </a:majorFont>
      <a:minorFont>
        <a:latin typeface="Segoe UI Semilight"/>
        <a:ea typeface="メイリオ"/>
        <a:cs typeface=""/>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alpha val="30000"/>
          </a:schemeClr>
        </a:solidFill>
        <a:ln>
          <a:no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kumimoji="1"/>
        </a:defPPr>
      </a:lstStyle>
      <a:style>
        <a:lnRef idx="2">
          <a:schemeClr val="accent1">
            <a:shade val="50000"/>
          </a:schemeClr>
        </a:lnRef>
        <a:fillRef idx="1">
          <a:schemeClr val="accent1"/>
        </a:fillRef>
        <a:effectRef idx="0">
          <a:schemeClr val="accent1"/>
        </a:effectRef>
        <a:fontRef idx="minor">
          <a:schemeClr val="lt1"/>
        </a:fontRef>
      </a:style>
    </a:spDef>
    <a:lnDef>
      <a:spPr>
        <a:ln w="38100">
          <a:solidFill>
            <a:schemeClr val="tx1"/>
          </a:solidFill>
          <a:tailEnd type="none"/>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7765</TotalTime>
  <Words>727</Words>
  <Application>Microsoft Office PowerPoint</Application>
  <PresentationFormat>画面に合わせる (4:3)</PresentationFormat>
  <Paragraphs>148</Paragraphs>
  <Slides>19</Slides>
  <Notes>0</Notes>
  <HiddenSlides>0</HiddenSlides>
  <MMClips>0</MMClips>
  <ScaleCrop>false</ScaleCrop>
  <HeadingPairs>
    <vt:vector size="6" baseType="variant">
      <vt:variant>
        <vt:lpstr>使用されているフォント</vt:lpstr>
      </vt:variant>
      <vt:variant>
        <vt:i4>9</vt:i4>
      </vt:variant>
      <vt:variant>
        <vt:lpstr>テーマ</vt:lpstr>
      </vt:variant>
      <vt:variant>
        <vt:i4>1</vt:i4>
      </vt:variant>
      <vt:variant>
        <vt:lpstr>スライド タイトル</vt:lpstr>
      </vt:variant>
      <vt:variant>
        <vt:i4>19</vt:i4>
      </vt:variant>
    </vt:vector>
  </HeadingPairs>
  <TitlesOfParts>
    <vt:vector size="29" baseType="lpstr">
      <vt:lpstr>ＭＳ Ｐゴシック</vt:lpstr>
      <vt:lpstr>メイリオ</vt:lpstr>
      <vt:lpstr>Arial</vt:lpstr>
      <vt:lpstr>Calibri</vt:lpstr>
      <vt:lpstr>Cambria Math</vt:lpstr>
      <vt:lpstr>Segoe UI Black</vt:lpstr>
      <vt:lpstr>Segoe UI Light</vt:lpstr>
      <vt:lpstr>Segoe UI Semibold</vt:lpstr>
      <vt:lpstr>Segoe UI Semilight</vt:lpstr>
      <vt:lpstr>Office テーマ</vt:lpstr>
      <vt:lpstr>Problem A Balanced Paths</vt:lpstr>
      <vt:lpstr>問題概要</vt:lpstr>
      <vt:lpstr>例（サンプル3）</vt:lpstr>
      <vt:lpstr>例（サンプル3）</vt:lpstr>
      <vt:lpstr>例（サンプル3）</vt:lpstr>
      <vt:lpstr>例（サンプル3）</vt:lpstr>
      <vt:lpstr>考察</vt:lpstr>
      <vt:lpstr>考察</vt:lpstr>
      <vt:lpstr>考察</vt:lpstr>
      <vt:lpstr>問題点</vt:lpstr>
      <vt:lpstr>解法1: Weighted-Union Heuristic</vt:lpstr>
      <vt:lpstr>解法1: Weighted-Union Heuristic</vt:lpstr>
      <vt:lpstr>解法1: Weighted-Union Heuristic</vt:lpstr>
      <vt:lpstr>解法1: Weighted-Union Heuristic</vt:lpstr>
      <vt:lpstr>解法1: Weighted-Union Heuristic</vt:lpstr>
      <vt:lpstr>解法2: 重心分解</vt:lpstr>
      <vt:lpstr>解法2: 重心分解</vt:lpstr>
      <vt:lpstr>ジャッジ解</vt:lpstr>
      <vt:lpstr>統計</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Finding k-clique communities</dc:title>
  <dc:creator>yyano</dc:creator>
  <cp:lastModifiedBy>yyano</cp:lastModifiedBy>
  <cp:revision>393</cp:revision>
  <dcterms:created xsi:type="dcterms:W3CDTF">2014-04-13T17:35:07Z</dcterms:created>
  <dcterms:modified xsi:type="dcterms:W3CDTF">2015-04-19T10:05:31Z</dcterms:modified>
</cp:coreProperties>
</file>