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58" r:id="rId5"/>
    <p:sldId id="263" r:id="rId6"/>
    <p:sldId id="268" r:id="rId7"/>
    <p:sldId id="261" r:id="rId8"/>
    <p:sldId id="264" r:id="rId9"/>
    <p:sldId id="269" r:id="rId10"/>
    <p:sldId id="266" r:id="rId11"/>
    <p:sldId id="267" r:id="rId12"/>
    <p:sldId id="259" r:id="rId13"/>
    <p:sldId id="260" r:id="rId14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704" autoAdjust="0"/>
  </p:normalViewPr>
  <p:slideViewPr>
    <p:cSldViewPr>
      <p:cViewPr varScale="1">
        <p:scale>
          <a:sx n="102" d="100"/>
          <a:sy n="102" d="100"/>
        </p:scale>
        <p:origin x="-23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E90ED720-0104-4369-84BC-D37694168613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kumimoji="1"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kumimoji="1"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sz="3200" cap="none" smtClean="0"/>
              <a:t>ACM-ICPC Japan Alumni Group</a:t>
            </a:r>
            <a:br>
              <a:rPr kumimoji="1" lang="en-US" altLang="ja-JP" sz="3200" cap="none" smtClean="0"/>
            </a:br>
            <a:r>
              <a:rPr lang="en-US" altLang="ja-JP" sz="3200" cap="none" smtClean="0"/>
              <a:t>Spring Contest 2015</a:t>
            </a:r>
            <a:r>
              <a:rPr kumimoji="1" lang="en-US" altLang="ja-JP" cap="none" smtClean="0"/>
              <a:t/>
            </a:r>
            <a:br>
              <a:rPr kumimoji="1" lang="en-US" altLang="ja-JP" cap="none" smtClean="0"/>
            </a:br>
            <a:r>
              <a:rPr kumimoji="1" lang="en-US" altLang="ja-JP" cap="none" smtClean="0"/>
              <a:t>L: Wall</a:t>
            </a:r>
            <a:r>
              <a:rPr lang="ja-JP" altLang="en-US" cap="none" smtClean="0"/>
              <a:t> </a:t>
            </a:r>
            <a:r>
              <a:rPr kumimoji="1" lang="en-US" altLang="ja-JP" cap="none" smtClean="0"/>
              <a:t>Making Game</a:t>
            </a:r>
            <a:endParaRPr kumimoji="1" lang="ja-JP" altLang="en-US" cap="none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ja-JP" altLang="en-US" smtClean="0"/>
              <a:t>原案：保坂</a:t>
            </a:r>
            <a:endParaRPr lang="en-US" altLang="ja-JP" smtClean="0"/>
          </a:p>
          <a:p>
            <a:r>
              <a:rPr lang="ja-JP" altLang="en-US" smtClean="0"/>
              <a:t>解答：西田，保坂，森，山崎</a:t>
            </a:r>
            <a:endParaRPr lang="en-US" altLang="ja-JP" smtClean="0"/>
          </a:p>
          <a:p>
            <a:r>
              <a:rPr kumimoji="1" lang="ja-JP" altLang="en-US" smtClean="0"/>
              <a:t>解説：山崎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80708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問題概要</a:t>
            </a:r>
            <a:endParaRPr kumimoji="1" lang="ja-JP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ja-JP" altLang="en-US" smtClean="0"/>
                  <a:t>サイズ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𝐻</m:t>
                    </m:r>
                    <m:r>
                      <a:rPr lang="en-US" altLang="ja-JP" b="0" i="1" smtClean="0">
                        <a:latin typeface="Cambria Math"/>
                      </a:rPr>
                      <m:t>×</m:t>
                    </m:r>
                    <m:r>
                      <a:rPr lang="en-US" altLang="ja-JP" b="0" i="1" smtClean="0">
                        <a:latin typeface="Cambria Math"/>
                      </a:rPr>
                      <m:t>𝑊</m:t>
                    </m:r>
                  </m:oMath>
                </a14:m>
                <a:r>
                  <a:rPr lang="ja-JP" altLang="en-US" smtClean="0"/>
                  <a:t> のグリッド状の盤面での</a:t>
                </a:r>
                <a:r>
                  <a:rPr lang="en-US" altLang="ja-JP" smtClean="0"/>
                  <a:t> 2 </a:t>
                </a:r>
                <a:r>
                  <a:rPr lang="ja-JP" altLang="en-US" smtClean="0"/>
                  <a:t>人ゲームを考える</a:t>
                </a:r>
                <a:endParaRPr lang="en-US" altLang="ja-JP" smtClean="0"/>
              </a:p>
              <a:p>
                <a:r>
                  <a:rPr kumimoji="1" lang="ja-JP" altLang="en-US" smtClean="0"/>
                  <a:t>最初，盤面上のセルは </a:t>
                </a:r>
                <a:r>
                  <a:rPr kumimoji="1" lang="en-US" altLang="ja-JP" smtClean="0"/>
                  <a:t>'.', 'X' </a:t>
                </a:r>
                <a:r>
                  <a:rPr kumimoji="1" lang="ja-JP" altLang="en-US" smtClean="0"/>
                  <a:t>の </a:t>
                </a:r>
                <a:r>
                  <a:rPr kumimoji="1" lang="en-US" altLang="ja-JP" smtClean="0"/>
                  <a:t>2 </a:t>
                </a:r>
                <a:r>
                  <a:rPr kumimoji="1" lang="ja-JP" altLang="en-US" smtClean="0"/>
                  <a:t>種類</a:t>
                </a:r>
                <a:endParaRPr kumimoji="1" lang="en-US" altLang="ja-JP" smtClean="0"/>
              </a:p>
              <a:p>
                <a:r>
                  <a:rPr kumimoji="1" lang="ja-JP" altLang="en-US" smtClean="0"/>
                  <a:t>プレイヤーは交互に操作する</a:t>
                </a:r>
                <a:endParaRPr kumimoji="1" lang="en-US" altLang="ja-JP" smtClean="0"/>
              </a:p>
              <a:p>
                <a:r>
                  <a:rPr lang="ja-JP" altLang="en-US" smtClean="0"/>
                  <a:t>各手番では，壁で</a:t>
                </a:r>
                <a:r>
                  <a:rPr lang="ja-JP" altLang="en-US"/>
                  <a:t>も</a:t>
                </a:r>
                <a:r>
                  <a:rPr lang="ja-JP" altLang="en-US" smtClean="0"/>
                  <a:t> </a:t>
                </a:r>
                <a:r>
                  <a:rPr lang="en-US" altLang="ja-JP" smtClean="0"/>
                  <a:t>'X' </a:t>
                </a:r>
                <a:r>
                  <a:rPr lang="ja-JP" altLang="en-US" smtClean="0"/>
                  <a:t>でもないセルを </a:t>
                </a:r>
                <a:r>
                  <a:rPr lang="en-US" altLang="ja-JP" smtClean="0"/>
                  <a:t>1 </a:t>
                </a:r>
                <a:r>
                  <a:rPr lang="ja-JP" altLang="en-US" smtClean="0"/>
                  <a:t>つ選択する</a:t>
                </a:r>
                <a:endParaRPr lang="en-US" altLang="ja-JP" smtClean="0"/>
              </a:p>
              <a:p>
                <a:r>
                  <a:rPr lang="ja-JP" altLang="en-US" smtClean="0"/>
                  <a:t>選択後，次のことが起こる</a:t>
                </a:r>
                <a:endParaRPr lang="en-US" altLang="ja-JP" smtClean="0"/>
              </a:p>
              <a:p>
                <a:pPr lvl="1"/>
                <a:r>
                  <a:rPr kumimoji="1" lang="ja-JP" altLang="en-US" smtClean="0"/>
                  <a:t>選択</a:t>
                </a:r>
                <a:r>
                  <a:rPr lang="ja-JP" altLang="en-US"/>
                  <a:t>され</a:t>
                </a:r>
                <a:r>
                  <a:rPr kumimoji="1" lang="ja-JP" altLang="en-US" smtClean="0"/>
                  <a:t>たセルから上下左右に，壁または盤外までのセルが壁になる</a:t>
                </a:r>
                <a:endParaRPr lang="en-US" altLang="ja-JP"/>
              </a:p>
              <a:p>
                <a:pPr lvl="1"/>
                <a:r>
                  <a:rPr kumimoji="1" lang="ja-JP" altLang="en-US" smtClean="0"/>
                  <a:t>選択されたセルも壁になる</a:t>
                </a:r>
                <a:endParaRPr kumimoji="1" lang="en-US" altLang="ja-JP" smtClean="0"/>
              </a:p>
              <a:p>
                <a:r>
                  <a:rPr kumimoji="1" lang="ja-JP" altLang="en-US" smtClean="0"/>
                  <a:t>選択可能なセルが無かったらそのプレイヤーの負け</a:t>
                </a:r>
                <a:endParaRPr lang="en-US" altLang="ja-JP" smtClean="0"/>
              </a:p>
              <a:p>
                <a:r>
                  <a:rPr kumimoji="1" lang="ja-JP" altLang="en-US" smtClean="0"/>
                  <a:t>互いに最善を尽くした場合，勝つのはどちらか？</a:t>
                </a:r>
                <a:endParaRPr kumimoji="1" lang="en-US" altLang="ja-JP" smtClean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593" t="-1375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34505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操作の例</a:t>
            </a:r>
            <a:endParaRPr kumimoji="1" lang="ja-JP" altLang="en-US"/>
          </a:p>
        </p:txBody>
      </p:sp>
      <p:pic>
        <p:nvPicPr>
          <p:cNvPr id="1028" name="Picture 4" descr="D:\CompetitiveProgramming\JAG\spring-contest-2015\statement\tex\fig\An_example_of_a_move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86566"/>
            <a:ext cx="8229600" cy="4704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4257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考察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smtClean="0"/>
              <a:t>あるセルを</a:t>
            </a:r>
            <a:r>
              <a:rPr lang="ja-JP" altLang="en-US"/>
              <a:t>選択した</a:t>
            </a:r>
            <a:r>
              <a:rPr lang="ja-JP" altLang="en-US" smtClean="0"/>
              <a:t>とき，盤面が </a:t>
            </a:r>
            <a:r>
              <a:rPr lang="en-US" altLang="ja-JP" smtClean="0"/>
              <a:t>4 </a:t>
            </a:r>
            <a:r>
              <a:rPr lang="ja-JP" altLang="en-US" smtClean="0"/>
              <a:t>つ（以下）に分割される</a:t>
            </a:r>
            <a:endParaRPr lang="en-US" altLang="ja-JP" smtClean="0"/>
          </a:p>
          <a:p>
            <a:r>
              <a:rPr kumimoji="1" lang="ja-JP" altLang="en-US" smtClean="0"/>
              <a:t>分割されたそれぞれは，作られた</a:t>
            </a:r>
            <a:r>
              <a:rPr lang="ja-JP" altLang="en-US"/>
              <a:t>壁</a:t>
            </a:r>
            <a:r>
              <a:rPr lang="ja-JP" altLang="en-US" smtClean="0"/>
              <a:t>に</a:t>
            </a:r>
            <a:r>
              <a:rPr lang="ja-JP" altLang="en-US"/>
              <a:t>囲まれて</a:t>
            </a:r>
            <a:r>
              <a:rPr lang="ja-JP" altLang="en-US" smtClean="0"/>
              <a:t>いる</a:t>
            </a:r>
            <a:endParaRPr lang="en-US" altLang="ja-JP" smtClean="0"/>
          </a:p>
          <a:p>
            <a:r>
              <a:rPr kumimoji="1" lang="ja-JP" altLang="en-US" smtClean="0"/>
              <a:t>すなわち，以降互いに</a:t>
            </a:r>
            <a:r>
              <a:rPr kumimoji="1" lang="ja-JP" altLang="en-US"/>
              <a:t>影響</a:t>
            </a:r>
            <a:r>
              <a:rPr kumimoji="1" lang="ja-JP" altLang="en-US" smtClean="0"/>
              <a:t>を及ぼさな</a:t>
            </a:r>
            <a:r>
              <a:rPr lang="ja-JP" altLang="en-US" smtClean="0"/>
              <a:t>い</a:t>
            </a:r>
            <a:endParaRPr lang="en-US" altLang="ja-JP" smtClean="0"/>
          </a:p>
          <a:p>
            <a:r>
              <a:rPr lang="ja-JP" altLang="en-US"/>
              <a:t>独立</a:t>
            </a:r>
            <a:r>
              <a:rPr lang="ja-JP" altLang="en-US" smtClean="0"/>
              <a:t>な</a:t>
            </a:r>
            <a:r>
              <a:rPr lang="ja-JP" altLang="en-US"/>
              <a:t>複数</a:t>
            </a:r>
            <a:r>
              <a:rPr lang="ja-JP" altLang="en-US" smtClean="0"/>
              <a:t>の盤面に別れると考える</a:t>
            </a:r>
            <a:endParaRPr lang="en-US" altLang="ja-JP" smtClean="0"/>
          </a:p>
          <a:p>
            <a:pPr lvl="1"/>
            <a:r>
              <a:rPr lang="ja-JP" altLang="en-US" smtClean="0"/>
              <a:t>各ターンでは盤面を </a:t>
            </a:r>
            <a:r>
              <a:rPr lang="en-US" altLang="ja-JP" smtClean="0"/>
              <a:t>1 </a:t>
            </a:r>
            <a:r>
              <a:rPr lang="ja-JP" altLang="en-US" smtClean="0"/>
              <a:t>つ選んでそこへ </a:t>
            </a:r>
            <a:r>
              <a:rPr lang="en-US" altLang="ja-JP" smtClean="0"/>
              <a:t>1 </a:t>
            </a:r>
            <a:r>
              <a:rPr lang="ja-JP" altLang="en-US" smtClean="0"/>
              <a:t>手打つ</a:t>
            </a:r>
            <a:endParaRPr lang="en-US" altLang="ja-JP" smtClean="0"/>
          </a:p>
        </p:txBody>
      </p:sp>
    </p:spTree>
    <p:extLst>
      <p:ext uri="{BB962C8B-B14F-4D97-AF65-F5344CB8AC3E}">
        <p14:creationId xmlns:p14="http://schemas.microsoft.com/office/powerpoint/2010/main" val="4246360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smtClean="0"/>
              <a:t>突然</a:t>
            </a:r>
            <a:r>
              <a:rPr lang="ja-JP" altLang="en-US"/>
              <a:t>ですが，</a:t>
            </a:r>
            <a:r>
              <a:rPr kumimoji="1" lang="en-US" altLang="ja-JP" smtClean="0"/>
              <a:t>Nim</a:t>
            </a:r>
            <a:r>
              <a:rPr kumimoji="1" lang="ja-JP" altLang="en-US" smtClean="0"/>
              <a:t> というゲームがあります</a:t>
            </a:r>
            <a:endParaRPr kumimoji="1" lang="en-US" altLang="ja-JP" smtClean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smtClean="0"/>
              <a:t>2 </a:t>
            </a:r>
            <a:r>
              <a:rPr kumimoji="1" lang="ja-JP" altLang="en-US" smtClean="0"/>
              <a:t>人ターン制石取りゲーム</a:t>
            </a:r>
            <a:endParaRPr kumimoji="1" lang="en-US" altLang="ja-JP" smtClean="0"/>
          </a:p>
          <a:p>
            <a:endParaRPr lang="en-US" altLang="ja-JP"/>
          </a:p>
          <a:p>
            <a:r>
              <a:rPr kumimoji="1" lang="ja-JP" altLang="en-US" smtClean="0"/>
              <a:t>複数の山に分けられた石を取り合う</a:t>
            </a:r>
            <a:endParaRPr kumimoji="1" lang="en-US" altLang="ja-JP" smtClean="0"/>
          </a:p>
          <a:p>
            <a:r>
              <a:rPr lang="ja-JP" altLang="en-US" smtClean="0"/>
              <a:t>各手番</a:t>
            </a:r>
            <a:r>
              <a:rPr lang="ja-JP" altLang="en-US"/>
              <a:t>では</a:t>
            </a:r>
            <a:r>
              <a:rPr lang="ja-JP" altLang="en-US" smtClean="0"/>
              <a:t>，</a:t>
            </a:r>
            <a:r>
              <a:rPr lang="en-US" altLang="ja-JP" smtClean="0"/>
              <a:t>1 </a:t>
            </a:r>
            <a:r>
              <a:rPr lang="ja-JP" altLang="en-US" smtClean="0"/>
              <a:t>つの山を選択してそこから任意個の石を取る</a:t>
            </a:r>
            <a:endParaRPr lang="en-US" altLang="ja-JP" smtClean="0"/>
          </a:p>
          <a:p>
            <a:r>
              <a:rPr kumimoji="1" lang="ja-JP" altLang="en-US"/>
              <a:t>石</a:t>
            </a:r>
            <a:r>
              <a:rPr kumimoji="1" lang="ja-JP" altLang="en-US" smtClean="0"/>
              <a:t>を</a:t>
            </a:r>
            <a:r>
              <a:rPr lang="ja-JP" altLang="en-US"/>
              <a:t>取れ</a:t>
            </a:r>
            <a:r>
              <a:rPr kumimoji="1" lang="ja-JP" altLang="en-US" smtClean="0"/>
              <a:t>なくなったプレイヤーの負け</a:t>
            </a:r>
            <a:endParaRPr kumimoji="1" lang="en-US" altLang="ja-JP" smtClean="0"/>
          </a:p>
          <a:p>
            <a:r>
              <a:rPr lang="ja-JP" altLang="en-US"/>
              <a:t>勝つの</a:t>
            </a:r>
            <a:r>
              <a:rPr lang="ja-JP" altLang="en-US" smtClean="0"/>
              <a:t>は</a:t>
            </a:r>
            <a:r>
              <a:rPr lang="ja-JP" altLang="en-US"/>
              <a:t>どちらか？</a:t>
            </a:r>
            <a:endParaRPr kumimoji="1" lang="en-US" altLang="ja-JP" smtClean="0"/>
          </a:p>
          <a:p>
            <a:endParaRPr lang="en-US" altLang="ja-JP"/>
          </a:p>
          <a:p>
            <a:r>
              <a:rPr lang="en-US" altLang="ja-JP"/>
              <a:t>Nim </a:t>
            </a:r>
            <a:r>
              <a:rPr lang="ja-JP" altLang="en-US"/>
              <a:t>では</a:t>
            </a:r>
            <a:r>
              <a:rPr lang="ja-JP" altLang="en-US" smtClean="0"/>
              <a:t>，各山の石の個数の </a:t>
            </a:r>
            <a:r>
              <a:rPr lang="en-US" altLang="ja-JP" smtClean="0"/>
              <a:t>XOR </a:t>
            </a:r>
            <a:r>
              <a:rPr lang="ja-JP" altLang="en-US" smtClean="0"/>
              <a:t>をとると勝敗が分かる</a:t>
            </a:r>
            <a:endParaRPr lang="en-US" altLang="ja-JP" smtClean="0"/>
          </a:p>
          <a:p>
            <a:pPr lvl="1"/>
            <a:r>
              <a:rPr lang="en-US" altLang="ja-JP" smtClean="0"/>
              <a:t>0 </a:t>
            </a:r>
            <a:r>
              <a:rPr lang="ja-JP" altLang="en-US" smtClean="0"/>
              <a:t>なら後手勝ち </a:t>
            </a:r>
            <a:r>
              <a:rPr lang="en-US" altLang="ja-JP" smtClean="0"/>
              <a:t>/ </a:t>
            </a:r>
            <a:r>
              <a:rPr lang="ja-JP" altLang="en-US" smtClean="0"/>
              <a:t>それ以外で先手勝ち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15717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smtClean="0"/>
              <a:t>Nim </a:t>
            </a:r>
            <a:r>
              <a:rPr lang="ja-JP" altLang="en-US" smtClean="0"/>
              <a:t>との比較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/>
              <a:t>盤面上の </a:t>
            </a:r>
            <a:r>
              <a:rPr lang="en-US" altLang="ja-JP"/>
              <a:t>'.'</a:t>
            </a:r>
            <a:r>
              <a:rPr lang="ja-JP" altLang="en-US"/>
              <a:t> を取り合っていると考える</a:t>
            </a:r>
            <a:endParaRPr lang="en-US" altLang="ja-JP"/>
          </a:p>
          <a:p>
            <a:endParaRPr kumimoji="1" lang="en-US" altLang="ja-JP" smtClean="0"/>
          </a:p>
          <a:p>
            <a:r>
              <a:rPr lang="ja-JP" altLang="en-US" smtClean="0"/>
              <a:t>石を取れる個数が任意ではない</a:t>
            </a:r>
            <a:endParaRPr lang="en-US" altLang="ja-JP" smtClean="0"/>
          </a:p>
          <a:p>
            <a:pPr lvl="1"/>
            <a:r>
              <a:rPr lang="ja-JP" altLang="en-US"/>
              <a:t>壁に</a:t>
            </a:r>
            <a:r>
              <a:rPr lang="ja-JP" altLang="en-US" smtClean="0"/>
              <a:t>巻き込まれる</a:t>
            </a:r>
            <a:r>
              <a:rPr lang="ja-JP" altLang="en-US"/>
              <a:t>分</a:t>
            </a:r>
            <a:endParaRPr lang="en-US" altLang="ja-JP" smtClean="0"/>
          </a:p>
          <a:p>
            <a:r>
              <a:rPr lang="ja-JP" altLang="en-US"/>
              <a:t>最初</a:t>
            </a:r>
            <a:r>
              <a:rPr lang="ja-JP" altLang="en-US" smtClean="0"/>
              <a:t>は山（盤面）が </a:t>
            </a:r>
            <a:r>
              <a:rPr lang="en-US" altLang="ja-JP" smtClean="0"/>
              <a:t>1 </a:t>
            </a:r>
            <a:r>
              <a:rPr lang="ja-JP" altLang="en-US" smtClean="0"/>
              <a:t>つで，山が増えていく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54346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smtClean="0"/>
              <a:t>Grundy Number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smtClean="0"/>
              <a:t>ターン制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人ゲームを </a:t>
            </a:r>
            <a:r>
              <a:rPr kumimoji="1" lang="en-US" altLang="ja-JP" smtClean="0"/>
              <a:t>Nim </a:t>
            </a:r>
            <a:r>
              <a:rPr lang="ja-JP" altLang="en-US" smtClean="0"/>
              <a:t>の解法</a:t>
            </a:r>
            <a:r>
              <a:rPr kumimoji="1" lang="ja-JP" altLang="en-US" smtClean="0"/>
              <a:t>に帰着する手法</a:t>
            </a:r>
            <a:endParaRPr kumimoji="1" lang="en-US" altLang="ja-JP" smtClean="0"/>
          </a:p>
          <a:p>
            <a:endParaRPr lang="en-US" altLang="ja-JP" smtClean="0"/>
          </a:p>
          <a:p>
            <a:r>
              <a:rPr lang="ja-JP" altLang="en-US" smtClean="0"/>
              <a:t>各山に対して </a:t>
            </a:r>
            <a:r>
              <a:rPr lang="en-US" altLang="ja-JP" smtClean="0"/>
              <a:t>Grundy Number </a:t>
            </a:r>
            <a:r>
              <a:rPr lang="ja-JP" altLang="en-US" smtClean="0"/>
              <a:t>が定まる</a:t>
            </a:r>
            <a:endParaRPr kumimoji="1" lang="en-US" altLang="ja-JP" smtClean="0"/>
          </a:p>
          <a:p>
            <a:r>
              <a:rPr lang="ja-JP" altLang="en-US" smtClean="0"/>
              <a:t>各山の </a:t>
            </a:r>
            <a:r>
              <a:rPr lang="en-US" altLang="ja-JP" smtClean="0"/>
              <a:t>Grundy Number </a:t>
            </a:r>
            <a:r>
              <a:rPr lang="ja-JP" altLang="en-US" smtClean="0"/>
              <a:t>の </a:t>
            </a:r>
            <a:r>
              <a:rPr lang="en-US" altLang="ja-JP" smtClean="0"/>
              <a:t>XOR </a:t>
            </a:r>
            <a:r>
              <a:rPr lang="ja-JP" altLang="en-US" smtClean="0"/>
              <a:t>をとると勝敗が分かる</a:t>
            </a:r>
            <a:endParaRPr kumimoji="1" lang="en-US" altLang="ja-JP" smtClean="0"/>
          </a:p>
          <a:p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418999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smtClean="0"/>
              <a:t>Grundy Number </a:t>
            </a:r>
            <a:r>
              <a:rPr kumimoji="1" lang="ja-JP" altLang="en-US" smtClean="0"/>
              <a:t>の求め方</a:t>
            </a:r>
            <a:endParaRPr kumimoji="1" lang="ja-JP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lang="ja-JP" altLang="en-US" smtClean="0"/>
                  <a:t>ある</a:t>
                </a:r>
                <a:r>
                  <a:rPr lang="ja-JP" altLang="en-US"/>
                  <a:t>山</a:t>
                </a:r>
                <a:r>
                  <a:rPr lang="ja-JP" altLang="en-US" smtClean="0"/>
                  <a:t>の </a:t>
                </a:r>
                <a:r>
                  <a:rPr lang="en-US" altLang="ja-JP" smtClean="0"/>
                  <a:t>Grundy Number </a:t>
                </a:r>
                <a:r>
                  <a:rPr lang="ja-JP" altLang="en-US" smtClean="0"/>
                  <a:t>は，次のように定義</a:t>
                </a:r>
                <a:r>
                  <a:rPr lang="ja-JP" altLang="en-US"/>
                  <a:t>される</a:t>
                </a:r>
                <a:endParaRPr lang="en-US" altLang="ja-JP" smtClean="0"/>
              </a:p>
              <a:p>
                <a:pPr lvl="1"/>
                <a:r>
                  <a:rPr lang="ja-JP" altLang="en-US" smtClean="0"/>
                  <a:t>操作後の </a:t>
                </a:r>
                <a:r>
                  <a:rPr lang="en-US" altLang="ja-JP" smtClean="0"/>
                  <a:t>Grundy Number </a:t>
                </a:r>
                <a:r>
                  <a:rPr lang="ja-JP" altLang="en-US" smtClean="0"/>
                  <a:t>に現れない最小の非負整数</a:t>
                </a:r>
                <a:endParaRPr lang="en-US" altLang="ja-JP" smtClean="0"/>
              </a:p>
              <a:p>
                <a:pPr lvl="1"/>
                <a:endParaRPr lang="en-US" altLang="ja-JP"/>
              </a:p>
              <a:p>
                <a:r>
                  <a:rPr lang="ja-JP" altLang="en-US" smtClean="0"/>
                  <a:t>擬似コード</a:t>
                </a:r>
                <a:endParaRPr lang="en-US" altLang="ja-JP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altLang="ja-JP" b="0" i="1" smtClean="0">
                          <a:latin typeface="Cambria Math"/>
                        </a:rPr>
                        <m:t>𝑔𝑟𝑢𝑛𝑑𝑦</m:t>
                      </m:r>
                      <m:r>
                        <a:rPr lang="en-US" altLang="ja-JP" b="0" i="1" smtClean="0">
                          <a:latin typeface="Cambria Math"/>
                        </a:rPr>
                        <m:t>( </m:t>
                      </m:r>
                      <m:r>
                        <a:rPr lang="en-US" altLang="ja-JP" b="0" i="1" smtClean="0">
                          <a:latin typeface="Cambria Math"/>
                        </a:rPr>
                        <m:t>𝑐𝑢𝑟𝑟𝑒𝑛𝑡</m:t>
                      </m:r>
                      <m:r>
                        <a:rPr lang="en-US" altLang="ja-JP" b="0" i="1" smtClean="0">
                          <a:latin typeface="Cambria Math"/>
                        </a:rPr>
                        <m:t> )</m:t>
                      </m:r>
                    </m:oMath>
                  </m:oMathPara>
                </a14:m>
                <a:endParaRPr lang="en-US" altLang="ja-JP" smtClean="0"/>
              </a:p>
              <a:p>
                <a:pPr marL="0" indent="0">
                  <a:buNone/>
                </a:pPr>
                <a:r>
                  <a:rPr lang="en-US" altLang="ja-JP"/>
                  <a:t>	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𝑠</m:t>
                    </m:r>
                    <m:r>
                      <a:rPr lang="en-US" altLang="ja-JP" b="0" i="1" smtClean="0">
                        <a:latin typeface="Cambria Math"/>
                      </a:rPr>
                      <m:t>←</m:t>
                    </m:r>
                    <m:r>
                      <a:rPr lang="en-US" altLang="ja-JP" b="0" i="1" smtClean="0">
                        <a:latin typeface="Cambria Math"/>
                      </a:rPr>
                      <m:t>𝜙</m:t>
                    </m:r>
                  </m:oMath>
                </a14:m>
                <a:endParaRPr lang="en-US" altLang="ja-JP" smtClean="0"/>
              </a:p>
              <a:p>
                <a:pPr marL="0" indent="0">
                  <a:buNone/>
                </a:pPr>
                <a:r>
                  <a:rPr lang="en-US" altLang="ja-JP" smtClean="0"/>
                  <a:t>	foreach (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𝑛𝑒𝑥𝑡</m:t>
                    </m:r>
                    <m:r>
                      <a:rPr lang="en-US" altLang="ja-JP" b="0" i="1" smtClean="0">
                        <a:latin typeface="Cambria Math"/>
                      </a:rPr>
                      <m:t>∈ </m:t>
                    </m:r>
                    <m:r>
                      <m:rPr>
                        <m:sty m:val="p"/>
                      </m:rPr>
                      <a:rPr lang="en-US" altLang="ja-JP" b="0" i="1" smtClean="0">
                        <a:latin typeface="Cambria Math"/>
                      </a:rPr>
                      <m:t>moves</m:t>
                    </m:r>
                    <m:r>
                      <a:rPr lang="en-US" altLang="ja-JP" b="0" i="1" smtClean="0">
                        <a:latin typeface="Cambria Math"/>
                      </a:rPr>
                      <m:t>( </m:t>
                    </m:r>
                    <m:r>
                      <a:rPr lang="en-US" altLang="ja-JP" b="0" i="1" smtClean="0">
                        <a:latin typeface="Cambria Math"/>
                      </a:rPr>
                      <m:t>𝑐𝑢𝑟𝑟𝑒𝑛𝑡</m:t>
                    </m:r>
                    <m:r>
                      <a:rPr lang="en-US" altLang="ja-JP" b="0" i="1" smtClean="0">
                        <a:latin typeface="Cambria Math"/>
                      </a:rPr>
                      <m:t> )</m:t>
                    </m:r>
                  </m:oMath>
                </a14:m>
                <a:r>
                  <a:rPr lang="en-US" altLang="ja-JP" smtClean="0"/>
                  <a:t> )</a:t>
                </a:r>
                <a:endParaRPr lang="en-US" altLang="ja-JP"/>
              </a:p>
              <a:p>
                <a:pPr marL="0" indent="0">
                  <a:buNone/>
                </a:pPr>
                <a:r>
                  <a:rPr lang="en-US" altLang="ja-JP"/>
                  <a:t>	</a:t>
                </a:r>
                <a:r>
                  <a:rPr lang="en-US" altLang="ja-JP" smtClean="0"/>
                  <a:t>	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𝑠</m:t>
                    </m:r>
                    <m:r>
                      <a:rPr lang="en-US" altLang="ja-JP" b="0" i="1" smtClean="0">
                        <a:latin typeface="Cambria Math"/>
                      </a:rPr>
                      <m:t>←</m:t>
                    </m:r>
                    <m:r>
                      <a:rPr lang="en-US" altLang="ja-JP" b="0" i="1" smtClean="0">
                        <a:latin typeface="Cambria Math"/>
                      </a:rPr>
                      <m:t>𝑠</m:t>
                    </m:r>
                    <m:r>
                      <a:rPr lang="en-US" altLang="ja-JP" b="0" i="1" smtClean="0">
                        <a:latin typeface="Cambria Math"/>
                      </a:rPr>
                      <m:t>∪</m:t>
                    </m:r>
                    <m:d>
                      <m:dPr>
                        <m:begChr m:val="{"/>
                        <m:endChr m:val="}"/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 altLang="ja-JP" b="0" i="1" smtClean="0">
                            <a:latin typeface="Cambria Math"/>
                          </a:rPr>
                          <m:t>grundy</m:t>
                        </m:r>
                        <m:d>
                          <m:dPr>
                            <m:ctrlPr>
                              <a:rPr lang="en-US" altLang="ja-JP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ja-JP" b="0" i="1" smtClean="0">
                                <a:latin typeface="Cambria Math"/>
                              </a:rPr>
                              <m:t> </m:t>
                            </m:r>
                            <m:r>
                              <a:rPr lang="en-US" altLang="ja-JP" b="0" i="1" smtClean="0">
                                <a:latin typeface="Cambria Math"/>
                              </a:rPr>
                              <m:t>𝑛𝑒𝑥𝑡</m:t>
                            </m:r>
                            <m:r>
                              <a:rPr lang="en-US" altLang="ja-JP" b="0" i="1" smtClean="0">
                                <a:latin typeface="Cambria Math"/>
                              </a:rPr>
                              <m:t> </m:t>
                            </m:r>
                          </m:e>
                        </m:d>
                      </m:e>
                    </m:d>
                  </m:oMath>
                </a14:m>
                <a:endParaRPr lang="en-US" altLang="ja-JP" b="0" smtClean="0"/>
              </a:p>
              <a:p>
                <a:pPr marL="0" indent="0">
                  <a:buNone/>
                </a:pPr>
                <a:r>
                  <a:rPr lang="en-US" altLang="ja-JP"/>
                  <a:t>	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𝑟𝑒𝑠𝑢𝑙𝑡</m:t>
                    </m:r>
                    <m:r>
                      <a:rPr lang="en-US" altLang="ja-JP" b="0" i="1" smtClean="0">
                        <a:latin typeface="Cambria Math"/>
                      </a:rPr>
                      <m:t>←0</m:t>
                    </m:r>
                  </m:oMath>
                </a14:m>
                <a:endParaRPr lang="en-US" altLang="ja-JP" b="0" smtClean="0"/>
              </a:p>
              <a:p>
                <a:pPr marL="0" indent="0">
                  <a:buNone/>
                </a:pPr>
                <a:r>
                  <a:rPr lang="en-US" altLang="ja-JP"/>
                  <a:t>	</a:t>
                </a:r>
                <a:r>
                  <a:rPr lang="en-US" altLang="ja-JP" smtClean="0"/>
                  <a:t>while (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𝑟𝑒𝑠𝑢𝑙𝑡</m:t>
                    </m:r>
                    <m:r>
                      <a:rPr lang="en-US" altLang="ja-JP" b="0" i="1" smtClean="0">
                        <a:latin typeface="Cambria Math"/>
                      </a:rPr>
                      <m:t>∈</m:t>
                    </m:r>
                    <m:r>
                      <a:rPr lang="en-US" altLang="ja-JP" b="0" i="1" smtClean="0">
                        <a:latin typeface="Cambria Math"/>
                      </a:rPr>
                      <m:t>𝑠</m:t>
                    </m:r>
                  </m:oMath>
                </a14:m>
                <a:r>
                  <a:rPr lang="en-US" altLang="ja-JP" b="0" smtClean="0"/>
                  <a:t> )</a:t>
                </a:r>
              </a:p>
              <a:p>
                <a:pPr marL="0" indent="0">
                  <a:buNone/>
                </a:pPr>
                <a:r>
                  <a:rPr lang="en-US" altLang="ja-JP"/>
                  <a:t>	</a:t>
                </a:r>
                <a:r>
                  <a:rPr lang="en-US" altLang="ja-JP" smtClean="0"/>
                  <a:t>	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𝑟𝑒𝑠𝑢𝑙𝑡</m:t>
                    </m:r>
                    <m:r>
                      <a:rPr lang="en-US" altLang="ja-JP" b="0" i="1" smtClean="0">
                        <a:latin typeface="Cambria Math"/>
                      </a:rPr>
                      <m:t>←</m:t>
                    </m:r>
                    <m:r>
                      <a:rPr lang="en-US" altLang="ja-JP" b="0" i="1" smtClean="0">
                        <a:latin typeface="Cambria Math"/>
                      </a:rPr>
                      <m:t>𝑟𝑒𝑠𝑢𝑙𝑡</m:t>
                    </m:r>
                    <m:r>
                      <a:rPr lang="en-US" altLang="ja-JP" b="0" i="1" smtClean="0">
                        <a:latin typeface="Cambria Math"/>
                      </a:rPr>
                      <m:t>+1</m:t>
                    </m:r>
                  </m:oMath>
                </a14:m>
                <a:endParaRPr lang="en-US" altLang="ja-JP" b="0" smtClean="0"/>
              </a:p>
              <a:p>
                <a:pPr marL="0" indent="0">
                  <a:buNone/>
                </a:pPr>
                <a:r>
                  <a:rPr lang="en-US" altLang="ja-JP"/>
                  <a:t>	</a:t>
                </a:r>
                <a:r>
                  <a:rPr lang="en-US" altLang="ja-JP" smtClean="0"/>
                  <a:t>return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𝑟𝑒𝑠𝑢𝑙𝑡</m:t>
                    </m:r>
                  </m:oMath>
                </a14:m>
                <a:endParaRPr lang="en-US" altLang="ja-JP" b="0" smtClean="0"/>
              </a:p>
              <a:p>
                <a:pPr marL="0" indent="0">
                  <a:buNone/>
                </a:pPr>
                <a:endParaRPr lang="en-US" altLang="ja-JP" b="0" smtClean="0"/>
              </a:p>
              <a:p>
                <a:pPr marL="0" indent="0">
                  <a:buNone/>
                </a:pPr>
                <a:endParaRPr lang="en-US" altLang="ja-JP" b="0" smtClean="0"/>
              </a:p>
              <a:p>
                <a:pPr marL="0" indent="0">
                  <a:buNone/>
                </a:pPr>
                <a:endParaRPr lang="en-US" altLang="ja-JP" smtClean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593" t="-2125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542260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山の分裂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/>
              <a:t>今回の場合，山が分裂するが対応可能</a:t>
            </a:r>
            <a:endParaRPr lang="en-US" altLang="ja-JP"/>
          </a:p>
          <a:p>
            <a:pPr lvl="1"/>
            <a:r>
              <a:rPr lang="ja-JP" altLang="en-US"/>
              <a:t>分裂後の </a:t>
            </a:r>
            <a:r>
              <a:rPr lang="en-US" altLang="ja-JP"/>
              <a:t>Grundy Number</a:t>
            </a:r>
            <a:r>
              <a:rPr lang="ja-JP" altLang="en-US"/>
              <a:t> たちの </a:t>
            </a:r>
            <a:r>
              <a:rPr lang="en-US" altLang="ja-JP"/>
              <a:t>XOR </a:t>
            </a:r>
            <a:r>
              <a:rPr lang="ja-JP" altLang="en-US"/>
              <a:t>が操作後の </a:t>
            </a:r>
            <a:r>
              <a:rPr lang="en-US" altLang="ja-JP"/>
              <a:t>Grundy </a:t>
            </a:r>
            <a:r>
              <a:rPr lang="en-US" altLang="ja-JP" smtClean="0"/>
              <a:t>Number</a:t>
            </a:r>
          </a:p>
          <a:p>
            <a:r>
              <a:rPr lang="ja-JP" altLang="en-US" smtClean="0"/>
              <a:t>出現しない</a:t>
            </a:r>
            <a:r>
              <a:rPr lang="ja-JP" altLang="en-US"/>
              <a:t>最小</a:t>
            </a:r>
            <a:r>
              <a:rPr lang="ja-JP" altLang="en-US" smtClean="0"/>
              <a:t>の</a:t>
            </a:r>
            <a:r>
              <a:rPr lang="ja-JP" altLang="en-US"/>
              <a:t>非負整数</a:t>
            </a:r>
            <a:r>
              <a:rPr lang="ja-JP" altLang="en-US" smtClean="0"/>
              <a:t>を求める</a:t>
            </a:r>
            <a:r>
              <a:rPr lang="ja-JP" altLang="en-US"/>
              <a:t>の</a:t>
            </a:r>
            <a:r>
              <a:rPr lang="ja-JP" altLang="en-US" smtClean="0"/>
              <a:t>は同じ</a:t>
            </a:r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642885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解法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smtClean="0"/>
              <a:t>与えられた盤面の </a:t>
            </a:r>
            <a:r>
              <a:rPr kumimoji="1" lang="en-US" altLang="ja-JP" smtClean="0"/>
              <a:t>Grundy Number </a:t>
            </a:r>
            <a:r>
              <a:rPr kumimoji="1" lang="ja-JP" altLang="en-US" smtClean="0"/>
              <a:t>を</a:t>
            </a:r>
            <a:r>
              <a:rPr lang="ja-JP" altLang="en-US" smtClean="0"/>
              <a:t>求める</a:t>
            </a:r>
            <a:endParaRPr lang="en-US" altLang="ja-JP" smtClean="0"/>
          </a:p>
          <a:p>
            <a:r>
              <a:rPr lang="ja-JP" altLang="en-US" smtClean="0"/>
              <a:t>初期</a:t>
            </a:r>
            <a:r>
              <a:rPr lang="ja-JP" altLang="en-US"/>
              <a:t>状態</a:t>
            </a:r>
            <a:r>
              <a:rPr lang="ja-JP" altLang="en-US" smtClean="0"/>
              <a:t>の</a:t>
            </a:r>
            <a:r>
              <a:rPr lang="ja-JP" altLang="en-US"/>
              <a:t>山</a:t>
            </a:r>
            <a:r>
              <a:rPr lang="ja-JP" altLang="en-US" smtClean="0"/>
              <a:t>がひとつ</a:t>
            </a:r>
            <a:r>
              <a:rPr lang="ja-JP" altLang="en-US"/>
              <a:t>なので</a:t>
            </a:r>
            <a:r>
              <a:rPr lang="ja-JP" altLang="en-US" smtClean="0"/>
              <a:t>，この値自体で判定</a:t>
            </a:r>
            <a:endParaRPr kumimoji="1" lang="en-US" altLang="ja-JP" smtClean="0"/>
          </a:p>
          <a:p>
            <a:pPr lvl="1"/>
            <a:r>
              <a:rPr lang="en-US" altLang="ja-JP" smtClean="0"/>
              <a:t>0 </a:t>
            </a:r>
            <a:r>
              <a:rPr lang="ja-JP" altLang="en-US"/>
              <a:t>なら後手勝ち </a:t>
            </a:r>
            <a:r>
              <a:rPr lang="en-US" altLang="ja-JP"/>
              <a:t>/ </a:t>
            </a:r>
            <a:r>
              <a:rPr lang="ja-JP" altLang="en-US"/>
              <a:t>それ以外で先手</a:t>
            </a:r>
            <a:r>
              <a:rPr lang="ja-JP" altLang="en-US" smtClean="0"/>
              <a:t>勝ち</a:t>
            </a:r>
            <a:endParaRPr lang="en-US" altLang="ja-JP" smtClean="0"/>
          </a:p>
          <a:p>
            <a:r>
              <a:rPr lang="ja-JP" altLang="en-US"/>
              <a:t>盤面上の任意の矩形領域について求められる必要が</a:t>
            </a:r>
            <a:r>
              <a:rPr lang="ja-JP" altLang="en-US" smtClean="0"/>
              <a:t>ある</a:t>
            </a:r>
            <a:endParaRPr lang="en-US" altLang="ja-JP" smtClean="0"/>
          </a:p>
          <a:p>
            <a:pPr lvl="1"/>
            <a:r>
              <a:rPr lang="ja-JP" altLang="en-US" smtClean="0"/>
              <a:t>実装例 </a:t>
            </a:r>
            <a:r>
              <a:rPr lang="en-US" altLang="ja-JP" smtClean="0"/>
              <a:t>: </a:t>
            </a:r>
            <a:r>
              <a:rPr lang="ja-JP" altLang="en-US" smtClean="0"/>
              <a:t>左上</a:t>
            </a:r>
            <a:r>
              <a:rPr lang="ja-JP" altLang="en-US"/>
              <a:t>座標</a:t>
            </a:r>
            <a:r>
              <a:rPr lang="ja-JP" altLang="en-US" smtClean="0"/>
              <a:t>と右下</a:t>
            </a:r>
            <a:r>
              <a:rPr lang="ja-JP" altLang="en-US"/>
              <a:t>座標</a:t>
            </a:r>
            <a:r>
              <a:rPr lang="ja-JP" altLang="en-US" smtClean="0"/>
              <a:t>を受け取る再帰関数として実装</a:t>
            </a:r>
            <a:endParaRPr lang="en-US" altLang="ja-JP" smtClean="0"/>
          </a:p>
          <a:p>
            <a:pPr lvl="1"/>
            <a:r>
              <a:rPr lang="en-US" altLang="ja-JP" smtClean="0"/>
              <a:t>grundy( y1, x1, y2, x2 )</a:t>
            </a:r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654576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メモ化</a:t>
            </a:r>
            <a:endParaRPr kumimoji="1" lang="ja-JP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altLang="ja-JP" smtClean="0"/>
                  <a:t>Grundy Number </a:t>
                </a:r>
                <a:r>
                  <a:rPr lang="ja-JP" altLang="en-US"/>
                  <a:t>は同じ領域に対しては不変</a:t>
                </a:r>
                <a:endParaRPr lang="en-US" altLang="ja-JP"/>
              </a:p>
              <a:p>
                <a:r>
                  <a:rPr lang="ja-JP" altLang="en-US"/>
                  <a:t>メモ化再帰にすることで高速化</a:t>
                </a:r>
                <a:r>
                  <a:rPr lang="ja-JP" altLang="en-US" smtClean="0"/>
                  <a:t>できる</a:t>
                </a:r>
                <a:endParaRPr lang="en-US" altLang="ja-JP" smtClean="0"/>
              </a:p>
              <a:p>
                <a:endParaRPr lang="en-US" altLang="ja-JP"/>
              </a:p>
              <a:p>
                <a:r>
                  <a:rPr lang="ja-JP" altLang="en-US" smtClean="0"/>
                  <a:t>盤面上の矩形領域のとり方は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𝑂</m:t>
                    </m:r>
                    <m:r>
                      <a:rPr lang="en-US" altLang="ja-JP" b="0" i="1" smtClean="0">
                        <a:latin typeface="Cambria Math"/>
                      </a:rPr>
                      <m:t>( </m:t>
                    </m:r>
                    <m:sSup>
                      <m:sSup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𝐻</m:t>
                        </m:r>
                      </m:e>
                      <m:sup>
                        <m:r>
                          <a:rPr lang="en-US" altLang="ja-JP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𝑊</m:t>
                        </m:r>
                      </m:e>
                      <m:sup>
                        <m:r>
                          <a:rPr lang="en-US" altLang="ja-JP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US" altLang="ja-JP" b="0" i="1" smtClean="0">
                        <a:latin typeface="Cambria Math"/>
                      </a:rPr>
                      <m:t> )</m:t>
                    </m:r>
                  </m:oMath>
                </a14:m>
                <a:r>
                  <a:rPr lang="en-US" altLang="ja-JP" smtClean="0"/>
                  <a:t> </a:t>
                </a:r>
                <a:r>
                  <a:rPr lang="ja-JP" altLang="en-US" smtClean="0"/>
                  <a:t>個</a:t>
                </a:r>
                <a:endParaRPr lang="en-US" altLang="ja-JP" smtClean="0"/>
              </a:p>
              <a:p>
                <a:r>
                  <a:rPr lang="en-US" altLang="ja-JP" smtClean="0"/>
                  <a:t>1 </a:t>
                </a:r>
                <a:r>
                  <a:rPr lang="ja-JP" altLang="en-US" smtClean="0"/>
                  <a:t>つの領域に対する操作の総数は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𝑂</m:t>
                    </m:r>
                    <m:r>
                      <a:rPr lang="en-US" altLang="ja-JP" b="0" i="1" smtClean="0">
                        <a:latin typeface="Cambria Math"/>
                      </a:rPr>
                      <m:t>( </m:t>
                    </m:r>
                    <m:r>
                      <a:rPr lang="en-US" altLang="ja-JP" b="0" i="1" smtClean="0">
                        <a:latin typeface="Cambria Math"/>
                      </a:rPr>
                      <m:t>𝐻𝑊</m:t>
                    </m:r>
                    <m:r>
                      <a:rPr lang="en-US" altLang="ja-JP" b="0" i="1" smtClean="0">
                        <a:latin typeface="Cambria Math"/>
                      </a:rPr>
                      <m:t> )</m:t>
                    </m:r>
                  </m:oMath>
                </a14:m>
                <a:r>
                  <a:rPr lang="en-US" altLang="ja-JP" smtClean="0"/>
                  <a:t> </a:t>
                </a:r>
                <a:r>
                  <a:rPr lang="ja-JP" altLang="en-US" smtClean="0"/>
                  <a:t>個</a:t>
                </a:r>
                <a:endParaRPr lang="en-US" altLang="ja-JP" smtClean="0"/>
              </a:p>
              <a:p>
                <a:r>
                  <a:rPr lang="ja-JP" altLang="en-US"/>
                  <a:t>既出</a:t>
                </a:r>
                <a:r>
                  <a:rPr lang="ja-JP" altLang="en-US" smtClean="0"/>
                  <a:t>管理を上手くやれば全体</a:t>
                </a:r>
                <a:r>
                  <a:rPr lang="ja-JP" altLang="en-US"/>
                  <a:t>で</a:t>
                </a:r>
                <a:r>
                  <a:rPr lang="ja-JP" altLang="en-US" smtClean="0"/>
                  <a:t>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𝑂</m:t>
                    </m:r>
                    <m:r>
                      <a:rPr lang="en-US" altLang="ja-JP" b="0" i="1" smtClean="0">
                        <a:latin typeface="Cambria Math"/>
                      </a:rPr>
                      <m:t>( </m:t>
                    </m:r>
                    <m:sSup>
                      <m:sSup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𝐻</m:t>
                        </m:r>
                      </m:e>
                      <m:sup>
                        <m:r>
                          <a:rPr lang="en-US" altLang="ja-JP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sSup>
                      <m:sSup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𝑊</m:t>
                        </m:r>
                      </m:e>
                      <m:sup>
                        <m:r>
                          <a:rPr lang="en-US" altLang="ja-JP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en-US" altLang="ja-JP" b="0" i="1" smtClean="0">
                        <a:latin typeface="Cambria Math"/>
                      </a:rPr>
                      <m:t> )</m:t>
                    </m:r>
                  </m:oMath>
                </a14:m>
                <a:r>
                  <a:rPr lang="en-US" altLang="ja-JP" smtClean="0"/>
                  <a:t> </a:t>
                </a:r>
                <a:r>
                  <a:rPr lang="ja-JP" altLang="en-US" smtClean="0"/>
                  <a:t>時間</a:t>
                </a:r>
                <a:endParaRPr lang="en-US" altLang="ja-JP" smtClean="0"/>
              </a:p>
              <a:p>
                <a:pPr lvl="1"/>
                <a:r>
                  <a:rPr lang="ja-JP" altLang="en-US"/>
                  <a:t>巨大</a:t>
                </a:r>
                <a:r>
                  <a:rPr lang="ja-JP" altLang="en-US" smtClean="0"/>
                  <a:t>な数は出現しないことを利用すると配列でテーブルを作れる</a:t>
                </a:r>
                <a:endParaRPr lang="en-US" altLang="ja-JP" smtClean="0"/>
              </a:p>
              <a:p>
                <a:pPr lvl="1"/>
                <a:r>
                  <a:rPr lang="ja-JP" altLang="en-US" smtClean="0"/>
                  <a:t>ハッシュテーブル</a:t>
                </a:r>
                <a:r>
                  <a:rPr lang="ja-JP" altLang="en-US"/>
                  <a:t>でもよい</a:t>
                </a:r>
                <a:endParaRPr lang="en-US" altLang="ja-JP"/>
              </a:p>
              <a:p>
                <a:r>
                  <a:rPr lang="en-US" altLang="ja-JP" smtClean="0"/>
                  <a:t>set </a:t>
                </a:r>
                <a:r>
                  <a:rPr lang="ja-JP" altLang="en-US" smtClean="0"/>
                  <a:t>を使うと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𝑂</m:t>
                    </m:r>
                    <m:r>
                      <a:rPr lang="en-US" altLang="ja-JP" b="0" i="1" smtClean="0">
                        <a:latin typeface="Cambria Math"/>
                      </a:rPr>
                      <m:t>( </m:t>
                    </m:r>
                    <m:sSup>
                      <m:sSup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𝐻</m:t>
                        </m:r>
                      </m:e>
                      <m:sup>
                        <m:r>
                          <a:rPr lang="en-US" altLang="ja-JP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sSup>
                      <m:sSup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𝑊</m:t>
                        </m:r>
                      </m:e>
                      <m:sup>
                        <m:r>
                          <a:rPr lang="en-US" altLang="ja-JP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func>
                      <m:func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ja-JP" b="0" i="0" smtClean="0">
                            <a:latin typeface="Cambria Math"/>
                          </a:rPr>
                          <m:t>log</m:t>
                        </m:r>
                      </m:fName>
                      <m:e>
                        <m:r>
                          <a:rPr lang="en-US" altLang="ja-JP" b="0" i="1" smtClean="0">
                            <a:latin typeface="Cambria Math"/>
                          </a:rPr>
                          <m:t>𝐻𝑊</m:t>
                        </m:r>
                      </m:e>
                    </m:func>
                    <m:r>
                      <a:rPr lang="en-US" altLang="ja-JP" b="0" i="1" smtClean="0">
                        <a:latin typeface="Cambria Math"/>
                      </a:rPr>
                      <m:t> )</m:t>
                    </m:r>
                  </m:oMath>
                </a14:m>
                <a:r>
                  <a:rPr kumimoji="1" lang="ja-JP" altLang="en-US" smtClean="0"/>
                  <a:t> 時間</a:t>
                </a:r>
                <a:endParaRPr kumimoji="1" lang="ja-JP" altLang="en-US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593" t="-1375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9067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ジャッジ解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smtClean="0"/>
              <a:t>西田</a:t>
            </a:r>
            <a:endParaRPr kumimoji="1" lang="en-US" altLang="ja-JP" smtClean="0"/>
          </a:p>
          <a:p>
            <a:pPr lvl="1"/>
            <a:r>
              <a:rPr lang="en-US" altLang="ja-JP" smtClean="0"/>
              <a:t>54 lines</a:t>
            </a:r>
            <a:r>
              <a:rPr lang="ja-JP" altLang="en-US" smtClean="0"/>
              <a:t> </a:t>
            </a:r>
            <a:r>
              <a:rPr lang="en-US" altLang="ja-JP" smtClean="0"/>
              <a:t>/ 1,019 bytes (C++)</a:t>
            </a:r>
            <a:endParaRPr kumimoji="1" lang="en-US" altLang="ja-JP" smtClean="0"/>
          </a:p>
          <a:p>
            <a:r>
              <a:rPr lang="ja-JP" altLang="en-US" smtClean="0"/>
              <a:t>保坂</a:t>
            </a:r>
            <a:endParaRPr lang="en-US" altLang="ja-JP" smtClean="0"/>
          </a:p>
          <a:p>
            <a:pPr lvl="1"/>
            <a:r>
              <a:rPr lang="en-US" altLang="ja-JP" smtClean="0"/>
              <a:t>48 lines</a:t>
            </a:r>
            <a:r>
              <a:rPr lang="ja-JP" altLang="en-US" smtClean="0"/>
              <a:t> </a:t>
            </a:r>
            <a:r>
              <a:rPr lang="en-US" altLang="ja-JP" smtClean="0"/>
              <a:t>/ 1,386 bytes (Java)</a:t>
            </a:r>
          </a:p>
          <a:p>
            <a:r>
              <a:rPr kumimoji="1" lang="ja-JP" altLang="en-US" smtClean="0"/>
              <a:t>森</a:t>
            </a:r>
            <a:endParaRPr kumimoji="1" lang="en-US" altLang="ja-JP" smtClean="0"/>
          </a:p>
          <a:p>
            <a:pPr lvl="1"/>
            <a:r>
              <a:rPr kumimoji="1" lang="en-US" altLang="ja-JP" smtClean="0"/>
              <a:t>69 </a:t>
            </a:r>
            <a:r>
              <a:rPr lang="en-US" altLang="ja-JP" smtClean="0"/>
              <a:t>lines</a:t>
            </a:r>
            <a:r>
              <a:rPr kumimoji="1" lang="ja-JP" altLang="en-US" smtClean="0"/>
              <a:t> </a:t>
            </a:r>
            <a:r>
              <a:rPr kumimoji="1" lang="en-US" altLang="ja-JP" smtClean="0"/>
              <a:t>/ 1,617 bytes (C++)</a:t>
            </a:r>
          </a:p>
          <a:p>
            <a:r>
              <a:rPr lang="ja-JP" altLang="en-US" smtClean="0"/>
              <a:t>山崎</a:t>
            </a:r>
            <a:endParaRPr lang="en-US" altLang="ja-JP" smtClean="0"/>
          </a:p>
          <a:p>
            <a:pPr lvl="1"/>
            <a:r>
              <a:rPr lang="en-US" altLang="ja-JP" smtClean="0"/>
              <a:t>79 lines</a:t>
            </a:r>
            <a:r>
              <a:rPr lang="ja-JP" altLang="en-US" smtClean="0"/>
              <a:t> </a:t>
            </a:r>
            <a:r>
              <a:rPr lang="en-US" altLang="ja-JP" smtClean="0"/>
              <a:t>/ 1,514 bytes (C++)</a:t>
            </a:r>
          </a:p>
          <a:p>
            <a:endParaRPr kumimoji="1" lang="en-US" altLang="ja-JP"/>
          </a:p>
          <a:p>
            <a:r>
              <a:rPr lang="ja-JP" altLang="en-US"/>
              <a:t>（</a:t>
            </a:r>
            <a:r>
              <a:rPr lang="ja-JP" altLang="en-US" smtClean="0"/>
              <a:t>それぞれコメント・空行込み）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2355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結果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smtClean="0"/>
              <a:t>AC </a:t>
            </a:r>
            <a:r>
              <a:rPr kumimoji="1" lang="en-US" altLang="ja-JP" smtClean="0"/>
              <a:t>/ Submissions</a:t>
            </a:r>
            <a:endParaRPr lang="en-US" altLang="ja-JP" smtClean="0"/>
          </a:p>
          <a:p>
            <a:pPr lvl="1"/>
            <a:r>
              <a:rPr lang="en-US" altLang="ja-JP" smtClean="0"/>
              <a:t>24 </a:t>
            </a:r>
            <a:r>
              <a:rPr lang="en-US" altLang="ja-JP" smtClean="0"/>
              <a:t>/ 73 (33 %)</a:t>
            </a:r>
            <a:endParaRPr kumimoji="1" lang="en-US" altLang="ja-JP" smtClean="0"/>
          </a:p>
          <a:p>
            <a:endParaRPr kumimoji="1" lang="en-US" altLang="ja-JP" smtClean="0"/>
          </a:p>
          <a:p>
            <a:r>
              <a:rPr lang="en-US" altLang="ja-JP" smtClean="0"/>
              <a:t>AC / Trying</a:t>
            </a:r>
          </a:p>
          <a:p>
            <a:pPr lvl="1"/>
            <a:r>
              <a:rPr lang="en-US" altLang="ja-JP" smtClean="0"/>
              <a:t>24</a:t>
            </a:r>
            <a:r>
              <a:rPr kumimoji="1" lang="en-US" altLang="ja-JP" smtClean="0"/>
              <a:t> / 30 (80 %)</a:t>
            </a:r>
            <a:endParaRPr kumimoji="1" lang="en-US" altLang="ja-JP" smtClean="0"/>
          </a:p>
          <a:p>
            <a:endParaRPr kumimoji="1" lang="en-US" altLang="ja-JP"/>
          </a:p>
          <a:p>
            <a:r>
              <a:rPr lang="en-US" altLang="ja-JP" smtClean="0"/>
              <a:t>First Acceptance</a:t>
            </a:r>
          </a:p>
          <a:p>
            <a:pPr lvl="1"/>
            <a:r>
              <a:rPr lang="en-US" altLang="ja-JP" smtClean="0"/>
              <a:t>nekonyaso </a:t>
            </a:r>
            <a:r>
              <a:rPr kumimoji="1" lang="en-US" altLang="ja-JP" smtClean="0"/>
              <a:t>(19:08)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6322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クラリティ">
  <a:themeElements>
    <a:clrScheme name="クラリティ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クラシック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クラリティ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401</TotalTime>
  <Words>662</Words>
  <Application>Microsoft Office PowerPoint</Application>
  <PresentationFormat>画面に合わせる (4:3)</PresentationFormat>
  <Paragraphs>97</Paragraphs>
  <Slides>13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13</vt:i4>
      </vt:variant>
    </vt:vector>
  </HeadingPairs>
  <TitlesOfParts>
    <vt:vector size="14" baseType="lpstr">
      <vt:lpstr>クラリティ</vt:lpstr>
      <vt:lpstr>ACM-ICPC Japan Alumni Group Spring Contest 2015 L: Wall Making Game</vt:lpstr>
      <vt:lpstr>問題概要</vt:lpstr>
      <vt:lpstr>操作の例</vt:lpstr>
      <vt:lpstr>考察</vt:lpstr>
      <vt:lpstr>突然ですが，Nim というゲームがあります</vt:lpstr>
      <vt:lpstr>Nim との比較</vt:lpstr>
      <vt:lpstr>Grundy Number</vt:lpstr>
      <vt:lpstr>Grundy Number の求め方</vt:lpstr>
      <vt:lpstr>山の分裂</vt:lpstr>
      <vt:lpstr>解法</vt:lpstr>
      <vt:lpstr>メモ化</vt:lpstr>
      <vt:lpstr>ジャッジ解</vt:lpstr>
      <vt:lpstr>結果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torus711</dc:creator>
  <cp:lastModifiedBy>torus711</cp:lastModifiedBy>
  <cp:revision>38</cp:revision>
  <dcterms:created xsi:type="dcterms:W3CDTF">2013-07-25T13:45:20Z</dcterms:created>
  <dcterms:modified xsi:type="dcterms:W3CDTF">2015-04-19T09:34:22Z</dcterms:modified>
</cp:coreProperties>
</file>