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グループ化 2"/>
          <p:cNvGrpSpPr/>
          <p:nvPr/>
        </p:nvGrpSpPr>
        <p:grpSpPr>
          <a:xfrm>
            <a:off x="-3461" y="0"/>
            <a:ext cx="9147461" cy="6858000"/>
            <a:chOff x="-3461" y="0"/>
            <a:chExt cx="9147461" cy="6858000"/>
          </a:xfrm>
        </p:grpSpPr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3" name="フリーフォーム 12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4" name="フリーフォーム 13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5" name="フリーフォーム 14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6" name="フリーフォーム 15"/>
          <p:cNvSpPr>
            <a:spLocks/>
          </p:cNvSpPr>
          <p:nvPr/>
        </p:nvSpPr>
        <p:spPr bwMode="auto">
          <a:xfrm>
            <a:off x="0" y="0"/>
            <a:ext cx="9144000" cy="6870700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19" name="フリーフォーム 18"/>
          <p:cNvSpPr>
            <a:spLocks/>
          </p:cNvSpPr>
          <p:nvPr/>
        </p:nvSpPr>
        <p:spPr bwMode="auto">
          <a:xfrm>
            <a:off x="9526" y="5715017"/>
            <a:ext cx="9134475" cy="1133459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rgbClr val="FFFFFF">
              <a:alpha val="5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サブタイトル 7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9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12" name="日付プレースホル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11" name="フッター プレースホル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フリーフォーム 14"/>
          <p:cNvSpPr>
            <a:spLocks/>
          </p:cNvSpPr>
          <p:nvPr/>
        </p:nvSpPr>
        <p:spPr bwMode="auto">
          <a:xfrm flipV="1">
            <a:off x="9526" y="4295805"/>
            <a:ext cx="9134475" cy="1133459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grpSp>
        <p:nvGrpSpPr>
          <p:cNvPr id="7" name="グループ化 6"/>
          <p:cNvGrpSpPr/>
          <p:nvPr/>
        </p:nvGrpSpPr>
        <p:grpSpPr>
          <a:xfrm>
            <a:off x="-3461" y="0"/>
            <a:ext cx="9147461" cy="6858000"/>
            <a:chOff x="-3461" y="0"/>
            <a:chExt cx="9147461" cy="6858000"/>
          </a:xfrm>
        </p:grpSpPr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2" name="フリーフォーム 11"/>
          <p:cNvSpPr>
            <a:spLocks/>
          </p:cNvSpPr>
          <p:nvPr/>
        </p:nvSpPr>
        <p:spPr bwMode="auto">
          <a:xfrm>
            <a:off x="0" y="0"/>
            <a:ext cx="9144000" cy="6870700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14" name="正方形/長方形 13"/>
          <p:cNvSpPr/>
          <p:nvPr/>
        </p:nvSpPr>
        <p:spPr bwMode="auto">
          <a:xfrm flipV="1">
            <a:off x="0" y="-24"/>
            <a:ext cx="9144000" cy="5143464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7000">
                <a:srgbClr val="FFFFFF"/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5286388"/>
            <a:ext cx="7772400" cy="808050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3286124"/>
            <a:ext cx="7772400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tint val="9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2">
                    <a:tint val="90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2">
                    <a:tint val="90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2">
                    <a:tint val="90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2">
                    <a:tint val="90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8258202" cy="798496"/>
          </a:xfrm>
        </p:spPr>
        <p:txBody>
          <a:bodyPr anchor="b">
            <a:normAutofit/>
          </a:bodyPr>
          <a:lstStyle>
            <a:lvl1pPr algn="l">
              <a:defRPr sz="36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1571613"/>
            <a:ext cx="5111750" cy="45545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2" y="1571613"/>
            <a:ext cx="3008313" cy="45545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0" y="0"/>
            <a:ext cx="9144000" cy="6870700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grpSp>
        <p:nvGrpSpPr>
          <p:cNvPr id="8" name="グループ化 7"/>
          <p:cNvGrpSpPr/>
          <p:nvPr/>
        </p:nvGrpSpPr>
        <p:grpSpPr>
          <a:xfrm>
            <a:off x="-3461" y="0"/>
            <a:ext cx="9147461" cy="6858000"/>
            <a:chOff x="-3461" y="0"/>
            <a:chExt cx="9147461" cy="6858000"/>
          </a:xfrm>
        </p:grpSpPr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pic>
        <p:nvPicPr>
          <p:cNvPr id="14" name="図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3248"/>
            <a:ext cx="9144000" cy="1430123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正方形/長方形 14"/>
          <p:cNvSpPr/>
          <p:nvPr/>
        </p:nvSpPr>
        <p:spPr bwMode="auto">
          <a:xfrm>
            <a:off x="0" y="3857628"/>
            <a:ext cx="9144000" cy="3000372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5000">
                <a:schemeClr val="bg1"/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gradFill>
                  <a:gsLst>
                    <a:gs pos="20000">
                      <a:schemeClr val="accent4"/>
                    </a:gs>
                    <a:gs pos="100000">
                      <a:schemeClr val="bg2"/>
                    </a:gs>
                  </a:gsLst>
                  <a:lin ang="5400000" scaled="1"/>
                </a:gradFill>
                <a:effectLst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bg1"/>
          </a:solidFill>
          <a:ln w="76200" cap="sq">
            <a:solidFill>
              <a:srgbClr val="FFFFFF"/>
            </a:solidFill>
            <a:miter lim="800000"/>
          </a:ln>
          <a:effectLst>
            <a:outerShdw blurRad="76200" dist="76200" dir="27000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 rot="5400000">
            <a:off x="3306482" y="2907281"/>
            <a:ext cx="6855280" cy="1038095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 dirty="0"/>
          </a:p>
        </p:txBody>
      </p:sp>
      <p:grpSp>
        <p:nvGrpSpPr>
          <p:cNvPr id="7" name="グループ化 6"/>
          <p:cNvGrpSpPr/>
          <p:nvPr/>
        </p:nvGrpSpPr>
        <p:grpSpPr>
          <a:xfrm>
            <a:off x="-3461" y="0"/>
            <a:ext cx="9147461" cy="6858000"/>
            <a:chOff x="-3461" y="0"/>
            <a:chExt cx="9147461" cy="6858000"/>
          </a:xfrm>
        </p:grpSpPr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2" name="フリーフォーム 11"/>
          <p:cNvSpPr>
            <a:spLocks/>
          </p:cNvSpPr>
          <p:nvPr/>
        </p:nvSpPr>
        <p:spPr bwMode="auto">
          <a:xfrm>
            <a:off x="0" y="0"/>
            <a:ext cx="9144000" cy="6870700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14" name="正方形/長方形 13"/>
          <p:cNvSpPr/>
          <p:nvPr/>
        </p:nvSpPr>
        <p:spPr bwMode="auto">
          <a:xfrm>
            <a:off x="-142908" y="0"/>
            <a:ext cx="7072362" cy="6858000"/>
          </a:xfrm>
          <a:prstGeom prst="rect">
            <a:avLst/>
          </a:prstGeom>
          <a:gradFill>
            <a:gsLst>
              <a:gs pos="93000">
                <a:srgbClr val="FFFFFF"/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143768" y="274640"/>
            <a:ext cx="1543032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590075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フリーフォーム 14"/>
          <p:cNvSpPr>
            <a:spLocks/>
          </p:cNvSpPr>
          <p:nvPr/>
        </p:nvSpPr>
        <p:spPr bwMode="auto">
          <a:xfrm>
            <a:off x="2" y="714356"/>
            <a:ext cx="9143999" cy="1133459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13" name="フリーフォーム 12"/>
          <p:cNvSpPr>
            <a:spLocks/>
          </p:cNvSpPr>
          <p:nvPr/>
        </p:nvSpPr>
        <p:spPr bwMode="auto">
          <a:xfrm>
            <a:off x="0" y="0"/>
            <a:ext cx="9144000" cy="6870700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461" y="0"/>
            <a:ext cx="9147461" cy="6858000"/>
            <a:chOff x="-3461" y="0"/>
            <a:chExt cx="9147461" cy="6858000"/>
          </a:xfrm>
        </p:grpSpPr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6" name="正方形/長方形 15"/>
          <p:cNvSpPr/>
          <p:nvPr/>
        </p:nvSpPr>
        <p:spPr bwMode="auto">
          <a:xfrm>
            <a:off x="0" y="1071546"/>
            <a:ext cx="9144000" cy="5786454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7000">
                <a:srgbClr val="FFFFFF"/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785818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8" name="テキスト プレースホルダ 17"/>
          <p:cNvSpPr>
            <a:spLocks noGrp="1"/>
          </p:cNvSpPr>
          <p:nvPr>
            <p:ph type="body" idx="1"/>
          </p:nvPr>
        </p:nvSpPr>
        <p:spPr>
          <a:xfrm>
            <a:off x="457200" y="1500175"/>
            <a:ext cx="8229600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9" name="日付プレースホルダ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rgbClr val="080808"/>
                </a:solidFill>
              </a:defRPr>
            </a:lvl1pPr>
          </a:lstStyle>
          <a:p>
            <a:fld id="{81E273A2-37AD-47A0-994E-80522CA08B3D}" type="datetimeFigureOut">
              <a:rPr kumimoji="1" lang="ja-JP" altLang="en-US" smtClean="0"/>
              <a:pPr/>
              <a:t>2010/11/29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rgbClr val="080808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rgbClr val="080808"/>
                </a:solidFill>
              </a:defRPr>
            </a:lvl1pPr>
          </a:lstStyle>
          <a:p>
            <a:fld id="{E4F77BEC-C2DA-486F-8912-AC1B8D7C22C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1" sz="4400" baseline="0">
          <a:ln w="3175">
            <a:noFill/>
            <a:prstDash val="solid"/>
          </a:ln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effectLst>
            <a:outerShdw blurRad="127000" algn="tl" rotWithShape="0">
              <a:schemeClr val="tx1">
                <a:alpha val="7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5000"/>
        <a:buFont typeface="Wingdings"/>
        <a:buChar char="p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"/>
        <a:buChar char="p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"/>
        <a:buChar char="p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65000"/>
        <a:buFont typeface="Wingdings"/>
        <a:buChar char="p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2"/>
        </a:buClr>
        <a:buSzPct val="65000"/>
        <a:buFont typeface="Wingdings"/>
        <a:buChar char="p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bg2"/>
        </a:buClr>
        <a:buSzPct val="55000"/>
        <a:buFont typeface="Wingdings"/>
        <a:buChar char="p"/>
        <a:defRPr kumimoji="1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55000"/>
        <a:buFont typeface="Wingdings"/>
        <a:buChar char="p"/>
        <a:defRPr kumimoji="1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55000"/>
        <a:buFont typeface="Wingdings"/>
        <a:buChar char="p"/>
        <a:defRPr kumimoji="1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bg2">
            <a:tint val="60000"/>
          </a:schemeClr>
        </a:buClr>
        <a:buSzPct val="55000"/>
        <a:buFont typeface="Wingdings"/>
        <a:buChar char="p"/>
        <a:defRPr kumimoji="1"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Problem </a:t>
            </a:r>
            <a:r>
              <a:rPr kumimoji="1" lang="en-US" altLang="ja-JP" dirty="0" smtClean="0"/>
              <a:t>A : Era Name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US" altLang="ja-JP" dirty="0" smtClean="0"/>
              <a:t>Draft</a:t>
            </a:r>
            <a:r>
              <a:rPr kumimoji="1" lang="en-US" altLang="ja-JP" dirty="0" smtClean="0"/>
              <a:t> : Noda</a:t>
            </a:r>
          </a:p>
          <a:p>
            <a:r>
              <a:rPr lang="en-US" altLang="ja-JP" dirty="0" smtClean="0"/>
              <a:t>Solution : </a:t>
            </a:r>
            <a:r>
              <a:rPr lang="en-US" altLang="ja-JP" dirty="0" err="1" smtClean="0"/>
              <a:t>Yamaguchi,Yoshino</a:t>
            </a:r>
            <a:endParaRPr lang="en-US" altLang="ja-JP" dirty="0" smtClean="0"/>
          </a:p>
          <a:p>
            <a:r>
              <a:rPr lang="en-US" altLang="ja-JP" dirty="0" smtClean="0"/>
              <a:t>Comment </a:t>
            </a:r>
            <a:r>
              <a:rPr lang="en-US" altLang="ja-JP" dirty="0" smtClean="0"/>
              <a:t>: </a:t>
            </a:r>
            <a:r>
              <a:rPr lang="en-US" altLang="ja-JP" dirty="0" smtClean="0"/>
              <a:t>Yamaguchi</a:t>
            </a:r>
            <a:endParaRPr kumimoji="1" lang="en-US" altLang="ja-JP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Constraint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kumimoji="1" lang="en-US" altLang="ja-JP" dirty="0" smtClean="0"/>
              <a:t>Sorry!</a:t>
            </a:r>
          </a:p>
          <a:p>
            <a:pPr lvl="1"/>
            <a:r>
              <a:rPr kumimoji="1" lang="en-US" altLang="ja-JP" dirty="0" smtClean="0"/>
              <a:t>No constraints in the problem statement…</a:t>
            </a:r>
          </a:p>
          <a:p>
            <a:r>
              <a:rPr lang="en-US" altLang="ja-JP" dirty="0" smtClean="0"/>
              <a:t>Constraints are these : </a:t>
            </a:r>
          </a:p>
          <a:p>
            <a:pPr lvl="1"/>
            <a:r>
              <a:rPr kumimoji="1" lang="en-US" altLang="ja-JP" dirty="0" smtClean="0"/>
              <a:t>1 &lt;= N &lt;= 1000</a:t>
            </a:r>
          </a:p>
          <a:p>
            <a:pPr lvl="1"/>
            <a:r>
              <a:rPr lang="en-US" altLang="ja-JP" dirty="0" smtClean="0"/>
              <a:t>1 &lt;= Q &lt;= 1000</a:t>
            </a:r>
          </a:p>
          <a:p>
            <a:pPr lvl="1"/>
            <a:r>
              <a:rPr kumimoji="1" lang="en-US" altLang="ja-JP" dirty="0" smtClean="0"/>
              <a:t>1 &lt;= </a:t>
            </a:r>
            <a:r>
              <a:rPr kumimoji="1" lang="en-US" altLang="ja-JP" dirty="0" smtClean="0"/>
              <a:t>EraBasedYear &lt;= </a:t>
            </a:r>
            <a:r>
              <a:rPr kumimoji="1" lang="en-US" altLang="ja-JP" dirty="0" smtClean="0"/>
              <a:t>WesternYear &lt;= 10^9</a:t>
            </a:r>
          </a:p>
          <a:p>
            <a:pPr lvl="1"/>
            <a:r>
              <a:rPr lang="en-US" altLang="ja-JP" dirty="0" smtClean="0"/>
              <a:t>1 &lt;= |EraName| &lt;= </a:t>
            </a:r>
            <a:r>
              <a:rPr lang="en-US" altLang="ja-JP" dirty="0" smtClean="0"/>
              <a:t>16</a:t>
            </a:r>
          </a:p>
          <a:p>
            <a:pPr lvl="1"/>
            <a:r>
              <a:rPr lang="en-US" altLang="ja-JP" dirty="0" smtClean="0"/>
              <a:t>1 &lt;= </a:t>
            </a:r>
            <a:r>
              <a:rPr lang="en-US" altLang="ja-JP" dirty="0" smtClean="0"/>
              <a:t>Query </a:t>
            </a:r>
            <a:r>
              <a:rPr lang="en-US" altLang="ja-JP" dirty="0" smtClean="0"/>
              <a:t>&lt;= </a:t>
            </a:r>
            <a:r>
              <a:rPr lang="en-US" altLang="ja-JP" dirty="0" smtClean="0"/>
              <a:t>10^9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Alphabets only.</a:t>
            </a:r>
            <a:endParaRPr kumimoji="1" lang="en-US" altLang="ja-JP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in Japanese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与えられる</a:t>
            </a:r>
            <a:r>
              <a:rPr lang="ja-JP" altLang="en-US" dirty="0"/>
              <a:t>こと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西暦で</a:t>
            </a:r>
            <a:r>
              <a:rPr lang="en-US" altLang="ja-JP" dirty="0" smtClean="0"/>
              <a:t>w</a:t>
            </a:r>
            <a:r>
              <a:rPr lang="ja-JP" altLang="en-US" dirty="0" smtClean="0"/>
              <a:t>年が元号</a:t>
            </a:r>
            <a:r>
              <a:rPr lang="en-US" altLang="ja-JP" dirty="0"/>
              <a:t>s</a:t>
            </a:r>
            <a:r>
              <a:rPr lang="ja-JP" altLang="en-US" dirty="0" smtClean="0"/>
              <a:t>で</a:t>
            </a:r>
            <a:r>
              <a:rPr lang="en-US" altLang="ja-JP" dirty="0" smtClean="0"/>
              <a:t>e</a:t>
            </a:r>
            <a:r>
              <a:rPr lang="ja-JP" altLang="en-US" dirty="0" smtClean="0"/>
              <a:t>年</a:t>
            </a:r>
            <a:endParaRPr lang="en-US" altLang="ja-JP" dirty="0" smtClean="0"/>
          </a:p>
          <a:p>
            <a:r>
              <a:rPr lang="ja-JP" altLang="en-US" dirty="0" smtClean="0"/>
              <a:t>分かること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西暦で </a:t>
            </a:r>
            <a:r>
              <a:rPr lang="en-US" altLang="ja-JP" dirty="0" smtClean="0"/>
              <a:t>w–e+1 &lt;= y &lt;= w </a:t>
            </a:r>
            <a:r>
              <a:rPr lang="ja-JP" altLang="en-US" dirty="0" smtClean="0"/>
              <a:t>の間は元号が</a:t>
            </a:r>
            <a:r>
              <a:rPr lang="en-US" altLang="ja-JP" dirty="0" smtClean="0"/>
              <a:t>s</a:t>
            </a:r>
          </a:p>
          <a:p>
            <a:r>
              <a:rPr lang="ja-JP" altLang="en-US" dirty="0" smtClean="0"/>
              <a:t>やること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元号と範囲を対応させるリストをつくる</a:t>
            </a:r>
            <a:endParaRPr lang="en-US" altLang="ja-JP" dirty="0" smtClean="0"/>
          </a:p>
          <a:p>
            <a:pPr lvl="1"/>
            <a:r>
              <a:rPr lang="ja-JP" altLang="en-US" dirty="0"/>
              <a:t>毎回リストを</a:t>
            </a:r>
            <a:r>
              <a:rPr lang="ja-JP" altLang="en-US" dirty="0" smtClean="0"/>
              <a:t>調べる  </a:t>
            </a:r>
            <a:r>
              <a:rPr lang="en-US" altLang="ja-JP" dirty="0" smtClean="0"/>
              <a:t>=&gt; </a:t>
            </a:r>
            <a:r>
              <a:rPr lang="ja-JP" altLang="en-US" dirty="0" smtClean="0"/>
              <a:t>なければ</a:t>
            </a:r>
            <a:r>
              <a:rPr lang="en-US" altLang="ja-JP" dirty="0" smtClean="0"/>
              <a:t>Unknown</a:t>
            </a:r>
          </a:p>
          <a:p>
            <a:pPr lvl="1"/>
            <a:endParaRPr kumimoji="1" lang="en-US" altLang="ja-JP" dirty="0" smtClean="0"/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Sample Test Case 1</a:t>
            </a:r>
            <a:endParaRPr kumimoji="1" lang="ja-JP" altLang="en-US" dirty="0"/>
          </a:p>
        </p:txBody>
      </p:sp>
      <p:pic>
        <p:nvPicPr>
          <p:cNvPr id="6" name="コンテンツ プレースホルダ 5" descr="図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2724" y="1500188"/>
            <a:ext cx="8218552" cy="462597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Etc.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Submit</a:t>
            </a:r>
          </a:p>
          <a:p>
            <a:pPr lvl="1"/>
            <a:r>
              <a:rPr lang="en-US" altLang="ja-JP" dirty="0" smtClean="0"/>
              <a:t>First Submit : 0x3f   (13 min)</a:t>
            </a:r>
          </a:p>
          <a:p>
            <a:pPr lvl="1"/>
            <a:r>
              <a:rPr lang="en-US" altLang="ja-JP" dirty="0" smtClean="0"/>
              <a:t>First Accept : .Watch (14 min)</a:t>
            </a:r>
          </a:p>
          <a:p>
            <a:pPr lvl="1"/>
            <a:r>
              <a:rPr lang="en-US" altLang="ja-JP" dirty="0" smtClean="0"/>
              <a:t>Almost All Teams Accepted!</a:t>
            </a:r>
            <a:endParaRPr lang="en-US" altLang="ja-JP" dirty="0"/>
          </a:p>
          <a:p>
            <a:r>
              <a:rPr kumimoji="1" lang="en-US" altLang="ja-JP" dirty="0" smtClean="0"/>
              <a:t>Judge’s Solution</a:t>
            </a:r>
          </a:p>
          <a:p>
            <a:pPr lvl="1"/>
            <a:r>
              <a:rPr kumimoji="1" lang="en-US" altLang="ja-JP" dirty="0" smtClean="0"/>
              <a:t>Yoshino   : 70 lines</a:t>
            </a:r>
          </a:p>
          <a:p>
            <a:pPr lvl="1"/>
            <a:r>
              <a:rPr lang="en-US" altLang="ja-JP" dirty="0" smtClean="0"/>
              <a:t>Yamaguchi : 40 lines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松風">
  <a:themeElements>
    <a:clrScheme name="松風">
      <a:dk1>
        <a:sysClr val="windowText" lastClr="000000"/>
      </a:dk1>
      <a:lt1>
        <a:sysClr val="window" lastClr="FFFFFF"/>
      </a:lt1>
      <a:dk2>
        <a:srgbClr val="0F2305"/>
      </a:dk2>
      <a:lt2>
        <a:srgbClr val="7DAA50"/>
      </a:lt2>
      <a:accent1>
        <a:srgbClr val="B94B2D"/>
      </a:accent1>
      <a:accent2>
        <a:srgbClr val="B95F91"/>
      </a:accent2>
      <a:accent3>
        <a:srgbClr val="C8AF3C"/>
      </a:accent3>
      <a:accent4>
        <a:srgbClr val="3C643C"/>
      </a:accent4>
      <a:accent5>
        <a:srgbClr val="8264AA"/>
      </a:accent5>
      <a:accent6>
        <a:srgbClr val="D29B46"/>
      </a:accent6>
      <a:hlink>
        <a:srgbClr val="0000FE"/>
      </a:hlink>
      <a:folHlink>
        <a:srgbClr val="800080"/>
      </a:folHlink>
    </a:clrScheme>
    <a:fontScheme name="松風">
      <a:majorFont>
        <a:latin typeface="Gill Sans MT"/>
        <a:ea typeface=""/>
        <a:cs typeface=""/>
        <a:font script="Jpan" typeface="HGゴシックE"/>
        <a:font script="Hang" typeface="HY헤드라인 M"/>
        <a:font script="Hans" typeface="方正姚体"/>
        <a:font script="Hant" typeface="標楷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olas"/>
        <a:ea typeface=""/>
        <a:cs typeface=""/>
        <a:font script="Jpan" typeface="HGゴシックE"/>
        <a:font script="Hang" typeface="맑은 고딕"/>
        <a:font script="Hans" typeface="宋体"/>
        <a:font script="Hant" typeface="新細明體"/>
        <a:font script="Arab" typeface="Tahoma"/>
        <a:font script="Hebr" typeface="Tahoma"/>
        <a:font script="Thai" typeface="Dillen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松風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sat val="38000"/>
                <a:lum val="92000"/>
              </a:schemeClr>
            </a:gs>
            <a:gs pos="20000">
              <a:schemeClr val="phClr">
                <a:sat val="44000"/>
                <a:lum val="80000"/>
              </a:schemeClr>
            </a:gs>
            <a:gs pos="100000">
              <a:schemeClr val="phClr">
                <a:sat val="56000"/>
                <a:lum val="54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</a:blipFill>
      </a:fillStyleLst>
      <a:lnStyleLst>
        <a:ln w="6350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857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50800" dir="5400000" algn="tl">
              <a:srgbClr val="000000">
                <a:alpha val="65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50800" dist="50800" dir="5400000" algn="tl" rotWithShape="0">
              <a:srgbClr val="000000">
                <a:alpha val="65000"/>
              </a:srgbClr>
            </a:outerShdw>
          </a:effectLst>
          <a:scene3d>
            <a:camera prst="orthographicFront"/>
            <a:lightRig rig="soft" dir="t">
              <a:rot lat="0" lon="0" rev="17100000"/>
            </a:lightRig>
          </a:scene3d>
          <a:sp3d>
            <a:bevelT w="165100" h="254000"/>
            <a:bevelB w="165100" h="2540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40000"/>
              </a:schemeClr>
            </a:gs>
            <a:gs pos="53000">
              <a:schemeClr val="phClr">
                <a:shade val="50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2">
            <a:duotone>
              <a:schemeClr val="phClr">
                <a:shade val="27000"/>
                <a:satMod val="160000"/>
              </a:schemeClr>
              <a:schemeClr val="phClr">
                <a:tint val="95000"/>
                <a:satMod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Wind in the Pines</Template>
  <TotalTime>175</TotalTime>
  <Words>147</Words>
  <Application>Microsoft Office PowerPoint</Application>
  <PresentationFormat>画面に合わせる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松風</vt:lpstr>
      <vt:lpstr>Problem A : Era Name</vt:lpstr>
      <vt:lpstr>Constraint</vt:lpstr>
      <vt:lpstr>Problem in Japanese</vt:lpstr>
      <vt:lpstr>Sample Test Case 1</vt:lpstr>
      <vt:lpstr>Etc.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Era Name</dc:title>
  <dc:creator>t2ladmin</dc:creator>
  <cp:lastModifiedBy>t2ladmin</cp:lastModifiedBy>
  <cp:revision>53</cp:revision>
  <dcterms:created xsi:type="dcterms:W3CDTF">2010-11-28T02:14:52Z</dcterms:created>
  <dcterms:modified xsi:type="dcterms:W3CDTF">2010-11-29T01:27:35Z</dcterms:modified>
</cp:coreProperties>
</file>