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60" r:id="rId5"/>
    <p:sldId id="263" r:id="rId6"/>
    <p:sldId id="264" r:id="rId7"/>
    <p:sldId id="266" r:id="rId8"/>
    <p:sldId id="265" r:id="rId9"/>
    <p:sldId id="261" r:id="rId10"/>
    <p:sldId id="25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-5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handoutMaster" Target="handoutMasters/handout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2524F8-DCB4-2849-B15B-4FDF9919E496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28A648-AB75-9745-986A-D1EA6AB4094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447326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6EC009-CF03-5449-ABFE-5655C3AB4E52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3DBB4-B521-F743-BE35-ABAE9D01F49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752724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3DBB4-B521-F743-BE35-ABAE9D01F494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80195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39B096-24E1-5540-9F5D-718AC74FA1EF}" type="datetime1">
              <a:rPr lang="ja-JP" altLang="en-US" smtClean="0"/>
              <a:t>2013/11/10</a:t>
            </a:fld>
            <a:endParaRPr lang="en-US"/>
          </a:p>
        </p:txBody>
      </p:sp>
      <p:sp>
        <p:nvSpPr>
          <p:cNvPr id="20" name="フッター プレースホルダー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スライド番号プレースホルダー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3C13D-2688-8E49-8F92-3032345F2EC3}" type="datetime1">
              <a:rPr lang="ja-JP" altLang="en-US" smtClean="0"/>
              <a:t>2013/11/10</a:t>
            </a:fld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2F1245-0648-1440-816F-8B040CE8BE59}" type="datetime1">
              <a:rPr lang="ja-JP" altLang="en-US" smtClean="0"/>
              <a:t>2013/11/10</a:t>
            </a:fld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6A0747-E543-D843-ADB8-C8869C4BFD04}" type="datetime1">
              <a:rPr lang="ja-JP" altLang="en-US" smtClean="0"/>
              <a:t>2013/11/10</a:t>
            </a:fld>
            <a:endParaRPr 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076441-035B-8546-946F-6E4ED3B803D5}" type="datetime1">
              <a:rPr lang="ja-JP" altLang="en-US" smtClean="0"/>
              <a:t>2013/11/10</a:t>
            </a:fld>
            <a:endParaRPr 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43A31F-4926-9648-AFAC-D3E83F638D5F}" type="datetime1">
              <a:rPr lang="ja-JP" altLang="en-US" smtClean="0"/>
              <a:t>2013/11/10</a:t>
            </a:fld>
            <a:endParaRPr 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8ECACF-9D91-BD47-8CD2-0093874D9638}" type="datetime1">
              <a:rPr lang="ja-JP" altLang="en-US" smtClean="0"/>
              <a:t>2013/11/10</a:t>
            </a:fld>
            <a:endParaRPr 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5C20E9-2E4F-F94E-91EA-67E984F8A5F4}" type="datetime1">
              <a:rPr lang="ja-JP" altLang="en-US" smtClean="0"/>
              <a:t>2013/11/10</a:t>
            </a:fld>
            <a:endParaRPr 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27CCD9-6205-D14A-8CBC-C7828011477D}" type="datetime1">
              <a:rPr lang="ja-JP" altLang="en-US" smtClean="0"/>
              <a:t>2013/11/10</a:t>
            </a:fld>
            <a:endParaRPr 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プレースホルダーまでドラッグするかアイコンをクリックして図を追加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6AD557-F513-354B-AE64-A1806CF22D11}" type="datetime1">
              <a:rPr lang="ja-JP" altLang="en-US" smtClean="0"/>
              <a:t>2013/11/10</a:t>
            </a:fld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E93409-E94A-4940-8D59-2EB27956365D}" type="datetime1">
              <a:rPr lang="ja-JP" altLang="en-US" smtClean="0"/>
              <a:t>2013/11/10</a:t>
            </a:fld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ー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ー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08F64D17-F6DB-A743-9786-5765BE7F66F9}" type="datetime1">
              <a:rPr lang="ja-JP" altLang="en-US" smtClean="0"/>
              <a:t>2013/11/10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 sz="1200" dirty="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スライド番号プレースホルダー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8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294C92D-0306-4E69-9CD3-20855E849650}" type="slidenum">
              <a:rPr lang="en-US" smtClean="0"/>
              <a:pPr/>
              <a:t>‹#›</a:t>
            </a:fld>
            <a:endParaRPr lang="en-US" dirty="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432560" y="923175"/>
            <a:ext cx="7406640" cy="1472184"/>
          </a:xfrm>
        </p:spPr>
        <p:txBody>
          <a:bodyPr>
            <a:normAutofit/>
          </a:bodyPr>
          <a:lstStyle/>
          <a:p>
            <a:r>
              <a:rPr lang="en-US" altLang="ja-JP" sz="2800" dirty="0" smtClean="0"/>
              <a:t>2013</a:t>
            </a:r>
            <a:r>
              <a:rPr lang="ja-JP" altLang="en-US" sz="2800" dirty="0" smtClean="0"/>
              <a:t>年度模擬アジア地区予選</a:t>
            </a:r>
            <a:r>
              <a:rPr lang="en-US" altLang="ja-JP" sz="2800" dirty="0" smtClean="0"/>
              <a:t/>
            </a:r>
            <a:br>
              <a:rPr lang="en-US" altLang="ja-JP" sz="2800" dirty="0" smtClean="0"/>
            </a:br>
            <a:r>
              <a:rPr lang="en-US" altLang="ja-JP" sz="1300" dirty="0" smtClean="0"/>
              <a:t/>
            </a:r>
            <a:br>
              <a:rPr lang="en-US" altLang="ja-JP" sz="1300" dirty="0" smtClean="0"/>
            </a:br>
            <a:r>
              <a:rPr lang="en-US" altLang="ja-JP" dirty="0" smtClean="0"/>
              <a:t>Problem E: Putter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32560" y="4044625"/>
            <a:ext cx="7406640" cy="2008910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原案：楠本</a:t>
            </a:r>
            <a:endParaRPr lang="en-US" altLang="ja-JP" dirty="0" smtClean="0"/>
          </a:p>
          <a:p>
            <a:r>
              <a:rPr lang="ja-JP" altLang="en-US" dirty="0" smtClean="0"/>
              <a:t>問題文：須藤</a:t>
            </a:r>
            <a:endParaRPr lang="en-US" altLang="ja-JP" dirty="0" smtClean="0"/>
          </a:p>
          <a:p>
            <a:r>
              <a:rPr kumimoji="1" lang="ja-JP" altLang="en-US" dirty="0" smtClean="0"/>
              <a:t>解答作成：伊藤、須藤、保坂</a:t>
            </a:r>
            <a:endParaRPr kumimoji="1" lang="en-US" altLang="ja-JP" dirty="0" smtClean="0"/>
          </a:p>
          <a:p>
            <a:r>
              <a:rPr lang="ja-JP" altLang="en-US" dirty="0" smtClean="0"/>
              <a:t>解説：伊藤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1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855940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8" y="1447800"/>
            <a:ext cx="7635240" cy="3422151"/>
          </a:xfrm>
        </p:spPr>
        <p:txBody>
          <a:bodyPr>
            <a:normAutofit fontScale="92500" lnSpcReduction="20000"/>
          </a:bodyPr>
          <a:lstStyle/>
          <a:p>
            <a:r>
              <a:rPr kumimoji="1" lang="en-US" altLang="ja-JP" sz="2800" dirty="0" smtClean="0"/>
              <a:t>N</a:t>
            </a:r>
            <a:r>
              <a:rPr kumimoji="1" lang="ja-JP" altLang="en-US" sz="2800" dirty="0" smtClean="0"/>
              <a:t>頂点の凸多角形がある</a:t>
            </a:r>
            <a:endParaRPr kumimoji="1" lang="en-US" altLang="ja-JP" sz="2800" dirty="0" smtClean="0"/>
          </a:p>
          <a:p>
            <a:pPr lvl="1"/>
            <a:r>
              <a:rPr lang="en-US" altLang="ja-JP" sz="2400" dirty="0" smtClean="0"/>
              <a:t>3 &lt;= N &lt;= 8</a:t>
            </a:r>
            <a:endParaRPr lang="en-US" altLang="ja-JP" sz="2800" dirty="0" smtClean="0"/>
          </a:p>
          <a:p>
            <a:r>
              <a:rPr lang="ja-JP" altLang="en-US" sz="2800" dirty="0" smtClean="0"/>
              <a:t>多角形の中の始点から球を打つ</a:t>
            </a:r>
            <a:endParaRPr lang="en-US" altLang="ja-JP" sz="2800" dirty="0" smtClean="0"/>
          </a:p>
          <a:p>
            <a:pPr lvl="1"/>
            <a:r>
              <a:rPr lang="ja-JP" altLang="en-US" sz="2400" dirty="0" smtClean="0"/>
              <a:t>球は、辺に当たると完全弾性衝突</a:t>
            </a:r>
            <a:endParaRPr lang="en-US" altLang="ja-JP" sz="2400" dirty="0" smtClean="0"/>
          </a:p>
          <a:p>
            <a:r>
              <a:rPr lang="ja-JP" altLang="en-US" sz="2800" dirty="0" smtClean="0"/>
              <a:t>全ての辺に</a:t>
            </a:r>
            <a:r>
              <a:rPr lang="en-US" altLang="ja-JP" sz="2800" dirty="0" smtClean="0"/>
              <a:t>1</a:t>
            </a:r>
            <a:r>
              <a:rPr lang="ja-JP" altLang="en-US" sz="2800" dirty="0" smtClean="0"/>
              <a:t>度ずつ球が当たるような打ち方が何通りあるか答えよ</a:t>
            </a:r>
            <a:endParaRPr lang="en-US" altLang="ja-JP" sz="2800" dirty="0" smtClean="0"/>
          </a:p>
          <a:p>
            <a:pPr marL="82296" indent="0">
              <a:buNone/>
            </a:pPr>
            <a:endParaRPr lang="en-US" altLang="ja-JP" sz="2800" dirty="0" smtClean="0"/>
          </a:p>
          <a:p>
            <a:pPr marL="82296" indent="0">
              <a:buNone/>
            </a:pPr>
            <a:r>
              <a:rPr lang="en-US" altLang="ja-JP" sz="2800" dirty="0" smtClean="0"/>
              <a:t>Sample: 8</a:t>
            </a:r>
            <a:r>
              <a:rPr lang="ja-JP" altLang="en-US" sz="2800" dirty="0" smtClean="0"/>
              <a:t>通り</a:t>
            </a:r>
            <a:endParaRPr lang="en-US" altLang="ja-JP" sz="2800" dirty="0" smtClean="0"/>
          </a:p>
          <a:p>
            <a:pPr lvl="1"/>
            <a:r>
              <a:rPr lang="ja-JP" altLang="en-US" sz="2400" dirty="0" smtClean="0"/>
              <a:t>下図のような打ち方をそれぞれ</a:t>
            </a:r>
            <a:r>
              <a:rPr lang="en-US" altLang="ja-JP" sz="2400" dirty="0" smtClean="0"/>
              <a:t>{0, 90, 180, 270}</a:t>
            </a:r>
            <a:r>
              <a:rPr lang="ja-JP" altLang="en-US" sz="2400" dirty="0" smtClean="0"/>
              <a:t>度回転</a:t>
            </a:r>
            <a:endParaRPr lang="en-US" altLang="ja-JP" sz="240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2</a:t>
            </a:fld>
            <a:endParaRPr kumimoji="0" lang="en-US"/>
          </a:p>
        </p:txBody>
      </p:sp>
      <p:sp>
        <p:nvSpPr>
          <p:cNvPr id="5" name="正方形/長方形 4"/>
          <p:cNvSpPr/>
          <p:nvPr/>
        </p:nvSpPr>
        <p:spPr>
          <a:xfrm>
            <a:off x="2848162" y="5008869"/>
            <a:ext cx="1350900" cy="129998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chemeClr val="tx2">
                <a:lumMod val="90000"/>
                <a:lumOff val="1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6" name="円/楕円 5"/>
          <p:cNvSpPr/>
          <p:nvPr/>
        </p:nvSpPr>
        <p:spPr>
          <a:xfrm>
            <a:off x="3496271" y="5637648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8" name="直線矢印コネクタ 7"/>
          <p:cNvCxnSpPr/>
          <p:nvPr/>
        </p:nvCxnSpPr>
        <p:spPr>
          <a:xfrm flipV="1">
            <a:off x="3541990" y="5206133"/>
            <a:ext cx="657072" cy="431516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直線矢印コネクタ 9"/>
          <p:cNvCxnSpPr/>
          <p:nvPr/>
        </p:nvCxnSpPr>
        <p:spPr>
          <a:xfrm flipH="1" flipV="1">
            <a:off x="3927810" y="5008870"/>
            <a:ext cx="271252" cy="197263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/>
          <p:nvPr/>
        </p:nvCxnSpPr>
        <p:spPr>
          <a:xfrm flipH="1">
            <a:off x="2848162" y="5008869"/>
            <a:ext cx="1079648" cy="81371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/>
          <p:nvPr/>
        </p:nvCxnSpPr>
        <p:spPr>
          <a:xfrm>
            <a:off x="2848162" y="5822583"/>
            <a:ext cx="693828" cy="486267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1" name="図形グループ 40"/>
          <p:cNvGrpSpPr/>
          <p:nvPr/>
        </p:nvGrpSpPr>
        <p:grpSpPr>
          <a:xfrm rot="10800000" flipV="1">
            <a:off x="5432031" y="5033379"/>
            <a:ext cx="1350900" cy="1299980"/>
            <a:chOff x="4103263" y="5030076"/>
            <a:chExt cx="1350900" cy="1299981"/>
          </a:xfrm>
        </p:grpSpPr>
        <p:sp>
          <p:nvSpPr>
            <p:cNvPr id="31" name="正方形/長方形 30"/>
            <p:cNvSpPr/>
            <p:nvPr/>
          </p:nvSpPr>
          <p:spPr>
            <a:xfrm>
              <a:off x="4103263" y="5030076"/>
              <a:ext cx="1350900" cy="1299981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 w="12700">
              <a:solidFill>
                <a:schemeClr val="tx2">
                  <a:lumMod val="90000"/>
                  <a:lumOff val="10000"/>
                </a:schemeClr>
              </a:solidFill>
            </a:ln>
            <a:effectLst/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>
              <a:bevelT w="0" h="0"/>
              <a:contourClr>
                <a:schemeClr val="bg1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32" name="円/楕円 31"/>
            <p:cNvSpPr/>
            <p:nvPr/>
          </p:nvSpPr>
          <p:spPr>
            <a:xfrm>
              <a:off x="4751372" y="5658855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>
              <a:bevelT w="0" h="0"/>
              <a:contourClr>
                <a:schemeClr val="accent1">
                  <a:shade val="80000"/>
                </a:schemeClr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cxnSp>
          <p:nvCxnSpPr>
            <p:cNvPr id="33" name="直線矢印コネクタ 32"/>
            <p:cNvCxnSpPr/>
            <p:nvPr/>
          </p:nvCxnSpPr>
          <p:spPr>
            <a:xfrm flipV="1">
              <a:off x="4797091" y="5227340"/>
              <a:ext cx="657072" cy="431516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線矢印コネクタ 33"/>
            <p:cNvCxnSpPr/>
            <p:nvPr/>
          </p:nvCxnSpPr>
          <p:spPr>
            <a:xfrm flipH="1" flipV="1">
              <a:off x="5182911" y="5030077"/>
              <a:ext cx="271252" cy="197263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線矢印コネクタ 34"/>
            <p:cNvCxnSpPr/>
            <p:nvPr/>
          </p:nvCxnSpPr>
          <p:spPr>
            <a:xfrm flipH="1">
              <a:off x="4103263" y="5030076"/>
              <a:ext cx="1079648" cy="813714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線矢印コネクタ 35"/>
            <p:cNvCxnSpPr/>
            <p:nvPr/>
          </p:nvCxnSpPr>
          <p:spPr>
            <a:xfrm>
              <a:off x="4103263" y="5843790"/>
              <a:ext cx="693828" cy="486267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54287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7" y="1447800"/>
            <a:ext cx="7498081" cy="4800600"/>
          </a:xfrm>
        </p:spPr>
        <p:txBody>
          <a:bodyPr>
            <a:noAutofit/>
          </a:bodyPr>
          <a:lstStyle/>
          <a:p>
            <a:r>
              <a:rPr lang="ja-JP" altLang="en-US" dirty="0" smtClean="0"/>
              <a:t>以下を全順列に対して行う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どのような辺の順列で</a:t>
            </a:r>
            <a:r>
              <a:rPr kumimoji="1" lang="ja-JP" altLang="en-US" dirty="0" smtClean="0"/>
              <a:t>当てる</a:t>
            </a:r>
            <a:r>
              <a:rPr lang="ja-JP" altLang="en-US" dirty="0" smtClean="0"/>
              <a:t>か</a:t>
            </a:r>
            <a:r>
              <a:rPr kumimoji="1" lang="ja-JP" altLang="en-US" dirty="0" smtClean="0"/>
              <a:t>を決定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こ</a:t>
            </a:r>
            <a:r>
              <a:rPr kumimoji="1" lang="ja-JP" altLang="en-US" dirty="0" smtClean="0"/>
              <a:t>の当て方が実現可能ならば、答えを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インクリメント</a:t>
            </a:r>
            <a:endParaRPr kumimoji="1" lang="en-US" altLang="ja-JP" dirty="0" smtClean="0"/>
          </a:p>
          <a:p>
            <a:pPr lvl="1"/>
            <a:endParaRPr lang="en-US" altLang="ja-JP" dirty="0" smtClean="0"/>
          </a:p>
          <a:p>
            <a:r>
              <a:rPr lang="ja-JP" altLang="en-US" dirty="0" smtClean="0"/>
              <a:t>ポイント</a:t>
            </a:r>
            <a:endParaRPr lang="en-US" altLang="ja-JP" dirty="0" smtClean="0"/>
          </a:p>
          <a:p>
            <a:pPr lvl="1"/>
            <a:r>
              <a:rPr lang="ja-JP" altLang="en-US" b="1" dirty="0" smtClean="0">
                <a:solidFill>
                  <a:srgbClr val="FF0000"/>
                </a:solidFill>
              </a:rPr>
              <a:t>辺の数は高々</a:t>
            </a:r>
            <a:r>
              <a:rPr lang="en-US" altLang="ja-JP" b="1" dirty="0" smtClean="0">
                <a:solidFill>
                  <a:srgbClr val="FF0000"/>
                </a:solidFill>
              </a:rPr>
              <a:t>8</a:t>
            </a:r>
            <a:r>
              <a:rPr lang="ja-JP" altLang="en-US" dirty="0" smtClean="0"/>
              <a:t>しかないので全探索可能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全順列を見たいときは、</a:t>
            </a:r>
            <a:r>
              <a:rPr lang="en-US" altLang="ja-JP" dirty="0" err="1" smtClean="0"/>
              <a:t>next_permutation</a:t>
            </a:r>
            <a:r>
              <a:rPr lang="ja-JP" altLang="en-US" dirty="0" smtClean="0"/>
              <a:t>や再帰で行えます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3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0655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幾何パート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lang="ja-JP" altLang="en-US" sz="2700" dirty="0"/>
              <a:t>　</a:t>
            </a:r>
            <a:r>
              <a:rPr lang="en-US" altLang="ja-JP" sz="2700" dirty="0" smtClean="0"/>
              <a:t>〜</a:t>
            </a:r>
            <a:r>
              <a:rPr lang="ja-JP" altLang="en-US" sz="2700" b="1" dirty="0" smtClean="0"/>
              <a:t>辺の順列</a:t>
            </a:r>
            <a:r>
              <a:rPr lang="en-US" altLang="ja-JP" sz="2700" b="1" dirty="0" smtClean="0"/>
              <a:t>(p1,p2,...,</a:t>
            </a:r>
            <a:r>
              <a:rPr lang="en-US" altLang="ja-JP" sz="2700" b="1" dirty="0" err="1" smtClean="0"/>
              <a:t>pn</a:t>
            </a:r>
            <a:r>
              <a:rPr lang="en-US" altLang="ja-JP" sz="2700" b="1" dirty="0" smtClean="0"/>
              <a:t>)</a:t>
            </a:r>
            <a:r>
              <a:rPr lang="ja-JP" altLang="en-US" sz="2700" b="1" dirty="0" smtClean="0"/>
              <a:t>を満たせるかのチェック</a:t>
            </a:r>
            <a:r>
              <a:rPr lang="en-US" altLang="ja-JP" sz="2700" dirty="0" smtClean="0"/>
              <a:t>〜</a:t>
            </a:r>
            <a:endParaRPr kumimoji="1" lang="ja-JP" altLang="en-US" sz="27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143000" y="1447800"/>
            <a:ext cx="7790688" cy="3166533"/>
          </a:xfrm>
        </p:spPr>
        <p:txBody>
          <a:bodyPr>
            <a:normAutofit lnSpcReduction="10000"/>
          </a:bodyPr>
          <a:lstStyle/>
          <a:p>
            <a:r>
              <a:rPr lang="ja-JP" altLang="en-US" sz="2400" dirty="0" smtClean="0"/>
              <a:t>以下の</a:t>
            </a:r>
            <a:r>
              <a:rPr kumimoji="1" lang="en-US" altLang="ja-JP" sz="2400" dirty="0" smtClean="0"/>
              <a:t>intersection</a:t>
            </a:r>
            <a:r>
              <a:rPr lang="ja-JP" altLang="en-US" sz="2400" dirty="0" smtClean="0"/>
              <a:t>をとり</a:t>
            </a:r>
            <a:r>
              <a:rPr kumimoji="1" lang="ja-JP" altLang="en-US" sz="2400" dirty="0" smtClean="0"/>
              <a:t>、発射できる角度が存在</a:t>
            </a:r>
            <a:r>
              <a:rPr kumimoji="1" lang="en-US" altLang="ja-JP" sz="2400" dirty="0" smtClean="0"/>
              <a:t/>
            </a:r>
            <a:br>
              <a:rPr kumimoji="1" lang="en-US" altLang="ja-JP" sz="2400" dirty="0" smtClean="0"/>
            </a:br>
            <a:r>
              <a:rPr kumimoji="1" lang="ja-JP" altLang="en-US" sz="2400" dirty="0" smtClean="0"/>
              <a:t>していればよい</a:t>
            </a:r>
            <a:endParaRPr kumimoji="1" lang="en-US" altLang="ja-JP" sz="2400" dirty="0" smtClean="0"/>
          </a:p>
          <a:p>
            <a:pPr lvl="1"/>
            <a:r>
              <a:rPr lang="en-US" altLang="ja-JP" sz="2000" dirty="0" smtClean="0"/>
              <a:t>p1</a:t>
            </a:r>
            <a:r>
              <a:rPr lang="ja-JP" altLang="en-US" sz="2000" dirty="0" smtClean="0"/>
              <a:t>に当てるための発射角度</a:t>
            </a:r>
            <a:endParaRPr lang="en-US" altLang="ja-JP" sz="2000" dirty="0" smtClean="0"/>
          </a:p>
          <a:p>
            <a:pPr lvl="1"/>
            <a:r>
              <a:rPr kumimoji="1" lang="en-US" altLang="ja-JP" sz="2000" dirty="0" smtClean="0"/>
              <a:t>{p1}</a:t>
            </a:r>
            <a:r>
              <a:rPr lang="ja-JP" altLang="en-US" sz="2000" dirty="0" smtClean="0"/>
              <a:t>に当たった後、</a:t>
            </a:r>
            <a:r>
              <a:rPr lang="en-US" altLang="ja-JP" sz="2000" dirty="0" smtClean="0"/>
              <a:t>p2</a:t>
            </a:r>
            <a:r>
              <a:rPr lang="ja-JP" altLang="en-US" sz="2000" dirty="0" smtClean="0"/>
              <a:t>に当たる発射角度</a:t>
            </a:r>
            <a:endParaRPr kumimoji="1" lang="en-US" altLang="ja-JP" sz="2000" dirty="0" smtClean="0"/>
          </a:p>
          <a:p>
            <a:pPr marL="402336" lvl="1" indent="0">
              <a:buNone/>
            </a:pPr>
            <a:r>
              <a:rPr kumimoji="1" lang="ja-JP" altLang="en-US" sz="800" dirty="0" smtClean="0"/>
              <a:t>　　</a:t>
            </a:r>
            <a:r>
              <a:rPr lang="ja-JP" altLang="ja-JP" sz="300" dirty="0"/>
              <a:t>　</a:t>
            </a:r>
            <a:r>
              <a:rPr lang="en-US" altLang="ja-JP" sz="1800" dirty="0" smtClean="0"/>
              <a:t>...</a:t>
            </a:r>
            <a:endParaRPr kumimoji="1" lang="en-US" altLang="ja-JP" sz="600" dirty="0" smtClean="0"/>
          </a:p>
          <a:p>
            <a:pPr lvl="1"/>
            <a:r>
              <a:rPr lang="en-US" altLang="ja-JP" sz="2000" dirty="0" smtClean="0"/>
              <a:t>{p1,p2,...pn-1}</a:t>
            </a:r>
            <a:r>
              <a:rPr lang="ja-JP" altLang="en-US" sz="2000" dirty="0" smtClean="0"/>
              <a:t>に当たった後、</a:t>
            </a:r>
            <a:r>
              <a:rPr lang="en-US" altLang="ja-JP" sz="2000" dirty="0" err="1" smtClean="0"/>
              <a:t>pn</a:t>
            </a:r>
            <a:r>
              <a:rPr lang="ja-JP" altLang="en-US" sz="2000" dirty="0" smtClean="0"/>
              <a:t>に当たる発射角度</a:t>
            </a:r>
            <a:endParaRPr lang="en-US" altLang="ja-JP" sz="2000" dirty="0" smtClean="0"/>
          </a:p>
          <a:p>
            <a:pPr lvl="1"/>
            <a:endParaRPr lang="en-US" altLang="ja-JP" sz="1050" dirty="0" smtClean="0"/>
          </a:p>
          <a:p>
            <a:pPr lvl="1"/>
            <a:endParaRPr lang="en-US" altLang="ja-JP" sz="1050" dirty="0" smtClean="0"/>
          </a:p>
          <a:p>
            <a:r>
              <a:rPr lang="ja-JP" altLang="en-US" sz="2400" dirty="0" smtClean="0"/>
              <a:t>例</a:t>
            </a:r>
            <a:r>
              <a:rPr lang="en-US" altLang="ja-JP" sz="2400" dirty="0" smtClean="0"/>
              <a:t>.  Sample</a:t>
            </a:r>
            <a:r>
              <a:rPr lang="ja-JP" altLang="en-US" sz="2400" dirty="0" smtClean="0"/>
              <a:t>を</a:t>
            </a:r>
            <a:r>
              <a:rPr lang="en-US" altLang="ja-JP" sz="2400" dirty="0" smtClean="0"/>
              <a:t>(</a:t>
            </a:r>
            <a:r>
              <a:rPr lang="ja-JP" altLang="en-US" sz="2400" dirty="0" smtClean="0"/>
              <a:t>右</a:t>
            </a:r>
            <a:r>
              <a:rPr lang="en-US" altLang="ja-JP" sz="2400" dirty="0" smtClean="0"/>
              <a:t>, </a:t>
            </a:r>
            <a:r>
              <a:rPr lang="ja-JP" altLang="en-US" sz="2400" dirty="0" smtClean="0"/>
              <a:t>上</a:t>
            </a:r>
            <a:r>
              <a:rPr lang="en-US" altLang="ja-JP" sz="2400" dirty="0" smtClean="0"/>
              <a:t>, </a:t>
            </a:r>
            <a:r>
              <a:rPr lang="ja-JP" altLang="en-US" sz="2400" dirty="0" smtClean="0"/>
              <a:t>左</a:t>
            </a:r>
            <a:r>
              <a:rPr lang="en-US" altLang="ja-JP" sz="2400" dirty="0" smtClean="0"/>
              <a:t>, </a:t>
            </a:r>
            <a:r>
              <a:rPr lang="ja-JP" altLang="en-US" sz="2400" dirty="0" smtClean="0"/>
              <a:t>下</a:t>
            </a:r>
            <a:r>
              <a:rPr lang="en-US" altLang="ja-JP" sz="2400" dirty="0" smtClean="0"/>
              <a:t>)</a:t>
            </a:r>
            <a:r>
              <a:rPr lang="ja-JP" altLang="en-US" sz="2400" dirty="0" smtClean="0"/>
              <a:t>の順番で当てる場合</a:t>
            </a:r>
            <a:endParaRPr kumimoji="1" lang="ja-JP" altLang="en-US" sz="24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4</a:t>
            </a:fld>
            <a:endParaRPr kumimoji="0" lang="en-US"/>
          </a:p>
        </p:txBody>
      </p:sp>
      <p:sp>
        <p:nvSpPr>
          <p:cNvPr id="5" name="正方形/長方形 4"/>
          <p:cNvSpPr/>
          <p:nvPr/>
        </p:nvSpPr>
        <p:spPr>
          <a:xfrm>
            <a:off x="117880" y="5142764"/>
            <a:ext cx="1350900" cy="129998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chemeClr val="tx2">
                <a:lumMod val="90000"/>
                <a:lumOff val="1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6" name="円/楕円 5"/>
          <p:cNvSpPr/>
          <p:nvPr/>
        </p:nvSpPr>
        <p:spPr>
          <a:xfrm>
            <a:off x="765989" y="5771543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1" name="二等辺三角形 10"/>
          <p:cNvSpPr/>
          <p:nvPr/>
        </p:nvSpPr>
        <p:spPr>
          <a:xfrm rot="16200000">
            <a:off x="358179" y="5368596"/>
            <a:ext cx="1806224" cy="855135"/>
          </a:xfrm>
          <a:prstGeom prst="triangle">
            <a:avLst/>
          </a:prstGeom>
          <a:solidFill>
            <a:srgbClr val="FFFF00">
              <a:alpha val="79000"/>
            </a:srgbClr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2" name="正方形/長方形 11"/>
          <p:cNvSpPr/>
          <p:nvPr/>
        </p:nvSpPr>
        <p:spPr>
          <a:xfrm>
            <a:off x="1850724" y="5142764"/>
            <a:ext cx="1350900" cy="129998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chemeClr val="tx2">
                <a:lumMod val="90000"/>
                <a:lumOff val="1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3" name="円/楕円 12"/>
          <p:cNvSpPr/>
          <p:nvPr/>
        </p:nvSpPr>
        <p:spPr>
          <a:xfrm>
            <a:off x="2498833" y="5771543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4" name="二等辺三角形 13"/>
          <p:cNvSpPr/>
          <p:nvPr/>
        </p:nvSpPr>
        <p:spPr>
          <a:xfrm rot="14614497">
            <a:off x="2689419" y="5148101"/>
            <a:ext cx="528752" cy="855137"/>
          </a:xfrm>
          <a:prstGeom prst="triangle">
            <a:avLst/>
          </a:prstGeom>
          <a:solidFill>
            <a:srgbClr val="FFFF00">
              <a:alpha val="79000"/>
            </a:srgbClr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7" name="正方形/長方形 46"/>
          <p:cNvSpPr/>
          <p:nvPr/>
        </p:nvSpPr>
        <p:spPr>
          <a:xfrm>
            <a:off x="5194980" y="5139578"/>
            <a:ext cx="1350900" cy="129998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chemeClr val="tx2">
                <a:lumMod val="90000"/>
                <a:lumOff val="1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8" name="円/楕円 47"/>
          <p:cNvSpPr/>
          <p:nvPr/>
        </p:nvSpPr>
        <p:spPr>
          <a:xfrm>
            <a:off x="5843089" y="5768357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9" name="二等辺三角形 48"/>
          <p:cNvSpPr/>
          <p:nvPr/>
        </p:nvSpPr>
        <p:spPr>
          <a:xfrm rot="14074839">
            <a:off x="6150804" y="5065677"/>
            <a:ext cx="265196" cy="855137"/>
          </a:xfrm>
          <a:prstGeom prst="triangle">
            <a:avLst/>
          </a:prstGeom>
          <a:solidFill>
            <a:srgbClr val="FFFF00">
              <a:alpha val="79000"/>
            </a:srgbClr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3" name="右矢印 52"/>
          <p:cNvSpPr/>
          <p:nvPr/>
        </p:nvSpPr>
        <p:spPr>
          <a:xfrm>
            <a:off x="6801556" y="5542579"/>
            <a:ext cx="564444" cy="45155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4" name="正方形/長方形 53"/>
          <p:cNvSpPr/>
          <p:nvPr/>
        </p:nvSpPr>
        <p:spPr>
          <a:xfrm>
            <a:off x="7546978" y="5137387"/>
            <a:ext cx="1350900" cy="129998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chemeClr val="tx2">
                <a:lumMod val="90000"/>
                <a:lumOff val="1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5" name="円/楕円 54"/>
          <p:cNvSpPr/>
          <p:nvPr/>
        </p:nvSpPr>
        <p:spPr>
          <a:xfrm>
            <a:off x="8195087" y="5766166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7" name="テキスト ボックス 56"/>
          <p:cNvSpPr txBox="1"/>
          <p:nvPr/>
        </p:nvSpPr>
        <p:spPr>
          <a:xfrm>
            <a:off x="106313" y="4684888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右の発射角度</a:t>
            </a:r>
            <a:endParaRPr kumimoji="1" lang="ja-JP" altLang="en-US" dirty="0"/>
          </a:p>
        </p:txBody>
      </p:sp>
      <p:sp>
        <p:nvSpPr>
          <p:cNvPr id="58" name="テキスト ボックス 57"/>
          <p:cNvSpPr txBox="1"/>
          <p:nvPr/>
        </p:nvSpPr>
        <p:spPr>
          <a:xfrm>
            <a:off x="1768001" y="471311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上の発射角度</a:t>
            </a:r>
            <a:endParaRPr kumimoji="1" lang="ja-JP" altLang="en-US" dirty="0"/>
          </a:p>
        </p:txBody>
      </p:sp>
      <p:sp>
        <p:nvSpPr>
          <p:cNvPr id="59" name="テキスト ボックス 58"/>
          <p:cNvSpPr txBox="1"/>
          <p:nvPr/>
        </p:nvSpPr>
        <p:spPr>
          <a:xfrm>
            <a:off x="3441877" y="471311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左の発射角度</a:t>
            </a:r>
            <a:endParaRPr kumimoji="1" lang="ja-JP" altLang="en-US" dirty="0"/>
          </a:p>
        </p:txBody>
      </p:sp>
      <p:sp>
        <p:nvSpPr>
          <p:cNvPr id="60" name="テキスト ボックス 59"/>
          <p:cNvSpPr txBox="1"/>
          <p:nvPr/>
        </p:nvSpPr>
        <p:spPr>
          <a:xfrm>
            <a:off x="5082092" y="471311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下の発射角度</a:t>
            </a:r>
            <a:endParaRPr kumimoji="1" lang="ja-JP" altLang="en-US" dirty="0"/>
          </a:p>
        </p:txBody>
      </p:sp>
      <p:sp>
        <p:nvSpPr>
          <p:cNvPr id="61" name="テキスト ボックス 60"/>
          <p:cNvSpPr txBox="1"/>
          <p:nvPr/>
        </p:nvSpPr>
        <p:spPr>
          <a:xfrm>
            <a:off x="7575200" y="4713110"/>
            <a:ext cx="1300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intersection</a:t>
            </a:r>
            <a:endParaRPr kumimoji="1" lang="ja-JP" altLang="en-US" dirty="0"/>
          </a:p>
        </p:txBody>
      </p:sp>
      <p:sp>
        <p:nvSpPr>
          <p:cNvPr id="63" name="正方形/長方形 62"/>
          <p:cNvSpPr/>
          <p:nvPr/>
        </p:nvSpPr>
        <p:spPr>
          <a:xfrm>
            <a:off x="3506694" y="5142764"/>
            <a:ext cx="1350900" cy="129998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chemeClr val="tx2">
                <a:lumMod val="90000"/>
                <a:lumOff val="1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64" name="円/楕円 63"/>
          <p:cNvSpPr/>
          <p:nvPr/>
        </p:nvSpPr>
        <p:spPr>
          <a:xfrm>
            <a:off x="4154803" y="5771543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65" name="二等辺三角形 64"/>
          <p:cNvSpPr/>
          <p:nvPr/>
        </p:nvSpPr>
        <p:spPr>
          <a:xfrm rot="14614497">
            <a:off x="4345389" y="5148101"/>
            <a:ext cx="528752" cy="855137"/>
          </a:xfrm>
          <a:prstGeom prst="triangle">
            <a:avLst/>
          </a:prstGeom>
          <a:solidFill>
            <a:srgbClr val="FFFF00">
              <a:alpha val="79000"/>
            </a:srgbClr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68" name="二等辺三角形 67"/>
          <p:cNvSpPr/>
          <p:nvPr/>
        </p:nvSpPr>
        <p:spPr>
          <a:xfrm rot="14074839">
            <a:off x="8498852" y="5065677"/>
            <a:ext cx="265196" cy="855137"/>
          </a:xfrm>
          <a:prstGeom prst="triangle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61368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幾何パート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sz="3100" dirty="0" smtClean="0"/>
              <a:t>　</a:t>
            </a:r>
            <a:r>
              <a:rPr lang="en-US" altLang="ja-JP" sz="3100" dirty="0" smtClean="0"/>
              <a:t>〜</a:t>
            </a:r>
            <a:r>
              <a:rPr lang="en-US" altLang="ja-JP" sz="3100" b="1" dirty="0" smtClean="0"/>
              <a:t>{p1,...,px-1}</a:t>
            </a:r>
            <a:r>
              <a:rPr lang="ja-JP" altLang="en-US" sz="3100" b="1" dirty="0" smtClean="0"/>
              <a:t>に当てた後</a:t>
            </a:r>
            <a:r>
              <a:rPr lang="en-US" altLang="ja-JP" sz="3100" b="1" dirty="0" err="1" smtClean="0"/>
              <a:t>px</a:t>
            </a:r>
            <a:r>
              <a:rPr lang="ja-JP" altLang="en-US" sz="3100" b="1" dirty="0" smtClean="0"/>
              <a:t>に当たる角度</a:t>
            </a:r>
            <a:r>
              <a:rPr lang="en-US" altLang="ja-JP" sz="3100" dirty="0" smtClean="0"/>
              <a:t>〜</a:t>
            </a:r>
            <a:endParaRPr kumimoji="1" lang="ja-JP" altLang="en-US" sz="31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986867"/>
          </a:xfrm>
        </p:spPr>
        <p:txBody>
          <a:bodyPr>
            <a:normAutofit lnSpcReduction="10000"/>
          </a:bodyPr>
          <a:lstStyle/>
          <a:p>
            <a:r>
              <a:rPr lang="ja-JP" altLang="en-US" sz="2800" dirty="0" smtClean="0"/>
              <a:t>辺</a:t>
            </a:r>
            <a:r>
              <a:rPr kumimoji="1" lang="en-US" altLang="ja-JP" sz="2800" dirty="0" err="1" smtClean="0"/>
              <a:t>px</a:t>
            </a:r>
            <a:r>
              <a:rPr kumimoji="1" lang="ja-JP" altLang="en-US" sz="2800" dirty="0" smtClean="0"/>
              <a:t>の両端の点を</a:t>
            </a:r>
            <a:r>
              <a:rPr lang="en-US" altLang="ja-JP" sz="2800" dirty="0" smtClean="0"/>
              <a:t>a</a:t>
            </a:r>
            <a:r>
              <a:rPr lang="ja-JP" altLang="en-US" sz="2800" dirty="0" smtClean="0"/>
              <a:t>と</a:t>
            </a:r>
            <a:r>
              <a:rPr lang="en-US" altLang="ja-JP" sz="2800" dirty="0" smtClean="0"/>
              <a:t>b</a:t>
            </a:r>
            <a:r>
              <a:rPr lang="ja-JP" altLang="en-US" sz="2800" dirty="0" smtClean="0"/>
              <a:t>とする</a:t>
            </a:r>
            <a:endParaRPr lang="en-US" altLang="ja-JP" sz="2800" dirty="0" smtClean="0"/>
          </a:p>
          <a:p>
            <a:endParaRPr kumimoji="1" lang="en-US" altLang="ja-JP" sz="2800" dirty="0" smtClean="0"/>
          </a:p>
          <a:p>
            <a:r>
              <a:rPr kumimoji="1" lang="ja-JP" altLang="en-US" sz="2800" dirty="0" smtClean="0"/>
              <a:t>点</a:t>
            </a:r>
            <a:r>
              <a:rPr kumimoji="1" lang="en-US" altLang="ja-JP" sz="2800" dirty="0" smtClean="0"/>
              <a:t>a</a:t>
            </a:r>
            <a:r>
              <a:rPr kumimoji="1" lang="ja-JP" altLang="en-US" sz="2800" dirty="0" smtClean="0"/>
              <a:t>と</a:t>
            </a:r>
            <a:r>
              <a:rPr kumimoji="1" lang="en-US" altLang="ja-JP" sz="2800" dirty="0" smtClean="0"/>
              <a:t>b</a:t>
            </a:r>
            <a:r>
              <a:rPr kumimoji="1" lang="ja-JP" altLang="en-US" sz="2800" dirty="0" smtClean="0"/>
              <a:t>への発射角度を求めればよい</a:t>
            </a:r>
            <a:endParaRPr kumimoji="1" lang="en-US" altLang="ja-JP" sz="2400" dirty="0" smtClean="0"/>
          </a:p>
          <a:p>
            <a:endParaRPr lang="en-US" altLang="ja-JP" sz="2800" dirty="0" smtClean="0"/>
          </a:p>
          <a:p>
            <a:r>
              <a:rPr lang="en-US" altLang="ja-JP" sz="2800" dirty="0" smtClean="0"/>
              <a:t>{p1,...,px-1}</a:t>
            </a:r>
            <a:r>
              <a:rPr lang="ja-JP" altLang="en-US" sz="2800" dirty="0" smtClean="0"/>
              <a:t>に当てた後、</a:t>
            </a:r>
            <a:r>
              <a:rPr lang="en-US" altLang="ja-JP" sz="2800" dirty="0" smtClean="0"/>
              <a:t>a</a:t>
            </a:r>
            <a:r>
              <a:rPr lang="ja-JP" altLang="en-US" sz="2800" dirty="0" smtClean="0"/>
              <a:t>へ到達する発射</a:t>
            </a:r>
            <a:r>
              <a:rPr lang="en-US" altLang="ja-JP" sz="2800" dirty="0" smtClean="0"/>
              <a:t/>
            </a:r>
            <a:br>
              <a:rPr lang="en-US" altLang="ja-JP" sz="2800" dirty="0" smtClean="0"/>
            </a:br>
            <a:r>
              <a:rPr lang="ja-JP" altLang="en-US" sz="2800" dirty="0" smtClean="0"/>
              <a:t>角度の求め方</a:t>
            </a:r>
            <a:endParaRPr lang="en-US" altLang="ja-JP" sz="2800" dirty="0"/>
          </a:p>
          <a:p>
            <a:pPr lvl="1"/>
            <a:r>
              <a:rPr kumimoji="1" lang="ja-JP" altLang="en-US" sz="2000" dirty="0" smtClean="0"/>
              <a:t>辺</a:t>
            </a:r>
            <a:r>
              <a:rPr kumimoji="1" lang="en-US" altLang="ja-JP" sz="2000" dirty="0" smtClean="0"/>
              <a:t> {p1,..., px-1} </a:t>
            </a:r>
            <a:r>
              <a:rPr kumimoji="1" lang="ja-JP" altLang="en-US" sz="2000" dirty="0" smtClean="0"/>
              <a:t>を軸として、</a:t>
            </a:r>
            <a:r>
              <a:rPr kumimoji="1" lang="en-US" altLang="ja-JP" sz="2000" dirty="0" smtClean="0"/>
              <a:t>a</a:t>
            </a:r>
            <a:r>
              <a:rPr kumimoji="1" lang="ja-JP" altLang="en-US" sz="2000" dirty="0" smtClean="0"/>
              <a:t>を</a:t>
            </a:r>
            <a:r>
              <a:rPr kumimoji="1" lang="ja-JP" altLang="en-US" sz="2000" b="1" dirty="0" smtClean="0">
                <a:solidFill>
                  <a:srgbClr val="FF0000"/>
                </a:solidFill>
              </a:rPr>
              <a:t>線対称の点へ移動</a:t>
            </a:r>
            <a:r>
              <a:rPr kumimoji="1" lang="ja-JP" altLang="en-US" sz="2000" dirty="0" smtClean="0"/>
              <a:t>させる</a:t>
            </a:r>
            <a:endParaRPr kumimoji="1" lang="en-US" altLang="ja-JP" sz="2000" dirty="0" smtClean="0"/>
          </a:p>
          <a:p>
            <a:pPr lvl="1"/>
            <a:r>
              <a:rPr lang="ja-JP" altLang="en-US" sz="2000" dirty="0" smtClean="0"/>
              <a:t>線対称をとった後の点を</a:t>
            </a:r>
            <a:r>
              <a:rPr lang="en-US" altLang="ja-JP" sz="2000" dirty="0" smtClean="0"/>
              <a:t>a’</a:t>
            </a:r>
            <a:r>
              <a:rPr lang="ja-JP" altLang="en-US" sz="2000" dirty="0" smtClean="0"/>
              <a:t>とする</a:t>
            </a:r>
            <a:endParaRPr lang="en-US" altLang="ja-JP" sz="2000" dirty="0" smtClean="0"/>
          </a:p>
          <a:p>
            <a:pPr lvl="1"/>
            <a:r>
              <a:rPr kumimoji="1" lang="ja-JP" altLang="en-US" sz="2000" dirty="0" smtClean="0"/>
              <a:t>始点から</a:t>
            </a:r>
            <a:r>
              <a:rPr kumimoji="1" lang="en-US" altLang="ja-JP" sz="2000" dirty="0" smtClean="0"/>
              <a:t>a’</a:t>
            </a:r>
            <a:r>
              <a:rPr kumimoji="1" lang="ja-JP" altLang="en-US" sz="2000" dirty="0" smtClean="0"/>
              <a:t>への発射は、</a:t>
            </a:r>
            <a:r>
              <a:rPr lang="ja-JP" altLang="en-US" sz="2000" dirty="0" smtClean="0"/>
              <a:t>始点から</a:t>
            </a:r>
            <a:r>
              <a:rPr lang="en-US" altLang="ja-JP" sz="2000" dirty="0" smtClean="0"/>
              <a:t>a</a:t>
            </a:r>
            <a:r>
              <a:rPr kumimoji="1" lang="ja-JP" altLang="en-US" sz="2000" dirty="0" smtClean="0"/>
              <a:t>への発射と等しい</a:t>
            </a:r>
            <a:endParaRPr lang="en-US" altLang="ja-JP" sz="2000" dirty="0"/>
          </a:p>
          <a:p>
            <a:pPr lvl="1"/>
            <a:r>
              <a:rPr kumimoji="1" lang="ja-JP" altLang="en-US" sz="2000" dirty="0" smtClean="0"/>
              <a:t>始点から</a:t>
            </a:r>
            <a:r>
              <a:rPr kumimoji="1" lang="en-US" altLang="ja-JP" sz="2000" dirty="0" smtClean="0"/>
              <a:t>a’</a:t>
            </a:r>
            <a:r>
              <a:rPr kumimoji="1" lang="ja-JP" altLang="en-US" sz="2000" dirty="0" smtClean="0"/>
              <a:t>への角度が、</a:t>
            </a:r>
            <a:r>
              <a:rPr kumimoji="1" lang="en-US" altLang="ja-JP" sz="2000" dirty="0" smtClean="0"/>
              <a:t>a</a:t>
            </a:r>
            <a:r>
              <a:rPr kumimoji="1" lang="ja-JP" altLang="en-US" sz="2000" dirty="0" smtClean="0"/>
              <a:t>への発射角度になる</a:t>
            </a:r>
            <a:endParaRPr kumimoji="1" lang="en-US" altLang="ja-JP" sz="2000" dirty="0" smtClean="0"/>
          </a:p>
          <a:p>
            <a:pPr lvl="1"/>
            <a:endParaRPr kumimoji="1" lang="en-US" altLang="ja-JP" sz="2000" dirty="0" smtClean="0"/>
          </a:p>
          <a:p>
            <a:r>
              <a:rPr lang="en-US" altLang="ja-JP" sz="2800" dirty="0" smtClean="0"/>
              <a:t>b</a:t>
            </a:r>
            <a:r>
              <a:rPr lang="ja-JP" altLang="en-US" sz="2800" dirty="0" smtClean="0"/>
              <a:t>についても同様の処理</a:t>
            </a:r>
            <a:endParaRPr kumimoji="1" lang="ja-JP" altLang="en-US" sz="28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5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068776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2116896" y="3232077"/>
            <a:ext cx="1350900" cy="1299981"/>
          </a:xfrm>
          <a:prstGeom prst="rect">
            <a:avLst/>
          </a:prstGeom>
          <a:noFill/>
          <a:ln w="12700">
            <a:solidFill>
              <a:schemeClr val="tx2">
                <a:lumMod val="90000"/>
                <a:lumOff val="10000"/>
                <a:alpha val="5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6</a:t>
            </a:fld>
            <a:endParaRPr kumimoji="0" lang="en-US"/>
          </a:p>
        </p:txBody>
      </p:sp>
      <p:sp>
        <p:nvSpPr>
          <p:cNvPr id="5" name="タイトル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幾何パート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sz="3100" dirty="0" smtClean="0"/>
              <a:t>　</a:t>
            </a:r>
            <a:r>
              <a:rPr lang="en-US" altLang="ja-JP" sz="3100" dirty="0" smtClean="0"/>
              <a:t>〜5</a:t>
            </a:r>
            <a:r>
              <a:rPr lang="ja-JP" altLang="en-US" sz="3100" dirty="0" smtClean="0"/>
              <a:t>ページ目の例</a:t>
            </a:r>
            <a:r>
              <a:rPr lang="en-US" altLang="ja-JP" sz="3100" dirty="0" smtClean="0"/>
              <a:t>〜</a:t>
            </a:r>
            <a:endParaRPr kumimoji="1" lang="ja-JP" altLang="en-US" sz="3100" dirty="0"/>
          </a:p>
        </p:txBody>
      </p:sp>
      <p:sp>
        <p:nvSpPr>
          <p:cNvPr id="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8" y="1447799"/>
            <a:ext cx="7498080" cy="1134533"/>
          </a:xfrm>
        </p:spPr>
        <p:txBody>
          <a:bodyPr>
            <a:normAutofit/>
          </a:bodyPr>
          <a:lstStyle/>
          <a:p>
            <a:r>
              <a:rPr kumimoji="1" lang="ja-JP" altLang="en-US" sz="2400" dirty="0" smtClean="0"/>
              <a:t>例）</a:t>
            </a:r>
            <a:r>
              <a:rPr kumimoji="1" lang="en-US" altLang="ja-JP" sz="2400" dirty="0" smtClean="0"/>
              <a:t>Sample</a:t>
            </a:r>
            <a:r>
              <a:rPr lang="ja-JP" altLang="en-US" sz="2400" dirty="0" smtClean="0"/>
              <a:t>において</a:t>
            </a:r>
            <a:r>
              <a:rPr kumimoji="1" lang="en-US" altLang="ja-JP" sz="2400" dirty="0" smtClean="0"/>
              <a:t>(</a:t>
            </a:r>
            <a:r>
              <a:rPr kumimoji="1" lang="ja-JP" altLang="en-US" sz="2400" dirty="0" smtClean="0"/>
              <a:t>右</a:t>
            </a:r>
            <a:r>
              <a:rPr kumimoji="1" lang="en-US" altLang="ja-JP" sz="2400" dirty="0" smtClean="0"/>
              <a:t>, </a:t>
            </a:r>
            <a:r>
              <a:rPr kumimoji="1" lang="ja-JP" altLang="en-US" sz="2400" dirty="0" smtClean="0"/>
              <a:t>上</a:t>
            </a:r>
            <a:r>
              <a:rPr kumimoji="1" lang="en-US" altLang="ja-JP" sz="2400" dirty="0" smtClean="0"/>
              <a:t>, </a:t>
            </a:r>
            <a:r>
              <a:rPr kumimoji="1" lang="ja-JP" altLang="en-US" sz="2400" dirty="0" smtClean="0"/>
              <a:t>左</a:t>
            </a:r>
            <a:r>
              <a:rPr kumimoji="1" lang="en-US" altLang="ja-JP" sz="2400" dirty="0" smtClean="0"/>
              <a:t>, </a:t>
            </a:r>
            <a:r>
              <a:rPr kumimoji="1" lang="ja-JP" altLang="en-US" sz="2400" dirty="0" smtClean="0"/>
              <a:t>下</a:t>
            </a:r>
            <a:r>
              <a:rPr kumimoji="1" lang="en-US" altLang="ja-JP" sz="2400" dirty="0" smtClean="0"/>
              <a:t>)</a:t>
            </a:r>
            <a:r>
              <a:rPr kumimoji="1" lang="ja-JP" altLang="en-US" sz="2400" dirty="0" smtClean="0"/>
              <a:t>の順で当てるとき、</a:t>
            </a:r>
            <a:r>
              <a:rPr kumimoji="1" lang="en-US" altLang="ja-JP" sz="2400" dirty="0" smtClean="0"/>
              <a:t/>
            </a:r>
            <a:br>
              <a:rPr kumimoji="1" lang="en-US" altLang="ja-JP" sz="2400" dirty="0" smtClean="0"/>
            </a:br>
            <a:r>
              <a:rPr kumimoji="1" lang="ja-JP" altLang="en-US" sz="2400" dirty="0" smtClean="0"/>
              <a:t>　　</a:t>
            </a:r>
            <a:r>
              <a:rPr kumimoji="1" lang="ja-JP" altLang="en-US" sz="2400" u="sng" dirty="0" smtClean="0"/>
              <a:t>左の辺</a:t>
            </a:r>
            <a:r>
              <a:rPr kumimoji="1" lang="ja-JP" altLang="en-US" sz="2400" dirty="0" smtClean="0"/>
              <a:t>への発射角度は右図のようになる</a:t>
            </a:r>
            <a:endParaRPr kumimoji="1" lang="en-US" altLang="ja-JP" sz="2400" dirty="0" smtClean="0"/>
          </a:p>
          <a:p>
            <a:pPr lvl="1"/>
            <a:endParaRPr kumimoji="1" lang="ja-JP" altLang="en-US" sz="2000" dirty="0"/>
          </a:p>
        </p:txBody>
      </p:sp>
      <p:sp>
        <p:nvSpPr>
          <p:cNvPr id="8" name="正方形/長方形 7"/>
          <p:cNvSpPr/>
          <p:nvPr/>
        </p:nvSpPr>
        <p:spPr>
          <a:xfrm>
            <a:off x="2130126" y="4532058"/>
            <a:ext cx="1350900" cy="129998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chemeClr val="tx2">
                <a:lumMod val="90000"/>
                <a:lumOff val="1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9" name="円/楕円 8"/>
          <p:cNvSpPr/>
          <p:nvPr/>
        </p:nvSpPr>
        <p:spPr>
          <a:xfrm>
            <a:off x="2778235" y="5160837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2" name="円/楕円 11"/>
          <p:cNvSpPr/>
          <p:nvPr/>
        </p:nvSpPr>
        <p:spPr>
          <a:xfrm>
            <a:off x="2073682" y="4447392"/>
            <a:ext cx="172539" cy="179062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4" name="正方形/長方形 13"/>
          <p:cNvSpPr/>
          <p:nvPr/>
        </p:nvSpPr>
        <p:spPr>
          <a:xfrm>
            <a:off x="3481026" y="3229060"/>
            <a:ext cx="1350900" cy="1299981"/>
          </a:xfrm>
          <a:prstGeom prst="rect">
            <a:avLst/>
          </a:prstGeom>
          <a:noFill/>
          <a:ln w="12700">
            <a:solidFill>
              <a:schemeClr val="tx2">
                <a:lumMod val="90000"/>
                <a:lumOff val="10000"/>
                <a:alpha val="5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5" name="正方形/長方形 14"/>
          <p:cNvSpPr/>
          <p:nvPr/>
        </p:nvSpPr>
        <p:spPr>
          <a:xfrm>
            <a:off x="3481026" y="4539068"/>
            <a:ext cx="1350900" cy="1299981"/>
          </a:xfrm>
          <a:prstGeom prst="rect">
            <a:avLst/>
          </a:prstGeom>
          <a:noFill/>
          <a:ln w="12700">
            <a:solidFill>
              <a:schemeClr val="tx2">
                <a:lumMod val="90000"/>
                <a:lumOff val="10000"/>
                <a:alpha val="5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6" name="円/楕円 15"/>
          <p:cNvSpPr/>
          <p:nvPr/>
        </p:nvSpPr>
        <p:spPr>
          <a:xfrm>
            <a:off x="4744053" y="4449537"/>
            <a:ext cx="172539" cy="179062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7" name="円/楕円 16"/>
          <p:cNvSpPr/>
          <p:nvPr/>
        </p:nvSpPr>
        <p:spPr>
          <a:xfrm>
            <a:off x="2073682" y="5742508"/>
            <a:ext cx="172539" cy="179062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8" name="円/楕円 17"/>
          <p:cNvSpPr/>
          <p:nvPr/>
        </p:nvSpPr>
        <p:spPr>
          <a:xfrm>
            <a:off x="4740847" y="3142546"/>
            <a:ext cx="172539" cy="179062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709998" y="4241764"/>
            <a:ext cx="316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>
                <a:solidFill>
                  <a:srgbClr val="FF0000"/>
                </a:solidFill>
              </a:rPr>
              <a:t>a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1738220" y="5579994"/>
            <a:ext cx="493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0000FF"/>
                </a:solidFill>
              </a:rPr>
              <a:t>b</a:t>
            </a:r>
            <a:endParaRPr kumimoji="1" lang="ja-JP" altLang="en-US" sz="2400" dirty="0">
              <a:solidFill>
                <a:srgbClr val="0000FF"/>
              </a:solidFill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888370" y="2954046"/>
            <a:ext cx="493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>
                <a:solidFill>
                  <a:srgbClr val="0000FF"/>
                </a:solidFill>
              </a:rPr>
              <a:t>b’</a:t>
            </a:r>
            <a:endParaRPr kumimoji="1" lang="ja-JP" altLang="en-US" sz="2400" dirty="0">
              <a:solidFill>
                <a:srgbClr val="0000FF"/>
              </a:solidFill>
            </a:endParaRPr>
          </a:p>
        </p:txBody>
      </p:sp>
      <p:sp>
        <p:nvSpPr>
          <p:cNvPr id="39" name="フリーフォーム 38"/>
          <p:cNvSpPr/>
          <p:nvPr/>
        </p:nvSpPr>
        <p:spPr>
          <a:xfrm>
            <a:off x="1582998" y="3235094"/>
            <a:ext cx="423334" cy="2582334"/>
          </a:xfrm>
          <a:custGeom>
            <a:avLst/>
            <a:gdLst>
              <a:gd name="connsiteX0" fmla="*/ 155223 w 423334"/>
              <a:gd name="connsiteY0" fmla="*/ 2582334 h 2582334"/>
              <a:gd name="connsiteX1" fmla="*/ 0 w 423334"/>
              <a:gd name="connsiteY1" fmla="*/ 2328334 h 2582334"/>
              <a:gd name="connsiteX2" fmla="*/ 28223 w 423334"/>
              <a:gd name="connsiteY2" fmla="*/ 98778 h 2582334"/>
              <a:gd name="connsiteX3" fmla="*/ 423334 w 423334"/>
              <a:gd name="connsiteY3" fmla="*/ 0 h 2582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3334" h="2582334">
                <a:moveTo>
                  <a:pt x="155223" y="2582334"/>
                </a:moveTo>
                <a:lnTo>
                  <a:pt x="0" y="2328334"/>
                </a:lnTo>
                <a:lnTo>
                  <a:pt x="28223" y="98778"/>
                </a:lnTo>
                <a:lnTo>
                  <a:pt x="423334" y="0"/>
                </a:lnTo>
              </a:path>
            </a:pathLst>
          </a:custGeom>
          <a:ln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1" name="フリーフォーム 40"/>
          <p:cNvSpPr/>
          <p:nvPr/>
        </p:nvSpPr>
        <p:spPr>
          <a:xfrm>
            <a:off x="2105109" y="2954046"/>
            <a:ext cx="2681112" cy="210493"/>
          </a:xfrm>
          <a:custGeom>
            <a:avLst/>
            <a:gdLst>
              <a:gd name="connsiteX0" fmla="*/ 0 w 2681112"/>
              <a:gd name="connsiteY0" fmla="*/ 338667 h 338667"/>
              <a:gd name="connsiteX1" fmla="*/ 211667 w 2681112"/>
              <a:gd name="connsiteY1" fmla="*/ 28222 h 338667"/>
              <a:gd name="connsiteX2" fmla="*/ 2582334 w 2681112"/>
              <a:gd name="connsiteY2" fmla="*/ 0 h 338667"/>
              <a:gd name="connsiteX3" fmla="*/ 2681112 w 2681112"/>
              <a:gd name="connsiteY3" fmla="*/ 268111 h 338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1112" h="338667">
                <a:moveTo>
                  <a:pt x="0" y="338667"/>
                </a:moveTo>
                <a:lnTo>
                  <a:pt x="211667" y="28222"/>
                </a:lnTo>
                <a:lnTo>
                  <a:pt x="2582334" y="0"/>
                </a:lnTo>
                <a:lnTo>
                  <a:pt x="2681112" y="268111"/>
                </a:lnTo>
              </a:path>
            </a:pathLst>
          </a:custGeom>
          <a:ln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2" name="フリーフォーム 41"/>
          <p:cNvSpPr/>
          <p:nvPr/>
        </p:nvSpPr>
        <p:spPr>
          <a:xfrm>
            <a:off x="2105109" y="4159098"/>
            <a:ext cx="2681112" cy="251999"/>
          </a:xfrm>
          <a:custGeom>
            <a:avLst/>
            <a:gdLst>
              <a:gd name="connsiteX0" fmla="*/ 0 w 2681112"/>
              <a:gd name="connsiteY0" fmla="*/ 338667 h 338667"/>
              <a:gd name="connsiteX1" fmla="*/ 211667 w 2681112"/>
              <a:gd name="connsiteY1" fmla="*/ 28222 h 338667"/>
              <a:gd name="connsiteX2" fmla="*/ 2582334 w 2681112"/>
              <a:gd name="connsiteY2" fmla="*/ 0 h 338667"/>
              <a:gd name="connsiteX3" fmla="*/ 2681112 w 2681112"/>
              <a:gd name="connsiteY3" fmla="*/ 268111 h 338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1112" h="338667">
                <a:moveTo>
                  <a:pt x="0" y="338667"/>
                </a:moveTo>
                <a:lnTo>
                  <a:pt x="211667" y="28222"/>
                </a:lnTo>
                <a:lnTo>
                  <a:pt x="2582334" y="0"/>
                </a:lnTo>
                <a:lnTo>
                  <a:pt x="2681112" y="268111"/>
                </a:lnTo>
              </a:path>
            </a:pathLst>
          </a:cu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3" name="テキスト ボックス 42"/>
          <p:cNvSpPr txBox="1"/>
          <p:nvPr/>
        </p:nvSpPr>
        <p:spPr>
          <a:xfrm rot="16200000">
            <a:off x="785676" y="4159098"/>
            <a:ext cx="100540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 smtClean="0">
                <a:solidFill>
                  <a:srgbClr val="0000FF"/>
                </a:solidFill>
              </a:rPr>
              <a:t>上の辺を</a:t>
            </a:r>
            <a:r>
              <a:rPr kumimoji="1" lang="en-US" altLang="ja-JP" sz="1600" dirty="0" smtClean="0">
                <a:solidFill>
                  <a:srgbClr val="0000FF"/>
                </a:solidFill>
              </a:rPr>
              <a:t/>
            </a:r>
            <a:br>
              <a:rPr kumimoji="1" lang="en-US" altLang="ja-JP" sz="1600" dirty="0" smtClean="0">
                <a:solidFill>
                  <a:srgbClr val="0000FF"/>
                </a:solidFill>
              </a:rPr>
            </a:br>
            <a:r>
              <a:rPr kumimoji="1" lang="ja-JP" altLang="en-US" sz="1600" dirty="0" smtClean="0">
                <a:solidFill>
                  <a:srgbClr val="0000FF"/>
                </a:solidFill>
              </a:rPr>
              <a:t>軸に移動</a:t>
            </a:r>
            <a:endParaRPr kumimoji="1" lang="ja-JP" altLang="en-US" sz="1600" dirty="0">
              <a:solidFill>
                <a:srgbClr val="0000FF"/>
              </a:solidFill>
            </a:endParaRPr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2956131" y="2405317"/>
            <a:ext cx="100540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 smtClean="0">
                <a:solidFill>
                  <a:srgbClr val="0000FF"/>
                </a:solidFill>
              </a:rPr>
              <a:t>右の辺を</a:t>
            </a:r>
            <a:r>
              <a:rPr kumimoji="1" lang="en-US" altLang="ja-JP" sz="1600" dirty="0" smtClean="0">
                <a:solidFill>
                  <a:srgbClr val="0000FF"/>
                </a:solidFill>
              </a:rPr>
              <a:t/>
            </a:r>
            <a:br>
              <a:rPr kumimoji="1" lang="en-US" altLang="ja-JP" sz="1600" dirty="0" smtClean="0">
                <a:solidFill>
                  <a:srgbClr val="0000FF"/>
                </a:solidFill>
              </a:rPr>
            </a:br>
            <a:r>
              <a:rPr kumimoji="1" lang="ja-JP" altLang="en-US" sz="1600" dirty="0" smtClean="0">
                <a:solidFill>
                  <a:srgbClr val="0000FF"/>
                </a:solidFill>
              </a:rPr>
              <a:t>軸に移動</a:t>
            </a:r>
            <a:endParaRPr kumimoji="1" lang="ja-JP" altLang="en-US" sz="1600" dirty="0">
              <a:solidFill>
                <a:srgbClr val="0000FF"/>
              </a:solidFill>
            </a:endParaRPr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2969361" y="3612322"/>
            <a:ext cx="141577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dirty="0" smtClean="0">
                <a:solidFill>
                  <a:srgbClr val="FF0000"/>
                </a:solidFill>
              </a:rPr>
              <a:t>上と右の辺を</a:t>
            </a:r>
            <a:r>
              <a:rPr kumimoji="1" lang="en-US" altLang="ja-JP" sz="1600" dirty="0" smtClean="0">
                <a:solidFill>
                  <a:srgbClr val="FF0000"/>
                </a:solidFill>
              </a:rPr>
              <a:t/>
            </a:r>
            <a:br>
              <a:rPr kumimoji="1" lang="en-US" altLang="ja-JP" sz="1600" dirty="0" smtClean="0">
                <a:solidFill>
                  <a:srgbClr val="FF0000"/>
                </a:solidFill>
              </a:rPr>
            </a:br>
            <a:r>
              <a:rPr kumimoji="1" lang="ja-JP" altLang="en-US" sz="1600" dirty="0" smtClean="0">
                <a:solidFill>
                  <a:srgbClr val="FF0000"/>
                </a:solidFill>
              </a:rPr>
              <a:t>軸に移動</a:t>
            </a:r>
            <a:endParaRPr kumimoji="1" lang="ja-JP" altLang="en-US" sz="1600" dirty="0">
              <a:solidFill>
                <a:srgbClr val="FF0000"/>
              </a:solidFill>
            </a:endParaRPr>
          </a:p>
        </p:txBody>
      </p:sp>
      <p:sp>
        <p:nvSpPr>
          <p:cNvPr id="46" name="正方形/長方形 45"/>
          <p:cNvSpPr/>
          <p:nvPr/>
        </p:nvSpPr>
        <p:spPr>
          <a:xfrm>
            <a:off x="5828063" y="3248292"/>
            <a:ext cx="1350900" cy="1299981"/>
          </a:xfrm>
          <a:prstGeom prst="rect">
            <a:avLst/>
          </a:prstGeom>
          <a:noFill/>
          <a:ln w="12700">
            <a:solidFill>
              <a:schemeClr val="tx2">
                <a:lumMod val="90000"/>
                <a:lumOff val="10000"/>
                <a:alpha val="5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7" name="正方形/長方形 46"/>
          <p:cNvSpPr/>
          <p:nvPr/>
        </p:nvSpPr>
        <p:spPr>
          <a:xfrm>
            <a:off x="5841293" y="4548273"/>
            <a:ext cx="1350900" cy="129998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chemeClr val="tx2">
                <a:lumMod val="90000"/>
                <a:lumOff val="1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8" name="円/楕円 47"/>
          <p:cNvSpPr/>
          <p:nvPr/>
        </p:nvSpPr>
        <p:spPr>
          <a:xfrm>
            <a:off x="6489402" y="5177052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0" name="正方形/長方形 49"/>
          <p:cNvSpPr/>
          <p:nvPr/>
        </p:nvSpPr>
        <p:spPr>
          <a:xfrm>
            <a:off x="7192193" y="3245275"/>
            <a:ext cx="1350900" cy="1299981"/>
          </a:xfrm>
          <a:prstGeom prst="rect">
            <a:avLst/>
          </a:prstGeom>
          <a:noFill/>
          <a:ln w="12700">
            <a:solidFill>
              <a:schemeClr val="tx2">
                <a:lumMod val="90000"/>
                <a:lumOff val="10000"/>
                <a:alpha val="5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1" name="正方形/長方形 50"/>
          <p:cNvSpPr/>
          <p:nvPr/>
        </p:nvSpPr>
        <p:spPr>
          <a:xfrm>
            <a:off x="7192193" y="4555283"/>
            <a:ext cx="1350900" cy="1299981"/>
          </a:xfrm>
          <a:prstGeom prst="rect">
            <a:avLst/>
          </a:prstGeom>
          <a:noFill/>
          <a:ln w="12700">
            <a:solidFill>
              <a:schemeClr val="tx2">
                <a:lumMod val="90000"/>
                <a:lumOff val="10000"/>
                <a:alpha val="5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2" name="円/楕円 51"/>
          <p:cNvSpPr/>
          <p:nvPr/>
        </p:nvSpPr>
        <p:spPr>
          <a:xfrm>
            <a:off x="8455220" y="4465752"/>
            <a:ext cx="172539" cy="179062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4" name="円/楕円 53"/>
          <p:cNvSpPr/>
          <p:nvPr/>
        </p:nvSpPr>
        <p:spPr>
          <a:xfrm>
            <a:off x="8452014" y="3158761"/>
            <a:ext cx="172539" cy="179062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5" name="テキスト ボックス 54"/>
          <p:cNvSpPr txBox="1"/>
          <p:nvPr/>
        </p:nvSpPr>
        <p:spPr>
          <a:xfrm>
            <a:off x="8624387" y="4257979"/>
            <a:ext cx="493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>
                <a:solidFill>
                  <a:srgbClr val="FF0000"/>
                </a:solidFill>
              </a:rPr>
              <a:t>a’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58" name="テキスト ボックス 57"/>
          <p:cNvSpPr txBox="1"/>
          <p:nvPr/>
        </p:nvSpPr>
        <p:spPr>
          <a:xfrm>
            <a:off x="8585426" y="2958870"/>
            <a:ext cx="493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>
                <a:solidFill>
                  <a:srgbClr val="0000FF"/>
                </a:solidFill>
              </a:rPr>
              <a:t>b’</a:t>
            </a:r>
            <a:endParaRPr kumimoji="1" lang="ja-JP" altLang="en-US" sz="2400" dirty="0">
              <a:solidFill>
                <a:srgbClr val="0000FF"/>
              </a:solidFill>
            </a:endParaRPr>
          </a:p>
        </p:txBody>
      </p:sp>
      <p:sp>
        <p:nvSpPr>
          <p:cNvPr id="65" name="フリーフォーム 64"/>
          <p:cNvSpPr/>
          <p:nvPr/>
        </p:nvSpPr>
        <p:spPr>
          <a:xfrm>
            <a:off x="6519333" y="3231444"/>
            <a:ext cx="2032000" cy="1975556"/>
          </a:xfrm>
          <a:custGeom>
            <a:avLst/>
            <a:gdLst>
              <a:gd name="connsiteX0" fmla="*/ 0 w 2032000"/>
              <a:gd name="connsiteY0" fmla="*/ 1975556 h 1975556"/>
              <a:gd name="connsiteX1" fmla="*/ 2032000 w 2032000"/>
              <a:gd name="connsiteY1" fmla="*/ 1312334 h 1975556"/>
              <a:gd name="connsiteX2" fmla="*/ 2017889 w 2032000"/>
              <a:gd name="connsiteY2" fmla="*/ 0 h 1975556"/>
              <a:gd name="connsiteX3" fmla="*/ 0 w 2032000"/>
              <a:gd name="connsiteY3" fmla="*/ 1975556 h 1975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2000" h="1975556">
                <a:moveTo>
                  <a:pt x="0" y="1975556"/>
                </a:moveTo>
                <a:lnTo>
                  <a:pt x="2032000" y="1312334"/>
                </a:lnTo>
                <a:lnTo>
                  <a:pt x="2017889" y="0"/>
                </a:lnTo>
                <a:lnTo>
                  <a:pt x="0" y="1975556"/>
                </a:lnTo>
                <a:close/>
              </a:path>
            </a:pathLst>
          </a:custGeom>
          <a:solidFill>
            <a:srgbClr val="FFFF00">
              <a:alpha val="72000"/>
            </a:srgbClr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4916592" y="4257979"/>
            <a:ext cx="493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>
                <a:solidFill>
                  <a:srgbClr val="FF0000"/>
                </a:solidFill>
              </a:rPr>
              <a:t>a’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1599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7</a:t>
            </a:fld>
            <a:endParaRPr kumimoji="0" lang="en-US"/>
          </a:p>
        </p:txBody>
      </p:sp>
      <p:sp>
        <p:nvSpPr>
          <p:cNvPr id="5" name="タイトル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幾何パート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sz="3100" dirty="0" smtClean="0"/>
              <a:t>　</a:t>
            </a:r>
            <a:r>
              <a:rPr lang="en-US" altLang="ja-JP" sz="3100" dirty="0" smtClean="0"/>
              <a:t>〜intersection</a:t>
            </a:r>
            <a:r>
              <a:rPr lang="ja-JP" altLang="en-US" sz="3100" dirty="0" smtClean="0"/>
              <a:t>の取り方</a:t>
            </a:r>
            <a:r>
              <a:rPr lang="en-US" altLang="ja-JP" sz="3100" dirty="0" smtClean="0"/>
              <a:t>〜</a:t>
            </a:r>
            <a:endParaRPr kumimoji="1" lang="ja-JP" altLang="en-US" sz="3100" dirty="0"/>
          </a:p>
        </p:txBody>
      </p:sp>
      <p:sp>
        <p:nvSpPr>
          <p:cNvPr id="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8" y="1447798"/>
            <a:ext cx="7498080" cy="2742377"/>
          </a:xfrm>
        </p:spPr>
        <p:txBody>
          <a:bodyPr>
            <a:normAutofit fontScale="92500" lnSpcReduction="20000"/>
          </a:bodyPr>
          <a:lstStyle/>
          <a:p>
            <a:r>
              <a:rPr kumimoji="1" lang="ja-JP" altLang="en-US" sz="2000" dirty="0" smtClean="0"/>
              <a:t>発射角度の</a:t>
            </a:r>
            <a:r>
              <a:rPr kumimoji="1" lang="en-US" altLang="ja-JP" sz="2000" dirty="0" smtClean="0"/>
              <a:t>intersection</a:t>
            </a:r>
            <a:r>
              <a:rPr kumimoji="1" lang="ja-JP" altLang="en-US" sz="2000" dirty="0" smtClean="0"/>
              <a:t>をとるには？</a:t>
            </a:r>
            <a:endParaRPr lang="en-US" altLang="ja-JP" sz="2000" dirty="0"/>
          </a:p>
          <a:p>
            <a:pPr lvl="1"/>
            <a:r>
              <a:rPr lang="ja-JP" altLang="en-US" sz="1600" dirty="0" smtClean="0"/>
              <a:t>発射角度の領域の左側のベクトルを</a:t>
            </a:r>
            <a:r>
              <a:rPr lang="ja-JP" altLang="en-US" sz="1600" b="1" dirty="0" smtClean="0">
                <a:solidFill>
                  <a:srgbClr val="FF0000"/>
                </a:solidFill>
              </a:rPr>
              <a:t>赤線</a:t>
            </a:r>
            <a:r>
              <a:rPr lang="ja-JP" altLang="en-US" sz="1600" dirty="0" smtClean="0"/>
              <a:t>とする</a:t>
            </a:r>
            <a:endParaRPr lang="en-US" altLang="ja-JP" sz="1600" dirty="0" smtClean="0"/>
          </a:p>
          <a:p>
            <a:pPr lvl="1"/>
            <a:r>
              <a:rPr kumimoji="1" lang="ja-JP" altLang="en-US" sz="1600" dirty="0" smtClean="0"/>
              <a:t>発射角度の領域の右側のベクトルを</a:t>
            </a:r>
            <a:r>
              <a:rPr kumimoji="1" lang="ja-JP" altLang="en-US" sz="1600" b="1" dirty="0" smtClean="0">
                <a:solidFill>
                  <a:srgbClr val="0000FF"/>
                </a:solidFill>
              </a:rPr>
              <a:t>青線</a:t>
            </a:r>
            <a:r>
              <a:rPr kumimoji="1" lang="ja-JP" altLang="en-US" sz="1600" dirty="0" smtClean="0"/>
              <a:t>とする</a:t>
            </a:r>
            <a:endParaRPr kumimoji="1" lang="en-US" altLang="ja-JP" sz="1600" dirty="0" smtClean="0"/>
          </a:p>
          <a:p>
            <a:r>
              <a:rPr lang="ja-JP" altLang="en-US" sz="2000" dirty="0" smtClean="0"/>
              <a:t>以下の処理で</a:t>
            </a:r>
            <a:r>
              <a:rPr lang="en-US" altLang="ja-JP" sz="2000" dirty="0" smtClean="0"/>
              <a:t>intersection</a:t>
            </a:r>
            <a:r>
              <a:rPr lang="ja-JP" altLang="en-US" sz="2000" dirty="0" smtClean="0"/>
              <a:t>可能</a:t>
            </a:r>
            <a:endParaRPr kumimoji="1" lang="en-US" altLang="ja-JP" sz="2000" dirty="0" smtClean="0"/>
          </a:p>
          <a:p>
            <a:pPr lvl="1"/>
            <a:r>
              <a:rPr lang="ja-JP" altLang="en-US" sz="1600" dirty="0" smtClean="0"/>
              <a:t>赤のベクトル同士で外積を取り</a:t>
            </a:r>
            <a:r>
              <a:rPr lang="ja-JP" altLang="en-US" sz="1600" b="1" dirty="0" smtClean="0">
                <a:solidFill>
                  <a:srgbClr val="FF0000"/>
                </a:solidFill>
              </a:rPr>
              <a:t>最も右側</a:t>
            </a:r>
            <a:r>
              <a:rPr lang="ja-JP" altLang="en-US" sz="1600" dirty="0" smtClean="0"/>
              <a:t>のベクトルを求める</a:t>
            </a:r>
            <a:endParaRPr lang="en-US" altLang="ja-JP" sz="1600" dirty="0" smtClean="0"/>
          </a:p>
          <a:p>
            <a:pPr lvl="1"/>
            <a:r>
              <a:rPr lang="ja-JP" altLang="en-US" sz="1600" dirty="0" smtClean="0"/>
              <a:t>青のベクトル同士で外積を取り</a:t>
            </a:r>
            <a:r>
              <a:rPr lang="ja-JP" altLang="en-US" sz="1600" b="1" dirty="0" smtClean="0">
                <a:solidFill>
                  <a:srgbClr val="0000FF"/>
                </a:solidFill>
              </a:rPr>
              <a:t>最も左側</a:t>
            </a:r>
            <a:r>
              <a:rPr lang="ja-JP" altLang="en-US" sz="1600" dirty="0" smtClean="0"/>
              <a:t>のベクトルを求める</a:t>
            </a:r>
            <a:endParaRPr kumimoji="1" lang="en-US" altLang="ja-JP" sz="2000" dirty="0" smtClean="0"/>
          </a:p>
          <a:p>
            <a:r>
              <a:rPr lang="ja-JP" altLang="en-US" sz="2000" dirty="0" smtClean="0"/>
              <a:t>もし</a:t>
            </a:r>
            <a:r>
              <a:rPr lang="en-US" altLang="ja-JP" sz="2000" dirty="0" smtClean="0"/>
              <a:t>intersection</a:t>
            </a:r>
            <a:r>
              <a:rPr lang="ja-JP" altLang="en-US" sz="2000" dirty="0" smtClean="0"/>
              <a:t>後の赤線が青線より左側にあれば、発射可能</a:t>
            </a:r>
            <a:endParaRPr lang="en-US" altLang="ja-JP" sz="2000" dirty="0" smtClean="0"/>
          </a:p>
          <a:p>
            <a:endParaRPr kumimoji="1" lang="en-US" altLang="ja-JP" sz="2000" dirty="0"/>
          </a:p>
          <a:p>
            <a:r>
              <a:rPr lang="ja-JP" altLang="en-US" sz="2000" dirty="0" smtClean="0"/>
              <a:t>ベクトルで考えると簡単なのがポイント</a:t>
            </a:r>
            <a:endParaRPr kumimoji="1" lang="ja-JP" altLang="en-US" sz="2000" dirty="0"/>
          </a:p>
        </p:txBody>
      </p:sp>
      <p:sp>
        <p:nvSpPr>
          <p:cNvPr id="7" name="正方形/長方形 6"/>
          <p:cNvSpPr/>
          <p:nvPr/>
        </p:nvSpPr>
        <p:spPr>
          <a:xfrm>
            <a:off x="162428" y="4862658"/>
            <a:ext cx="1350900" cy="129998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chemeClr val="tx2">
                <a:lumMod val="90000"/>
                <a:lumOff val="1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8" name="円/楕円 7"/>
          <p:cNvSpPr/>
          <p:nvPr/>
        </p:nvSpPr>
        <p:spPr>
          <a:xfrm>
            <a:off x="810537" y="5491437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9" name="二等辺三角形 8"/>
          <p:cNvSpPr/>
          <p:nvPr/>
        </p:nvSpPr>
        <p:spPr>
          <a:xfrm rot="16200000">
            <a:off x="402727" y="5088490"/>
            <a:ext cx="1806224" cy="855135"/>
          </a:xfrm>
          <a:prstGeom prst="triangle">
            <a:avLst/>
          </a:prstGeom>
          <a:solidFill>
            <a:srgbClr val="FFFF00">
              <a:alpha val="79000"/>
            </a:srgbClr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0" name="正方形/長方形 9"/>
          <p:cNvSpPr/>
          <p:nvPr/>
        </p:nvSpPr>
        <p:spPr>
          <a:xfrm>
            <a:off x="1895272" y="4862658"/>
            <a:ext cx="1350900" cy="129998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chemeClr val="tx2">
                <a:lumMod val="90000"/>
                <a:lumOff val="1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1" name="円/楕円 10"/>
          <p:cNvSpPr/>
          <p:nvPr/>
        </p:nvSpPr>
        <p:spPr>
          <a:xfrm>
            <a:off x="2543381" y="5491437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2" name="二等辺三角形 11"/>
          <p:cNvSpPr/>
          <p:nvPr/>
        </p:nvSpPr>
        <p:spPr>
          <a:xfrm rot="14614497">
            <a:off x="2733967" y="4867995"/>
            <a:ext cx="528752" cy="855137"/>
          </a:xfrm>
          <a:prstGeom prst="triangle">
            <a:avLst/>
          </a:prstGeom>
          <a:solidFill>
            <a:srgbClr val="FFFF00">
              <a:alpha val="79000"/>
            </a:srgbClr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3" name="正方形/長方形 12"/>
          <p:cNvSpPr/>
          <p:nvPr/>
        </p:nvSpPr>
        <p:spPr>
          <a:xfrm>
            <a:off x="5239528" y="4859472"/>
            <a:ext cx="1350900" cy="129998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chemeClr val="tx2">
                <a:lumMod val="90000"/>
                <a:lumOff val="1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4" name="円/楕円 13"/>
          <p:cNvSpPr/>
          <p:nvPr/>
        </p:nvSpPr>
        <p:spPr>
          <a:xfrm>
            <a:off x="5887637" y="5488251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5" name="二等辺三角形 14"/>
          <p:cNvSpPr/>
          <p:nvPr/>
        </p:nvSpPr>
        <p:spPr>
          <a:xfrm rot="14074839">
            <a:off x="6195352" y="4785571"/>
            <a:ext cx="265196" cy="855137"/>
          </a:xfrm>
          <a:prstGeom prst="triangle">
            <a:avLst/>
          </a:prstGeom>
          <a:solidFill>
            <a:srgbClr val="FFFF00">
              <a:alpha val="79000"/>
            </a:srgbClr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7" name="正方形/長方形 16"/>
          <p:cNvSpPr/>
          <p:nvPr/>
        </p:nvSpPr>
        <p:spPr>
          <a:xfrm>
            <a:off x="3551242" y="4862658"/>
            <a:ext cx="1350900" cy="129998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chemeClr val="tx2">
                <a:lumMod val="90000"/>
                <a:lumOff val="1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8" name="円/楕円 17"/>
          <p:cNvSpPr/>
          <p:nvPr/>
        </p:nvSpPr>
        <p:spPr>
          <a:xfrm>
            <a:off x="4199351" y="5491437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9" name="二等辺三角形 18"/>
          <p:cNvSpPr/>
          <p:nvPr/>
        </p:nvSpPr>
        <p:spPr>
          <a:xfrm rot="14614497">
            <a:off x="4389937" y="4867995"/>
            <a:ext cx="528752" cy="855137"/>
          </a:xfrm>
          <a:prstGeom prst="triangle">
            <a:avLst/>
          </a:prstGeom>
          <a:solidFill>
            <a:srgbClr val="FFFF00">
              <a:alpha val="79000"/>
            </a:srgbClr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1" name="直線矢印コネクタ 20"/>
          <p:cNvCxnSpPr/>
          <p:nvPr/>
        </p:nvCxnSpPr>
        <p:spPr>
          <a:xfrm flipV="1">
            <a:off x="856256" y="4612945"/>
            <a:ext cx="877151" cy="878492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/>
          <p:nvPr/>
        </p:nvCxnSpPr>
        <p:spPr>
          <a:xfrm flipV="1">
            <a:off x="2589100" y="4857281"/>
            <a:ext cx="657072" cy="63097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 flipV="1">
            <a:off x="4245070" y="4868530"/>
            <a:ext cx="657072" cy="63097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 flipV="1">
            <a:off x="5933356" y="4868530"/>
            <a:ext cx="657072" cy="63097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>
            <a:off x="856256" y="5499501"/>
            <a:ext cx="877151" cy="919669"/>
          </a:xfrm>
          <a:prstGeom prst="straightConnector1">
            <a:avLst/>
          </a:prstGeom>
          <a:ln w="3175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/>
          <p:cNvCxnSpPr/>
          <p:nvPr/>
        </p:nvCxnSpPr>
        <p:spPr>
          <a:xfrm flipV="1">
            <a:off x="2543381" y="5341387"/>
            <a:ext cx="1007861" cy="146864"/>
          </a:xfrm>
          <a:prstGeom prst="straightConnector1">
            <a:avLst/>
          </a:prstGeom>
          <a:ln w="3175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/>
          <p:nvPr/>
        </p:nvCxnSpPr>
        <p:spPr>
          <a:xfrm flipV="1">
            <a:off x="4199351" y="5366552"/>
            <a:ext cx="1007861" cy="146864"/>
          </a:xfrm>
          <a:prstGeom prst="straightConnector1">
            <a:avLst/>
          </a:prstGeom>
          <a:ln w="3175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/>
          <p:nvPr/>
        </p:nvCxnSpPr>
        <p:spPr>
          <a:xfrm flipV="1">
            <a:off x="5933356" y="5068372"/>
            <a:ext cx="819882" cy="445044"/>
          </a:xfrm>
          <a:prstGeom prst="straightConnector1">
            <a:avLst/>
          </a:prstGeom>
          <a:ln w="3175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右矢印 33"/>
          <p:cNvSpPr/>
          <p:nvPr/>
        </p:nvSpPr>
        <p:spPr>
          <a:xfrm>
            <a:off x="6850379" y="5254702"/>
            <a:ext cx="564444" cy="45155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正方形/長方形 34"/>
          <p:cNvSpPr/>
          <p:nvPr/>
        </p:nvSpPr>
        <p:spPr>
          <a:xfrm>
            <a:off x="7595801" y="4849510"/>
            <a:ext cx="1350900" cy="129998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chemeClr val="tx2">
                <a:lumMod val="90000"/>
                <a:lumOff val="10000"/>
              </a:schemeClr>
            </a:solidFill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6" name="円/楕円 35"/>
          <p:cNvSpPr/>
          <p:nvPr/>
        </p:nvSpPr>
        <p:spPr>
          <a:xfrm>
            <a:off x="8243910" y="5478289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7" name="テキスト ボックス 36"/>
          <p:cNvSpPr txBox="1"/>
          <p:nvPr/>
        </p:nvSpPr>
        <p:spPr>
          <a:xfrm>
            <a:off x="7624023" y="4425233"/>
            <a:ext cx="1300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intersection</a:t>
            </a:r>
            <a:endParaRPr kumimoji="1" lang="ja-JP" altLang="en-US" dirty="0"/>
          </a:p>
        </p:txBody>
      </p:sp>
      <p:sp>
        <p:nvSpPr>
          <p:cNvPr id="39" name="円/楕円 38"/>
          <p:cNvSpPr/>
          <p:nvPr/>
        </p:nvSpPr>
        <p:spPr>
          <a:xfrm>
            <a:off x="8243910" y="5452059"/>
            <a:ext cx="45719" cy="45719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0" name="二等辺三角形 39"/>
          <p:cNvSpPr/>
          <p:nvPr/>
        </p:nvSpPr>
        <p:spPr>
          <a:xfrm rot="14074839">
            <a:off x="8551625" y="4749379"/>
            <a:ext cx="265196" cy="855137"/>
          </a:xfrm>
          <a:prstGeom prst="triangle">
            <a:avLst/>
          </a:prstGeom>
          <a:solidFill>
            <a:srgbClr val="FFFF00">
              <a:alpha val="79000"/>
            </a:srgbClr>
          </a:solidFill>
          <a:ln>
            <a:noFill/>
          </a:ln>
          <a:effectLst/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accent1">
                <a:shade val="80000"/>
              </a:schemeClr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41" name="直線矢印コネクタ 40"/>
          <p:cNvCxnSpPr/>
          <p:nvPr/>
        </p:nvCxnSpPr>
        <p:spPr>
          <a:xfrm flipV="1">
            <a:off x="8289629" y="4832338"/>
            <a:ext cx="657072" cy="63097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/>
          <p:nvPr/>
        </p:nvCxnSpPr>
        <p:spPr>
          <a:xfrm flipV="1">
            <a:off x="8289629" y="5032180"/>
            <a:ext cx="819882" cy="445044"/>
          </a:xfrm>
          <a:prstGeom prst="straightConnector1">
            <a:avLst/>
          </a:prstGeom>
          <a:ln w="3175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40555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注意点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辺</a:t>
            </a:r>
            <a:r>
              <a:rPr kumimoji="1" lang="ja-JP" altLang="en-US" dirty="0" smtClean="0"/>
              <a:t>の端を避けるように計算しましょう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端点が含まれないように、</a:t>
            </a:r>
            <a:r>
              <a:rPr lang="en-US" altLang="ja-JP" dirty="0" smtClean="0"/>
              <a:t>EPS</a:t>
            </a:r>
            <a:r>
              <a:rPr lang="ja-JP" altLang="en-US" dirty="0" smtClean="0"/>
              <a:t>ずらす等</a:t>
            </a:r>
            <a:endParaRPr lang="en-US" altLang="ja-JP" dirty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8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105886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類題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ACM-ICPC 2010 </a:t>
            </a:r>
            <a:r>
              <a:rPr lang="ja-JP" altLang="en-US" dirty="0" smtClean="0"/>
              <a:t>国内予選</a:t>
            </a:r>
            <a:r>
              <a:rPr lang="en-US" altLang="ja-JP" dirty="0" smtClean="0"/>
              <a:t> G</a:t>
            </a:r>
            <a:r>
              <a:rPr lang="ja-JP" altLang="en-US" dirty="0" smtClean="0"/>
              <a:t>問題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Laser Beam Reflections (</a:t>
            </a:r>
            <a:r>
              <a:rPr kumimoji="1" lang="ja-JP" altLang="en-US" dirty="0" smtClean="0"/>
              <a:t>レーザー光の反射</a:t>
            </a:r>
            <a:r>
              <a:rPr kumimoji="1" lang="en-US" altLang="ja-JP" dirty="0" smtClean="0"/>
              <a:t>)</a:t>
            </a:r>
          </a:p>
          <a:p>
            <a:pPr lvl="1"/>
            <a:r>
              <a:rPr kumimoji="1" lang="en-US" altLang="ja-JP" dirty="0" err="1" smtClean="0"/>
              <a:t>Aizu</a:t>
            </a:r>
            <a:r>
              <a:rPr kumimoji="1" lang="en-US" altLang="ja-JP" dirty="0" smtClean="0"/>
              <a:t> Online Judge 1171</a:t>
            </a:r>
          </a:p>
          <a:p>
            <a:pPr lvl="1"/>
            <a:endParaRPr lang="en-US" altLang="ja-JP" dirty="0"/>
          </a:p>
          <a:p>
            <a:r>
              <a:rPr kumimoji="1" lang="ja-JP" altLang="en-US" dirty="0" smtClean="0"/>
              <a:t>ほぼ同じ考え方で解けます</a:t>
            </a:r>
            <a:endParaRPr kumimoji="1" lang="en-US" altLang="ja-JP" dirty="0" smtClean="0"/>
          </a:p>
          <a:p>
            <a:endParaRPr kumimoji="1" lang="en-US" altLang="ja-JP" dirty="0" smtClean="0"/>
          </a:p>
          <a:p>
            <a:r>
              <a:rPr kumimoji="1" lang="ja-JP" altLang="en-US" dirty="0" smtClean="0"/>
              <a:t>解いたことのない方は、この機会に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kumimoji="1" lang="ja-JP" altLang="en-US" dirty="0" smtClean="0"/>
              <a:t>解いて</a:t>
            </a:r>
            <a:r>
              <a:rPr lang="ja-JP" altLang="en-US" dirty="0" smtClean="0"/>
              <a:t>おきましょう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9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01538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AC</a:t>
            </a:r>
          </a:p>
          <a:p>
            <a:pPr lvl="1"/>
            <a:r>
              <a:rPr lang="en-US" altLang="ja-JP" dirty="0" smtClean="0"/>
              <a:t>TwT514 (176 min 46 sec)</a:t>
            </a:r>
          </a:p>
          <a:p>
            <a:pPr lvl="1"/>
            <a:endParaRPr kumimoji="1" lang="en-US" altLang="ja-JP" dirty="0" smtClean="0"/>
          </a:p>
          <a:p>
            <a:r>
              <a:rPr lang="en-US" altLang="ja-JP" dirty="0" smtClean="0"/>
              <a:t>Accepted (Accepted / Total)</a:t>
            </a:r>
          </a:p>
          <a:p>
            <a:pPr lvl="1"/>
            <a:r>
              <a:rPr kumimoji="1" lang="en-US" altLang="ja-JP" dirty="0" smtClean="0"/>
              <a:t> </a:t>
            </a:r>
            <a:r>
              <a:rPr lang="en-US" altLang="ja-JP" dirty="0"/>
              <a:t>4</a:t>
            </a:r>
            <a:r>
              <a:rPr kumimoji="1" lang="en-US" altLang="ja-JP" dirty="0" smtClean="0"/>
              <a:t> (</a:t>
            </a:r>
            <a:r>
              <a:rPr lang="en-US" altLang="ja-JP" dirty="0" smtClean="0"/>
              <a:t>10%</a:t>
            </a:r>
            <a:r>
              <a:rPr kumimoji="1" lang="en-US" altLang="ja-JP" dirty="0" smtClean="0"/>
              <a:t>)</a:t>
            </a:r>
          </a:p>
          <a:p>
            <a:r>
              <a:rPr lang="en-US" altLang="ja-JP" dirty="0" smtClean="0"/>
              <a:t>Trying (Trying / Total)</a:t>
            </a:r>
          </a:p>
          <a:p>
            <a:pPr lvl="1"/>
            <a:r>
              <a:rPr kumimoji="1" lang="en-US" altLang="ja-JP" dirty="0" smtClean="0"/>
              <a:t>10 (25%)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10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189945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松風">
      <a:dk1>
        <a:sysClr val="windowText" lastClr="000000"/>
      </a:dk1>
      <a:lt1>
        <a:sysClr val="window" lastClr="FFFFFF"/>
      </a:lt1>
      <a:dk2>
        <a:srgbClr val="0F2305"/>
      </a:dk2>
      <a:lt2>
        <a:srgbClr val="7DAA50"/>
      </a:lt2>
      <a:accent1>
        <a:srgbClr val="B94B2D"/>
      </a:accent1>
      <a:accent2>
        <a:srgbClr val="B95F91"/>
      </a:accent2>
      <a:accent3>
        <a:srgbClr val="C8AF3C"/>
      </a:accent3>
      <a:accent4>
        <a:srgbClr val="3C643C"/>
      </a:accent4>
      <a:accent5>
        <a:srgbClr val="8264AA"/>
      </a:accent5>
      <a:accent6>
        <a:srgbClr val="D29B46"/>
      </a:accent6>
      <a:hlink>
        <a:srgbClr val="0000FE"/>
      </a:hlink>
      <a:folHlink>
        <a:srgbClr val="800080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フレッシュ.thmx</Template>
  <TotalTime>484</TotalTime>
  <Words>443</Words>
  <Application>Microsoft Macintosh PowerPoint</Application>
  <PresentationFormat>画面に合わせる (4:3)</PresentationFormat>
  <Paragraphs>100</Paragraphs>
  <Slides>10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フレッシュ</vt:lpstr>
      <vt:lpstr>2013年度模擬アジア地区予選  Problem E: Putter</vt:lpstr>
      <vt:lpstr>問題概要</vt:lpstr>
      <vt:lpstr>想定解法 概要</vt:lpstr>
      <vt:lpstr>幾何パート 　〜辺の順列(p1,p2,...,pn)を満たせるかのチェック〜</vt:lpstr>
      <vt:lpstr>幾何パート 　〜{p1,...,px-1}に当てた後pxに当たる角度〜</vt:lpstr>
      <vt:lpstr>幾何パート 　〜5ページ目の例〜</vt:lpstr>
      <vt:lpstr>幾何パート 　〜intersectionの取り方〜</vt:lpstr>
      <vt:lpstr>注意点</vt:lpstr>
      <vt:lpstr>類題</vt:lpstr>
      <vt:lpstr>結果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Yohei Ito</dc:creator>
  <cp:lastModifiedBy>Yohei Ito</cp:lastModifiedBy>
  <cp:revision>42</cp:revision>
  <dcterms:created xsi:type="dcterms:W3CDTF">2013-11-09T22:52:08Z</dcterms:created>
  <dcterms:modified xsi:type="dcterms:W3CDTF">2013-11-10T16:28:05Z</dcterms:modified>
</cp:coreProperties>
</file>