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59" r:id="rId3"/>
    <p:sldId id="260" r:id="rId4"/>
    <p:sldId id="262" r:id="rId5"/>
    <p:sldId id="263" r:id="rId6"/>
    <p:sldId id="261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2010/9/18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 smtClean="0"/>
              <a:t>Ｇ　スプリング・タイル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603272"/>
          </a:xfrm>
        </p:spPr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pPr algn="r"/>
            <a:r>
              <a:rPr lang="ja-JP" altLang="en-US" dirty="0" smtClean="0"/>
              <a:t>原案：吉里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解答作成：吉里、渡部</a:t>
            </a:r>
            <a:endParaRPr lang="en-US" altLang="ja-JP" dirty="0" smtClean="0"/>
          </a:p>
          <a:p>
            <a:pPr algn="r"/>
            <a:r>
              <a:rPr lang="ja-JP" altLang="en-US" dirty="0" smtClean="0"/>
              <a:t>解説：吉里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問題（要約）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115616" y="1447800"/>
            <a:ext cx="7920880" cy="529356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altLang="ja-JP" dirty="0" smtClean="0"/>
              <a:t>W×H</a:t>
            </a:r>
            <a:r>
              <a:rPr lang="ja-JP" altLang="en-US" dirty="0" smtClean="0"/>
              <a:t>のダンジョンがある（</a:t>
            </a:r>
            <a:r>
              <a:rPr lang="en-US" altLang="ja-JP" dirty="0" smtClean="0"/>
              <a:t>3≦W,H≦500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マスは、壁・床・バネ・階段からなる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初期位置から、</a:t>
            </a:r>
            <a:r>
              <a:rPr lang="en-US" altLang="ja-JP" dirty="0" smtClean="0"/>
              <a:t>1</a:t>
            </a:r>
            <a:r>
              <a:rPr lang="ja-JP" altLang="en-US" dirty="0" smtClean="0"/>
              <a:t>ターンに</a:t>
            </a:r>
            <a:r>
              <a:rPr lang="en-US" altLang="ja-JP" dirty="0" smtClean="0"/>
              <a:t>1</a:t>
            </a:r>
            <a:r>
              <a:rPr lang="ja-JP" altLang="en-US" dirty="0" smtClean="0"/>
              <a:t>歩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上下左右のいずれかに移動できる。</a:t>
            </a:r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バネを踏むと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いずれかの床の上にランダムに飛ばされる。</a:t>
            </a:r>
            <a:endParaRPr lang="en-US" altLang="ja-JP" dirty="0" smtClean="0"/>
          </a:p>
          <a:p>
            <a:pPr>
              <a:buNone/>
            </a:pPr>
            <a:endParaRPr lang="ja-JP" altLang="en-US" dirty="0" smtClean="0"/>
          </a:p>
          <a:p>
            <a:pPr>
              <a:buNone/>
            </a:pPr>
            <a:r>
              <a:rPr lang="ja-JP" altLang="en-US" dirty="0" smtClean="0"/>
              <a:t>最善の戦術をとったとき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階段に辿り着くまでのターン数の期待値を求めよ。</a:t>
            </a:r>
            <a:endParaRPr lang="en-US" altLang="ja-JP" dirty="0" smtClean="0"/>
          </a:p>
          <a:p>
            <a:pPr>
              <a:buNone/>
            </a:pPr>
            <a:endParaRPr lang="ja-JP" altLang="en-US" dirty="0" smtClean="0"/>
          </a:p>
          <a:p>
            <a:pPr>
              <a:buNone/>
            </a:pPr>
            <a:r>
              <a:rPr lang="ja-JP" altLang="en-US" dirty="0" smtClean="0"/>
              <a:t>もう決してゴールできない“詰み”の状態に陥ることのない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マップだけが与えられるとしてよい。</a:t>
            </a:r>
            <a:endParaRPr kumimoji="1" lang="ja-JP" altLang="en-US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052736"/>
            <a:ext cx="1800200" cy="2810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r>
              <a:rPr lang="ja-JP" altLang="en-US" dirty="0" smtClean="0"/>
              <a:t>１</a:t>
            </a:r>
            <a:r>
              <a:rPr lang="en-US" altLang="ja-JP" dirty="0" smtClean="0"/>
              <a:t>/</a:t>
            </a:r>
            <a:r>
              <a:rPr lang="ja-JP" altLang="en-US" dirty="0" smtClean="0"/>
              <a:t>３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971600" y="1447800"/>
            <a:ext cx="7992888" cy="529356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ja-JP" altLang="en-US" dirty="0" smtClean="0"/>
              <a:t>＜どのバネも全く同じ役割を果たす＞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まずは、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「歩いて階段まで辿り着くのに必要な最小ターン数</a:t>
            </a:r>
            <a:r>
              <a:rPr lang="en-US" altLang="ja-JP" dirty="0" smtClean="0"/>
              <a:t>a</a:t>
            </a:r>
            <a:r>
              <a:rPr lang="ja-JP" altLang="en-US" dirty="0" smtClean="0"/>
              <a:t>」（バネは壁扱い）と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「歩いてバネまで辿り着くのに必要な最小ターン数</a:t>
            </a:r>
            <a:r>
              <a:rPr lang="en-US" altLang="ja-JP" dirty="0" smtClean="0"/>
              <a:t>b</a:t>
            </a:r>
            <a:r>
              <a:rPr lang="ja-JP" altLang="en-US" dirty="0" smtClean="0"/>
              <a:t>」（階段は壁扱い）を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それぞれの床に対して求める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「階段」もしくは「バネ」をスタートとみなした幅優先探索で求められる。</a:t>
            </a:r>
            <a:r>
              <a:rPr lang="en-US" altLang="ja-JP" dirty="0" smtClean="0"/>
              <a:t>O(WH)</a:t>
            </a:r>
            <a:r>
              <a:rPr lang="ja-JP" altLang="en-US" dirty="0" err="1" smtClean="0"/>
              <a:t>。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想定解法２</a:t>
            </a:r>
            <a:r>
              <a:rPr lang="en-US" altLang="ja-JP" dirty="0" smtClean="0"/>
              <a:t>/</a:t>
            </a:r>
            <a:r>
              <a:rPr lang="ja-JP" altLang="en-US" dirty="0" smtClean="0"/>
              <a:t>３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708392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ja-JP" altLang="en-US" dirty="0" smtClean="0"/>
              <a:t>自分があるマスにいるとき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「そのマスにおける</a:t>
            </a:r>
            <a:r>
              <a:rPr lang="en-US" altLang="ja-JP" dirty="0" smtClean="0"/>
              <a:t>a-b</a:t>
            </a:r>
            <a:r>
              <a:rPr lang="ja-JP" altLang="en-US" dirty="0" smtClean="0"/>
              <a:t>の値」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が一定値より大きい　→　バネに向かう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が一定値より小さい　→　階段に向かう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というのが最善の戦術。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この“一定値”は</a:t>
            </a: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全通り試せばいい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想定解法３</a:t>
            </a:r>
            <a:r>
              <a:rPr lang="en-US" altLang="ja-JP" dirty="0" smtClean="0"/>
              <a:t>/</a:t>
            </a:r>
            <a:r>
              <a:rPr lang="ja-JP" altLang="en-US" dirty="0" smtClean="0"/>
              <a:t>３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971600" y="1447800"/>
            <a:ext cx="8424936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ja-JP" dirty="0" smtClean="0"/>
              <a:t>a-b</a:t>
            </a:r>
            <a:r>
              <a:rPr lang="ja-JP" altLang="en-US" dirty="0" smtClean="0"/>
              <a:t>の値で全床をソート。</a:t>
            </a:r>
            <a:r>
              <a:rPr lang="en-US" altLang="ja-JP" dirty="0" smtClean="0"/>
              <a:t>O(</a:t>
            </a:r>
            <a:r>
              <a:rPr lang="en-US" altLang="ja-JP" dirty="0" err="1" smtClean="0"/>
              <a:t>WH×log</a:t>
            </a:r>
            <a:r>
              <a:rPr lang="en-US" altLang="ja-JP" dirty="0" smtClean="0"/>
              <a:t>(WH))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r>
              <a:rPr lang="ja-JP" altLang="en-US" dirty="0" smtClean="0"/>
              <a:t>“一定値”を全通り試す。</a:t>
            </a:r>
            <a:r>
              <a:rPr lang="en-US" altLang="ja-JP" dirty="0" smtClean="0"/>
              <a:t>O(WH)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Judge Data</a:t>
            </a:r>
            <a:r>
              <a:rPr lang="ja-JP" altLang="en-US" dirty="0" smtClean="0"/>
              <a:t>１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altLang="ja-JP" dirty="0" smtClean="0"/>
              <a:t>13 8</a:t>
            </a:r>
          </a:p>
          <a:p>
            <a:pPr algn="ctr">
              <a:buNone/>
            </a:pPr>
            <a:r>
              <a:rPr lang="en-US" altLang="ja-JP" dirty="0" smtClean="0"/>
              <a:t>#############</a:t>
            </a:r>
          </a:p>
          <a:p>
            <a:pPr algn="ctr">
              <a:buNone/>
            </a:pPr>
            <a:r>
              <a:rPr lang="en-US" altLang="ja-JP" dirty="0" smtClean="0"/>
              <a:t>#.**..g..**.#</a:t>
            </a:r>
          </a:p>
          <a:p>
            <a:pPr algn="ctr">
              <a:buNone/>
            </a:pPr>
            <a:r>
              <a:rPr lang="en-US" altLang="ja-JP" dirty="0" smtClean="0"/>
              <a:t>#.**.....**.#</a:t>
            </a:r>
          </a:p>
          <a:p>
            <a:pPr algn="ctr">
              <a:buNone/>
            </a:pPr>
            <a:r>
              <a:rPr lang="en-US" altLang="ja-JP" dirty="0" smtClean="0"/>
              <a:t>#.*********.#</a:t>
            </a:r>
          </a:p>
          <a:p>
            <a:pPr algn="ctr">
              <a:buNone/>
            </a:pPr>
            <a:r>
              <a:rPr lang="en-US" altLang="ja-JP" dirty="0" smtClean="0"/>
              <a:t>#.*********.#</a:t>
            </a:r>
          </a:p>
          <a:p>
            <a:pPr algn="ctr">
              <a:buNone/>
            </a:pPr>
            <a:r>
              <a:rPr lang="en-US" altLang="ja-JP" dirty="0" smtClean="0"/>
              <a:t>#...........#</a:t>
            </a:r>
          </a:p>
          <a:p>
            <a:pPr algn="ctr">
              <a:buNone/>
            </a:pPr>
            <a:r>
              <a:rPr lang="en-US" altLang="ja-JP" dirty="0" smtClean="0"/>
              <a:t>######s######</a:t>
            </a:r>
          </a:p>
          <a:p>
            <a:pPr algn="ctr">
              <a:buNone/>
            </a:pPr>
            <a:r>
              <a:rPr lang="en-US" altLang="ja-JP" dirty="0" smtClean="0"/>
              <a:t>#############</a:t>
            </a:r>
          </a:p>
          <a:p>
            <a:pPr>
              <a:buNone/>
            </a:pPr>
            <a:endParaRPr lang="en-US" altLang="ja-JP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Judge Data</a:t>
            </a:r>
            <a:r>
              <a:rPr lang="ja-JP" altLang="en-US" dirty="0" smtClean="0"/>
              <a:t>２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US" altLang="ja-JP" dirty="0" smtClean="0"/>
              <a:t>9 10</a:t>
            </a:r>
          </a:p>
          <a:p>
            <a:pPr algn="ctr">
              <a:buNone/>
            </a:pPr>
            <a:r>
              <a:rPr lang="en-US" altLang="ja-JP" dirty="0" smtClean="0"/>
              <a:t>#########</a:t>
            </a:r>
          </a:p>
          <a:p>
            <a:pPr algn="ctr">
              <a:buNone/>
            </a:pPr>
            <a:r>
              <a:rPr lang="en-US" altLang="ja-JP" dirty="0" smtClean="0"/>
              <a:t>#*******#</a:t>
            </a:r>
          </a:p>
          <a:p>
            <a:pPr algn="ctr">
              <a:buNone/>
            </a:pPr>
            <a:r>
              <a:rPr lang="en-US" altLang="ja-JP" dirty="0" smtClean="0"/>
              <a:t>#*.....*#</a:t>
            </a:r>
          </a:p>
          <a:p>
            <a:pPr algn="ctr">
              <a:buNone/>
            </a:pPr>
            <a:r>
              <a:rPr lang="en-US" altLang="ja-JP" dirty="0" smtClean="0"/>
              <a:t>#*.*g*.*#</a:t>
            </a:r>
          </a:p>
          <a:p>
            <a:pPr algn="ctr">
              <a:buNone/>
            </a:pPr>
            <a:r>
              <a:rPr lang="en-US" altLang="ja-JP" dirty="0" smtClean="0"/>
              <a:t>#*.....*#</a:t>
            </a:r>
          </a:p>
          <a:p>
            <a:pPr algn="ctr">
              <a:buNone/>
            </a:pPr>
            <a:r>
              <a:rPr lang="en-US" altLang="ja-JP" dirty="0" smtClean="0"/>
              <a:t>#*******#</a:t>
            </a:r>
          </a:p>
          <a:p>
            <a:pPr algn="ctr">
              <a:buNone/>
            </a:pPr>
            <a:r>
              <a:rPr lang="en-US" altLang="ja-JP" dirty="0" smtClean="0"/>
              <a:t>#.#####.#</a:t>
            </a:r>
          </a:p>
          <a:p>
            <a:pPr algn="ctr">
              <a:buNone/>
            </a:pPr>
            <a:r>
              <a:rPr lang="en-US" altLang="ja-JP" dirty="0" smtClean="0"/>
              <a:t>#.......#</a:t>
            </a:r>
          </a:p>
          <a:p>
            <a:pPr algn="ctr">
              <a:buNone/>
            </a:pPr>
            <a:r>
              <a:rPr lang="en-US" altLang="ja-JP" dirty="0" smtClean="0"/>
              <a:t>####s####</a:t>
            </a:r>
          </a:p>
          <a:p>
            <a:pPr algn="ctr">
              <a:buNone/>
            </a:pPr>
            <a:r>
              <a:rPr lang="en-US" altLang="ja-JP" dirty="0" smtClean="0"/>
              <a:t>#########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</a:t>
            </a:r>
            <a:r>
              <a:rPr kumimoji="1" lang="ja-JP" altLang="en-US" dirty="0" smtClean="0"/>
              <a:t>３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altLang="ja-JP" dirty="0" smtClean="0"/>
              <a:t>11 8</a:t>
            </a:r>
          </a:p>
          <a:p>
            <a:pPr algn="ctr">
              <a:buNone/>
            </a:pPr>
            <a:r>
              <a:rPr lang="en-US" altLang="ja-JP" dirty="0" smtClean="0"/>
              <a:t>###########</a:t>
            </a:r>
          </a:p>
          <a:p>
            <a:pPr algn="ctr">
              <a:buNone/>
            </a:pPr>
            <a:r>
              <a:rPr lang="en-US" altLang="ja-JP" dirty="0" smtClean="0"/>
              <a:t>#........g#</a:t>
            </a:r>
          </a:p>
          <a:p>
            <a:pPr algn="ctr">
              <a:buNone/>
            </a:pPr>
            <a:r>
              <a:rPr lang="en-US" altLang="ja-JP" dirty="0" smtClean="0"/>
              <a:t>##.########</a:t>
            </a:r>
          </a:p>
          <a:p>
            <a:pPr algn="ctr">
              <a:buNone/>
            </a:pPr>
            <a:r>
              <a:rPr lang="en-US" altLang="ja-JP" dirty="0" smtClean="0"/>
              <a:t>#.........#</a:t>
            </a:r>
          </a:p>
          <a:p>
            <a:pPr algn="ctr">
              <a:buNone/>
            </a:pPr>
            <a:r>
              <a:rPr lang="en-US" altLang="ja-JP" dirty="0" smtClean="0"/>
              <a:t>########.##</a:t>
            </a:r>
          </a:p>
          <a:p>
            <a:pPr algn="ctr">
              <a:buNone/>
            </a:pPr>
            <a:r>
              <a:rPr lang="en-US" altLang="ja-JP" dirty="0" smtClean="0"/>
              <a:t>#.........#</a:t>
            </a:r>
          </a:p>
          <a:p>
            <a:pPr algn="ctr">
              <a:buNone/>
            </a:pPr>
            <a:r>
              <a:rPr lang="en-US" altLang="ja-JP" dirty="0" smtClean="0"/>
              <a:t>##s########</a:t>
            </a:r>
          </a:p>
          <a:p>
            <a:pPr algn="ctr">
              <a:buNone/>
            </a:pPr>
            <a:r>
              <a:rPr lang="en-US" altLang="ja-JP" dirty="0" smtClean="0"/>
              <a:t>###########</a:t>
            </a:r>
          </a:p>
          <a:p>
            <a:pPr>
              <a:buNone/>
            </a:pP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Judge Data</a:t>
            </a:r>
            <a:r>
              <a:rPr lang="ja-JP" altLang="en-US" dirty="0" smtClean="0"/>
              <a:t>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827584" y="1447800"/>
            <a:ext cx="8640960" cy="5221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kumimoji="1" lang="en-US" altLang="ja-JP" dirty="0" smtClean="0"/>
              <a:t>500 500</a:t>
            </a:r>
            <a:r>
              <a:rPr kumimoji="1" lang="ja-JP" altLang="en-US" dirty="0" smtClean="0"/>
              <a:t>（↓の</a:t>
            </a:r>
            <a:r>
              <a:rPr kumimoji="1" lang="ja-JP" altLang="en-US" dirty="0" err="1" smtClean="0"/>
              <a:t>ｓ</a:t>
            </a:r>
            <a:r>
              <a:rPr kumimoji="1" lang="ja-JP" altLang="en-US" dirty="0" smtClean="0"/>
              <a:t>字路が最大サイズで続く）</a:t>
            </a:r>
            <a:endParaRPr kumimoji="1" lang="en-US" altLang="ja-JP" dirty="0" smtClean="0"/>
          </a:p>
          <a:p>
            <a:pPr>
              <a:buNone/>
            </a:pPr>
            <a:r>
              <a:rPr lang="en-US" altLang="ja-JP" dirty="0" smtClean="0"/>
              <a:t>###################################</a:t>
            </a:r>
          </a:p>
          <a:p>
            <a:pPr>
              <a:buNone/>
            </a:pPr>
            <a:r>
              <a:rPr lang="en-US" altLang="ja-JP" dirty="0" smtClean="0"/>
              <a:t>#..............................*.g#</a:t>
            </a:r>
          </a:p>
          <a:p>
            <a:pPr>
              <a:buNone/>
            </a:pPr>
            <a:r>
              <a:rPr lang="en-US" altLang="ja-JP" dirty="0" smtClean="0"/>
              <a:t>#.#################################</a:t>
            </a:r>
          </a:p>
          <a:p>
            <a:pPr>
              <a:buNone/>
            </a:pPr>
            <a:r>
              <a:rPr lang="en-US" altLang="ja-JP" dirty="0" smtClean="0"/>
              <a:t>#.................................#</a:t>
            </a:r>
          </a:p>
          <a:p>
            <a:pPr>
              <a:buNone/>
            </a:pPr>
            <a:r>
              <a:rPr lang="en-US" altLang="ja-JP" dirty="0" smtClean="0"/>
              <a:t>#################################.#</a:t>
            </a:r>
          </a:p>
          <a:p>
            <a:pPr>
              <a:buNone/>
            </a:pPr>
            <a:r>
              <a:rPr lang="en-US" altLang="ja-JP" dirty="0" smtClean="0"/>
              <a:t>#s................................#</a:t>
            </a:r>
          </a:p>
          <a:p>
            <a:pPr>
              <a:buNone/>
            </a:pPr>
            <a:r>
              <a:rPr lang="en-US" altLang="ja-JP" dirty="0" smtClean="0"/>
              <a:t>###################################</a:t>
            </a:r>
          </a:p>
          <a:p>
            <a:pPr>
              <a:buNone/>
            </a:pPr>
            <a:r>
              <a:rPr lang="ja-JP" altLang="en-US" dirty="0" smtClean="0"/>
              <a:t>答えは</a:t>
            </a:r>
            <a:r>
              <a:rPr lang="en-US" altLang="ja-JP" dirty="0" smtClean="0"/>
              <a:t>7718969125.00</a:t>
            </a:r>
            <a:r>
              <a:rPr lang="ja-JP" altLang="en-US" dirty="0" err="1" smtClean="0"/>
              <a:t>。</a:t>
            </a:r>
            <a:r>
              <a:rPr lang="en-US" altLang="ja-JP" dirty="0" smtClean="0">
                <a:solidFill>
                  <a:srgbClr val="FF0000"/>
                </a:solidFill>
              </a:rPr>
              <a:t>INT_MAX</a:t>
            </a:r>
            <a:r>
              <a:rPr lang="ja-JP" altLang="en-US" dirty="0" smtClean="0">
                <a:solidFill>
                  <a:srgbClr val="FF0000"/>
                </a:solidFill>
              </a:rPr>
              <a:t>より大きい！</a:t>
            </a:r>
            <a:endParaRPr lang="en-US" altLang="ja-JP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166</TotalTime>
  <Words>333</Words>
  <Application>Microsoft Office PowerPoint</Application>
  <PresentationFormat>画面に合わせる (4:3)</PresentationFormat>
  <Paragraphs>92</Paragraphs>
  <Slides>9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フレッシュ</vt:lpstr>
      <vt:lpstr>Ｇ　スプリング・タイル</vt:lpstr>
      <vt:lpstr>問題（要約）</vt:lpstr>
      <vt:lpstr>想定解法１/３</vt:lpstr>
      <vt:lpstr>想定解法２/３</vt:lpstr>
      <vt:lpstr>想定解法３/３</vt:lpstr>
      <vt:lpstr>Judge Data１</vt:lpstr>
      <vt:lpstr>Judge Data２</vt:lpstr>
      <vt:lpstr>Judge Data３</vt:lpstr>
      <vt:lpstr>Judge Data４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Ａ　雅先生の地球侵略日誌</dc:title>
  <dc:creator>t2ladmin</dc:creator>
  <cp:lastModifiedBy>t2ladmin</cp:lastModifiedBy>
  <cp:revision>93</cp:revision>
  <dcterms:created xsi:type="dcterms:W3CDTF">2010-09-18T02:52:30Z</dcterms:created>
  <dcterms:modified xsi:type="dcterms:W3CDTF">2010-09-18T09:31:07Z</dcterms:modified>
</cp:coreProperties>
</file>