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65" r:id="rId6"/>
    <p:sldId id="261" r:id="rId7"/>
    <p:sldId id="260" r:id="rId8"/>
    <p:sldId id="259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58" autoAdjust="0"/>
    <p:restoredTop sz="94660"/>
  </p:normalViewPr>
  <p:slideViewPr>
    <p:cSldViewPr showGuides="1">
      <p:cViewPr varScale="1">
        <p:scale>
          <a:sx n="65" d="100"/>
          <a:sy n="65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5019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2379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5372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3118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415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5124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5960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1207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 smtClean="0"/>
              <a:t>アイコンをクリックして図を追加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34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3638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54506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94337-11E2-462D-9D36-554CBF28C61C}" type="datetimeFigureOut">
              <a:rPr kumimoji="1" lang="ja-JP" altLang="en-US" smtClean="0"/>
              <a:t>2012/9/16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FC674-15E1-460F-BE9E-B63F69AD8B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740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5"/>
        </a:buClr>
        <a:buSzPct val="68000"/>
        <a:buFont typeface="Wingdings 3" pitchFamily="18" charset="2"/>
        <a:buChar char="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5"/>
        </a:buClr>
        <a:buFont typeface="Verdana" pitchFamily="34" charset="0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Enumeration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en-US" altLang="ja-JP" dirty="0">
                <a:solidFill>
                  <a:schemeClr val="tx1"/>
                </a:solidFill>
              </a:rPr>
              <a:t>JAG </a:t>
            </a:r>
            <a:r>
              <a:rPr lang="en-US" altLang="ja-JP" dirty="0" smtClean="0">
                <a:solidFill>
                  <a:schemeClr val="tx1"/>
                </a:solidFill>
              </a:rPr>
              <a:t>Summer </a:t>
            </a:r>
            <a:r>
              <a:rPr lang="en-US" altLang="ja-JP" dirty="0">
                <a:solidFill>
                  <a:schemeClr val="tx1"/>
                </a:solidFill>
              </a:rPr>
              <a:t>Camp 2012 </a:t>
            </a:r>
            <a:r>
              <a:rPr lang="en-US" altLang="ja-JP" dirty="0" smtClean="0">
                <a:solidFill>
                  <a:schemeClr val="tx1"/>
                </a:solidFill>
              </a:rPr>
              <a:t>Day3-B: </a:t>
            </a:r>
            <a:r>
              <a:rPr lang="en-US" altLang="ja-JP" dirty="0">
                <a:solidFill>
                  <a:schemeClr val="tx1"/>
                </a:solidFill>
              </a:rPr>
              <a:t>Problem </a:t>
            </a:r>
            <a:r>
              <a:rPr lang="en-US" altLang="ja-JP" dirty="0" smtClean="0">
                <a:solidFill>
                  <a:schemeClr val="tx1"/>
                </a:solidFill>
              </a:rPr>
              <a:t>G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lang="en-US" altLang="ja-JP" dirty="0">
                <a:solidFill>
                  <a:schemeClr val="tx1"/>
                </a:solidFill>
              </a:rPr>
              <a:t>2012/09/16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kumimoji="1" lang="ja-JP" altLang="en-US" dirty="0" smtClean="0">
                <a:solidFill>
                  <a:schemeClr val="tx1"/>
                </a:solidFill>
              </a:rPr>
              <a:t>原案：大坂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lang="ja-JP" altLang="en-US" dirty="0" smtClean="0">
                <a:solidFill>
                  <a:schemeClr val="tx1"/>
                </a:solidFill>
              </a:rPr>
              <a:t>解答：大坂，薮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kumimoji="1" lang="ja-JP" altLang="en-US" dirty="0" smtClean="0">
                <a:solidFill>
                  <a:schemeClr val="tx1"/>
                </a:solidFill>
              </a:rPr>
              <a:t>解説：大坂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03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20</a:t>
                </a:r>
                <a:r>
                  <a:rPr kumimoji="1" lang="ja-JP" altLang="en-US" dirty="0" smtClean="0"/>
                  <a:t>個以下の整数をそれぞれ与えられた確率で選び出す</a:t>
                </a:r>
                <a:endParaRPr kumimoji="1" lang="en-US" altLang="ja-JP" dirty="0" smtClean="0"/>
              </a:p>
              <a:p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以上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𝑚</m:t>
                    </m:r>
                  </m:oMath>
                </a14:m>
                <a:r>
                  <a:rPr lang="ja-JP" altLang="en-US" dirty="0" smtClean="0"/>
                  <a:t>以下の整数の中で，選んだ整数の少なくとも</a:t>
                </a:r>
                <a:r>
                  <a:rPr lang="en-US" altLang="ja-JP" dirty="0" smtClean="0"/>
                  <a:t>1</a:t>
                </a:r>
                <a:r>
                  <a:rPr lang="ja-JP" altLang="en-US" dirty="0" err="1" smtClean="0"/>
                  <a:t>つで</a:t>
                </a:r>
                <a:r>
                  <a:rPr lang="ja-JP" altLang="en-US" dirty="0" smtClean="0"/>
                  <a:t>割り切れるものの個数の期待値は？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2426" r="-148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479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kumimoji="1" lang="ja-JP" altLang="en-US" dirty="0" smtClean="0"/>
                  <a:t>包除原理</a:t>
                </a:r>
                <a:endParaRPr kumimoji="1" lang="en-US" altLang="ja-JP" dirty="0" smtClean="0"/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個の整数の全ての部分集合について，</a:t>
                </a:r>
                <a:r>
                  <a:rPr kumimoji="1" lang="en-US" altLang="ja-JP" dirty="0" smtClean="0"/>
                  <a:t/>
                </a:r>
                <a:br>
                  <a:rPr kumimoji="1" lang="en-US" altLang="ja-JP" dirty="0" smtClean="0"/>
                </a:br>
                <a:r>
                  <a:rPr kumimoji="1" lang="ja-JP" altLang="en-US" dirty="0" smtClean="0"/>
                  <a:t>その集合の要素の少なくとも</a:t>
                </a:r>
                <a:r>
                  <a:rPr kumimoji="1" lang="en-US" altLang="ja-JP" dirty="0" smtClean="0"/>
                  <a:t>1</a:t>
                </a:r>
                <a:r>
                  <a:rPr kumimoji="1" lang="ja-JP" altLang="en-US" dirty="0" err="1" smtClean="0"/>
                  <a:t>つで</a:t>
                </a:r>
                <a:r>
                  <a:rPr kumimoji="1" lang="ja-JP" altLang="en-US" dirty="0" smtClean="0"/>
                  <a:t>割り切れる整数の個数を計算できる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↑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で高速化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</a:rPr>
                              <m:t>𝑛</m:t>
                            </m:r>
                          </m:sup>
                        </m:sSup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→</m:t>
                    </m:r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𝑛</m:t>
                        </m:r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</a:rPr>
                              <m:t>𝑛</m:t>
                            </m:r>
                          </m:sup>
                        </m:sSup>
                      </m:e>
                    </m:d>
                  </m:oMath>
                </a14:m>
                <a:endParaRPr lang="en-US" altLang="ja-JP" dirty="0" smtClean="0"/>
              </a:p>
              <a:p>
                <a:endParaRPr lang="en-US" altLang="ja-JP" dirty="0" smtClean="0"/>
              </a:p>
              <a:p>
                <a:r>
                  <a:rPr lang="ja-JP" altLang="en-US" dirty="0" smtClean="0"/>
                  <a:t>各部分集合を選び出す確率を計算して総和をとる</a:t>
                </a:r>
                <a:endParaRPr lang="en-US" altLang="ja-JP" dirty="0"/>
              </a:p>
              <a:p>
                <a:endParaRPr lang="en-US" altLang="ja-JP" dirty="0" smtClean="0"/>
              </a:p>
              <a:p>
                <a:endParaRPr lang="en-US" altLang="ja-JP" dirty="0"/>
              </a:p>
              <a:p>
                <a:endParaRPr lang="en-US" altLang="ja-JP" dirty="0"/>
              </a:p>
              <a:p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3369" r="-74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278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DP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</a:rPr>
                            <m:t>𝑆</m:t>
                          </m:r>
                        </m:e>
                      </m:d>
                      <m:r>
                        <a:rPr lang="en-US" altLang="ja-JP" i="1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ja-JP" altLang="en-US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altLang="ja-JP" i="1">
                              <a:latin typeface="Cambria Math"/>
                            </a:rPr>
                            <m:t>𝑇</m:t>
                          </m:r>
                          <m:r>
                            <a:rPr lang="en-US" altLang="ja-JP" i="1">
                              <a:latin typeface="Cambria Math"/>
                            </a:rPr>
                            <m:t>⊆</m:t>
                          </m:r>
                          <m:r>
                            <a:rPr lang="en-US" altLang="ja-JP" i="1">
                              <a:latin typeface="Cambria Math"/>
                            </a:rPr>
                            <m:t>𝑆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ja-JP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|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𝑆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∖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𝑇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|</m:t>
                              </m:r>
                            </m:sup>
                          </m:sSup>
                          <m:r>
                            <a:rPr lang="en-US" altLang="ja-JP" i="1">
                              <a:latin typeface="Cambria Math"/>
                            </a:rPr>
                            <m:t>𝑔</m:t>
                          </m:r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</a:rPr>
                                <m:t>𝑇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ja-JP" altLang="en-US" dirty="0"/>
              </a:p>
              <a:p>
                <a:pPr marL="0" indent="0">
                  <a:buNone/>
                </a:pPr>
                <a:r>
                  <a:rPr lang="ja-JP" altLang="en-US" dirty="0" smtClean="0"/>
                  <a:t>を全ての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𝑆</m:t>
                    </m:r>
                  </m:oMath>
                </a14:m>
                <a:r>
                  <a:rPr lang="ja-JP" altLang="en-US" dirty="0" smtClean="0"/>
                  <a:t>について</a:t>
                </a:r>
                <a:r>
                  <a:rPr lang="ja-JP" altLang="en-US" dirty="0"/>
                  <a:t>計算</a:t>
                </a:r>
                <a:r>
                  <a:rPr lang="ja-JP" altLang="en-US" dirty="0" smtClean="0"/>
                  <a:t>する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en-US" altLang="ja-JP" b="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𝑆</m:t>
                        </m:r>
                      </m:e>
                    </m:d>
                    <m:r>
                      <a:rPr lang="en-US" altLang="ja-JP" i="1">
                        <a:latin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𝑆</m:t>
                        </m:r>
                      </m:e>
                    </m:d>
                  </m:oMath>
                </a14:m>
                <a:endParaRPr lang="en-US" altLang="ja-JP" dirty="0"/>
              </a:p>
              <a:p>
                <a:pPr marL="0" indent="0">
                  <a:buNone/>
                </a:pP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𝑆</m:t>
                        </m:r>
                      </m:e>
                    </m:d>
                    <m:r>
                      <a:rPr lang="en-US" altLang="ja-JP" i="1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−1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𝑆</m:t>
                                </m:r>
                              </m:e>
                            </m:d>
                          </m:e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−1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𝑆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∖{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}</m:t>
                                    </m:r>
                                  </m:e>
                                </m:d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−1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𝑆</m:t>
                                </m:r>
                              </m:e>
                            </m:d>
                          </m:e>
                        </m:eqArr>
                      </m:e>
                    </m:d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altLang="ja-JP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en-US" altLang="ja-JP" i="1">
                              <a:latin typeface="Cambria Math"/>
                            </a:rPr>
                            <m:t>𝑘</m:t>
                          </m:r>
                          <m:r>
                            <a:rPr lang="en-US" altLang="ja-JP" i="1">
                              <a:latin typeface="Cambria Math"/>
                            </a:rPr>
                            <m:t>∈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𝑆</m:t>
                          </m:r>
                        </m:e>
                      </m:mr>
                      <m:mr>
                        <m:e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∉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</m:mr>
                    </m:m>
                  </m:oMath>
                </a14:m>
                <a:endParaRPr lang="en-US" altLang="ja-JP" dirty="0"/>
              </a:p>
              <a:p>
                <a:pPr marL="0" indent="0">
                  <a:buNone/>
                </a:pPr>
                <a:r>
                  <a:rPr lang="ja-JP" altLang="en-US" dirty="0"/>
                  <a:t>とすれば</a:t>
                </a:r>
                <a:endParaRPr lang="en-US" altLang="ja-JP" dirty="0"/>
              </a:p>
              <a:p>
                <a:pPr marL="0" indent="0">
                  <a:buNone/>
                </a:pP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𝑆</m:t>
                        </m:r>
                      </m:e>
                    </m:d>
                    <m:r>
                      <a:rPr lang="en-US" altLang="ja-JP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𝑆</m:t>
                        </m:r>
                      </m:e>
                    </m:d>
                  </m:oMath>
                </a14:m>
                <a:endParaRPr lang="en-US" altLang="ja-JP" dirty="0"/>
              </a:p>
              <a:p>
                <a:pPr marL="0" indent="0">
                  <a:buNone/>
                </a:pPr>
                <a:endParaRPr lang="en-US" altLang="ja-JP" dirty="0"/>
              </a:p>
              <a:p>
                <a:pPr marL="0" indent="0">
                  <a:buNone/>
                </a:pPr>
                <a:endParaRPr lang="en-US" altLang="ja-JP" dirty="0"/>
              </a:p>
              <a:p>
                <a:pPr marL="0" indent="0">
                  <a:buNone/>
                </a:pPr>
                <a:endParaRPr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542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別解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包除</a:t>
            </a:r>
            <a:r>
              <a:rPr kumimoji="1" lang="ja-JP" altLang="en-US" dirty="0" smtClean="0"/>
              <a:t>原理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先の</a:t>
            </a:r>
            <a:r>
              <a:rPr lang="en-US" altLang="ja-JP" dirty="0" smtClean="0"/>
              <a:t>DP</a:t>
            </a:r>
            <a:r>
              <a:rPr lang="ja-JP" altLang="en-US" dirty="0" smtClean="0"/>
              <a:t>を使わなくても直接包除原理で求めることが</a:t>
            </a:r>
            <a:r>
              <a:rPr lang="ja-JP" altLang="en-US" dirty="0" smtClean="0"/>
              <a:t>出来る</a:t>
            </a:r>
            <a:endParaRPr lang="en-US" altLang="ja-JP" dirty="0" smtClean="0"/>
          </a:p>
          <a:p>
            <a:pPr lvl="1"/>
            <a:r>
              <a:rPr kumimoji="1" lang="ja-JP" altLang="en-US" smtClean="0"/>
              <a:t>コードがとても簡単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511057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は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18</m:t>
                        </m:r>
                      </m:sup>
                    </m:sSup>
                  </m:oMath>
                </a14:m>
                <a:r>
                  <a:rPr kumimoji="1" lang="ja-JP" altLang="en-US" dirty="0" smtClean="0"/>
                  <a:t>ま</a:t>
                </a:r>
                <a:r>
                  <a:rPr kumimoji="1" lang="ja-JP" altLang="en-US" dirty="0" err="1" smtClean="0"/>
                  <a:t>でなので</a:t>
                </a:r>
                <a:r>
                  <a:rPr kumimoji="1" lang="ja-JP" altLang="en-US" dirty="0" smtClean="0"/>
                  <a:t>，オーバーフローを検出する必要がある</a:t>
                </a:r>
                <a:endParaRPr kumimoji="1" lang="en-US" altLang="ja-JP" dirty="0" smtClean="0"/>
              </a:p>
              <a:p>
                <a:r>
                  <a:rPr lang="en-US" altLang="ja-JP" dirty="0" smtClean="0"/>
                  <a:t>a*b</a:t>
                </a:r>
                <a:r>
                  <a:rPr lang="ja-JP" altLang="en-US" dirty="0" smtClean="0"/>
                  <a:t>のオーバーフローの検出は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:pPr marL="0" indent="0" algn="ctr">
                  <a:buNone/>
                </a:pPr>
                <a:r>
                  <a:rPr kumimoji="1" lang="en-US" altLang="ja-JP" dirty="0" smtClean="0">
                    <a:latin typeface="メイリオ" pitchFamily="50" charset="-128"/>
                    <a:ea typeface="メイリオ" pitchFamily="50" charset="-128"/>
                    <a:cs typeface="メイリオ" pitchFamily="50" charset="-128"/>
                  </a:rPr>
                  <a:t>b!=0 &amp;&amp; a&gt;LONG_MAX/b</a:t>
                </a:r>
              </a:p>
              <a:p>
                <a:pPr marL="0" indent="0">
                  <a:buNone/>
                </a:pPr>
                <a:endParaRPr kumimoji="1" lang="en-US" altLang="ja-JP" dirty="0"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  <a:p>
                <a:pPr marL="0" indent="0">
                  <a:buNone/>
                </a:pPr>
                <a:r>
                  <a:rPr lang="ja-JP" altLang="en-US" dirty="0" smtClean="0"/>
                  <a:t>とかすれば良い</a:t>
                </a:r>
                <a:endParaRPr kumimoji="1" lang="ja-JP" altLang="en-US" dirty="0">
                  <a:latin typeface="メイリオ" pitchFamily="50" charset="-128"/>
                  <a:ea typeface="メイリオ" pitchFamily="50" charset="-128"/>
                  <a:cs typeface="メイリオ" pitchFamily="50" charset="-128"/>
                </a:endParaRP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2156" r="-51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778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大坂 </a:t>
            </a:r>
            <a:r>
              <a:rPr lang="en-US" altLang="ja-JP" dirty="0"/>
              <a:t>Java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98</a:t>
            </a:r>
            <a:r>
              <a:rPr lang="ja-JP" altLang="en-US" dirty="0" smtClean="0"/>
              <a:t>行</a:t>
            </a:r>
            <a:r>
              <a:rPr lang="ja-JP" altLang="en-US" dirty="0"/>
              <a:t>）</a:t>
            </a:r>
            <a:endParaRPr lang="en-US" altLang="ja-JP" dirty="0"/>
          </a:p>
          <a:p>
            <a:r>
              <a:rPr lang="ja-JP" altLang="en-US" dirty="0" smtClean="0"/>
              <a:t>薮 </a:t>
            </a:r>
            <a:r>
              <a:rPr lang="en-US" altLang="ja-JP" dirty="0"/>
              <a:t>C++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42</a:t>
            </a:r>
            <a:r>
              <a:rPr lang="ja-JP" altLang="en-US" dirty="0" smtClean="0"/>
              <a:t>行</a:t>
            </a:r>
            <a:r>
              <a:rPr lang="ja-JP" altLang="en-US" dirty="0"/>
              <a:t>）</a:t>
            </a:r>
            <a:endParaRPr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0660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Acceptance</a:t>
            </a:r>
          </a:p>
          <a:p>
            <a:pPr lvl="1"/>
            <a:r>
              <a:rPr lang="en-US" altLang="ja-JP" dirty="0" smtClean="0"/>
              <a:t>Onsite: </a:t>
            </a:r>
            <a:r>
              <a:rPr lang="en-US" altLang="ja-JP" dirty="0" err="1" smtClean="0"/>
              <a:t>agitsune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24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All</a:t>
            </a:r>
            <a:r>
              <a:rPr lang="en-US" altLang="ja-JP" dirty="0"/>
              <a:t>: </a:t>
            </a:r>
            <a:r>
              <a:rPr lang="en-US" altLang="ja-JP" dirty="0" err="1" smtClean="0"/>
              <a:t>agitsune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24 min</a:t>
            </a:r>
            <a:r>
              <a:rPr lang="ja-JP" altLang="en-US" dirty="0" smtClean="0"/>
              <a:t>）</a:t>
            </a:r>
            <a:endParaRPr kumimoji="1" lang="en-US" altLang="ja-JP" dirty="0" smtClean="0"/>
          </a:p>
          <a:p>
            <a:r>
              <a:rPr lang="en-US" altLang="ja-JP" dirty="0" smtClean="0"/>
              <a:t>First Submission</a:t>
            </a:r>
          </a:p>
          <a:p>
            <a:pPr lvl="1"/>
            <a:r>
              <a:rPr lang="en-US" altLang="ja-JP" dirty="0" smtClean="0"/>
              <a:t>Onsite: </a:t>
            </a:r>
            <a:r>
              <a:rPr lang="en-US" altLang="ja-JP" dirty="0" err="1" smtClean="0"/>
              <a:t>agitsune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24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All: </a:t>
            </a:r>
            <a:r>
              <a:rPr lang="en-US" altLang="ja-JP" dirty="0" err="1" smtClean="0"/>
              <a:t>agitsune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24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lang="en-US" altLang="ja-JP" smtClean="0"/>
              <a:t>AC/Submission: 8/22</a:t>
            </a:r>
            <a:endParaRPr lang="en-US" altLang="ja-JP" dirty="0" smtClean="0"/>
          </a:p>
          <a:p>
            <a:r>
              <a:rPr lang="en-US" altLang="ja-JP" dirty="0" smtClean="0"/>
              <a:t>AC rate: 36%</a:t>
            </a: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4805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285</TotalTime>
  <Words>287</Words>
  <Application>Microsoft Office PowerPoint</Application>
  <PresentationFormat>画面に合わせる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template</vt:lpstr>
      <vt:lpstr>Enumeration</vt:lpstr>
      <vt:lpstr>問題概要</vt:lpstr>
      <vt:lpstr>解法</vt:lpstr>
      <vt:lpstr>DP</vt:lpstr>
      <vt:lpstr>別解</vt:lpstr>
      <vt:lpstr>注意</vt:lpstr>
      <vt:lpstr>ジャッジ解</vt:lpstr>
      <vt:lpstr>解答状況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Enumeration</dc:title>
  <dc:creator>todo</dc:creator>
  <cp:lastModifiedBy>todo</cp:lastModifiedBy>
  <cp:revision>42</cp:revision>
  <dcterms:created xsi:type="dcterms:W3CDTF">2012-09-14T14:50:39Z</dcterms:created>
  <dcterms:modified xsi:type="dcterms:W3CDTF">2012-09-16T10:20:02Z</dcterms:modified>
</cp:coreProperties>
</file>