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8" r:id="rId4"/>
    <p:sldId id="282" r:id="rId5"/>
    <p:sldId id="283" r:id="rId6"/>
    <p:sldId id="271" r:id="rId7"/>
    <p:sldId id="260"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7" autoAdjust="0"/>
    <p:restoredTop sz="94658" autoAdjust="0"/>
  </p:normalViewPr>
  <p:slideViewPr>
    <p:cSldViewPr>
      <p:cViewPr varScale="1">
        <p:scale>
          <a:sx n="100" d="100"/>
          <a:sy n="100" d="100"/>
        </p:scale>
        <p:origin x="-624" y="-84"/>
      </p:cViewPr>
      <p:guideLst>
        <p:guide orient="horz" pos="2160"/>
        <p:guide pos="2880"/>
      </p:guideLst>
    </p:cSldViewPr>
  </p:slideViewPr>
  <p:outlineViewPr>
    <p:cViewPr>
      <p:scale>
        <a:sx n="33" d="100"/>
        <a:sy n="33" d="100"/>
      </p:scale>
      <p:origin x="0" y="88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 29"/>
          <p:cNvSpPr>
            <a:spLocks noGrp="1"/>
          </p:cNvSpPr>
          <p:nvPr>
            <p:ph type="dt" sz="half" idx="10"/>
          </p:nvPr>
        </p:nvSpPr>
        <p:spPr/>
        <p:txBody>
          <a:bodyPr/>
          <a:lstStyle>
            <a:lvl1pPr>
              <a:defRPr>
                <a:solidFill>
                  <a:srgbClr val="FFFFFF"/>
                </a:solidFill>
              </a:defRPr>
            </a:lvl1pPr>
            <a:extLst/>
          </a:lstStyle>
          <a:p>
            <a:fld id="{E90ED720-0104-4369-84BC-D37694168613}" type="datetimeFigureOut">
              <a:rPr kumimoji="1" lang="ja-JP" altLang="en-US" smtClean="0"/>
              <a:pPr/>
              <a:t>2013/9/25</a:t>
            </a:fld>
            <a:endParaRPr kumimoji="1" lang="ja-JP" altLang="en-US"/>
          </a:p>
        </p:txBody>
      </p:sp>
      <p:sp>
        <p:nvSpPr>
          <p:cNvPr id="19" name="フッター プレースホルダ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 26"/>
          <p:cNvSpPr>
            <a:spLocks noGrp="1"/>
          </p:cNvSpPr>
          <p:nvPr>
            <p:ph type="sldNum" sz="quarter" idx="12"/>
          </p:nvPr>
        </p:nvSpPr>
        <p:spPr/>
        <p:txBody>
          <a:bodyPr/>
          <a:lstStyle>
            <a:lvl1pPr>
              <a:defRPr>
                <a:solidFill>
                  <a:srgbClr val="FFFFFF"/>
                </a:solidFill>
              </a:defRPr>
            </a:lvl1pPr>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a:xfrm>
            <a:off x="6727032" y="6407944"/>
            <a:ext cx="1920240" cy="365760"/>
          </a:xfrm>
        </p:spPr>
        <p:txBody>
          <a:bodyPr/>
          <a:lstStyle>
            <a:extLst/>
          </a:lstStyle>
          <a:p>
            <a:fld id="{E90ED720-0104-4369-84BC-D37694168613}" type="datetimeFigureOut">
              <a:rPr kumimoji="1" lang="ja-JP" altLang="en-US" smtClean="0"/>
              <a:pPr/>
              <a:t>2013/9/25</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
        <p:nvSpPr>
          <p:cNvPr id="3" name="図プレースホル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 4"/>
          <p:cNvSpPr>
            <a:spLocks noGrp="1"/>
          </p:cNvSpPr>
          <p:nvPr>
            <p:ph type="dt" sz="half" idx="10"/>
          </p:nvPr>
        </p:nvSpPr>
        <p:spPr/>
        <p:txBody>
          <a:bodyPr/>
          <a:lstStyle>
            <a:lvl1pPr>
              <a:defRPr>
                <a:solidFill>
                  <a:schemeClr val="tx1"/>
                </a:solidFill>
              </a:defRPr>
            </a:lvl1pPr>
            <a:extLst/>
          </a:lstStyle>
          <a:p>
            <a:fld id="{E90ED720-0104-4369-84BC-D37694168613}" type="datetimeFigureOut">
              <a:rPr kumimoji="1" lang="ja-JP" altLang="en-US" smtClean="0"/>
              <a:pPr/>
              <a:t>2013/9/25</a:t>
            </a:fld>
            <a:endParaRPr kumimoji="1" lang="ja-JP" altLang="en-US"/>
          </a:p>
        </p:txBody>
      </p:sp>
      <p:sp>
        <p:nvSpPr>
          <p:cNvPr id="6" name="フッター プレースホルダ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 6"/>
          <p:cNvSpPr>
            <a:spLocks noGrp="1"/>
          </p:cNvSpPr>
          <p:nvPr>
            <p:ph type="sldNum" sz="quarter" idx="12"/>
          </p:nvPr>
        </p:nvSpPr>
        <p:spPr/>
        <p:txBody>
          <a:bodyPr/>
          <a:lstStyle>
            <a:lvl1pPr>
              <a:defRPr>
                <a:solidFill>
                  <a:schemeClr val="tx1"/>
                </a:solidFill>
              </a:defRPr>
            </a:lvl1pPr>
            <a:extLst/>
          </a:lstStyle>
          <a:p>
            <a:fld id="{D2D8002D-B5B0-4BAC-B1F6-782DDCCE6D9C}" type="slidenum">
              <a:rPr kumimoji="1" lang="ja-JP" altLang="en-US" smtClean="0"/>
              <a:pPr/>
              <a: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2013/9/25</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90ED720-0104-4369-84BC-D37694168613}" type="datetimeFigureOut">
              <a:rPr kumimoji="1" lang="ja-JP" altLang="en-US" smtClean="0"/>
              <a:pPr/>
              <a:t>2013/9/25</a:t>
            </a:fld>
            <a:endParaRPr kumimoji="1" lang="ja-JP" altLang="en-US"/>
          </a:p>
        </p:txBody>
      </p:sp>
      <p:sp>
        <p:nvSpPr>
          <p:cNvPr id="22" name="フッター プレースホルダ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2D8002D-B5B0-4BAC-B1F6-782DDCCE6D9C}"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sz="1800" dirty="0"/>
              <a:t>JAG </a:t>
            </a:r>
            <a:r>
              <a:rPr lang="en-US" altLang="ja-JP" sz="1800" dirty="0" smtClean="0"/>
              <a:t>Summer Camp 2013 Day 4</a:t>
            </a:r>
            <a:r>
              <a:rPr lang="en-US" altLang="ja-JP" sz="4000" dirty="0" smtClean="0"/>
              <a:t/>
            </a:r>
            <a:br>
              <a:rPr lang="en-US" altLang="ja-JP" sz="4000" dirty="0" smtClean="0"/>
            </a:br>
            <a:r>
              <a:rPr kumimoji="1" lang="ja-JP" altLang="en-US" dirty="0" smtClean="0"/>
              <a:t>問題 </a:t>
            </a:r>
            <a:r>
              <a:rPr kumimoji="1" lang="en-US" altLang="ja-JP" dirty="0" smtClean="0"/>
              <a:t>I</a:t>
            </a:r>
            <a:r>
              <a:rPr lang="ja-JP" altLang="en-US" dirty="0" smtClean="0"/>
              <a:t> </a:t>
            </a:r>
            <a:r>
              <a:rPr lang="en-US" altLang="ja-JP" dirty="0" smtClean="0"/>
              <a:t>– Multi Path Story</a:t>
            </a:r>
            <a:r>
              <a:rPr kumimoji="1" lang="en-US" altLang="ja-JP" dirty="0" smtClean="0"/>
              <a:t/>
            </a:r>
            <a:br>
              <a:rPr kumimoji="1" lang="en-US" altLang="ja-JP" dirty="0" smtClean="0"/>
            </a:br>
            <a:endParaRPr kumimoji="1" lang="ja-JP" altLang="en-US" sz="2000" dirty="0"/>
          </a:p>
        </p:txBody>
      </p:sp>
      <p:sp>
        <p:nvSpPr>
          <p:cNvPr id="3" name="サブタイトル 2"/>
          <p:cNvSpPr>
            <a:spLocks noGrp="1"/>
          </p:cNvSpPr>
          <p:nvPr>
            <p:ph type="subTitle" idx="1"/>
          </p:nvPr>
        </p:nvSpPr>
        <p:spPr/>
        <p:txBody>
          <a:bodyPr>
            <a:normAutofit fontScale="92500" lnSpcReduction="20000"/>
          </a:bodyPr>
          <a:lstStyle/>
          <a:p>
            <a:r>
              <a:rPr kumimoji="1" lang="ja-JP" altLang="en-US" dirty="0" smtClean="0"/>
              <a:t>原案</a:t>
            </a:r>
            <a:r>
              <a:rPr kumimoji="1" lang="en-US" altLang="ja-JP" dirty="0" smtClean="0"/>
              <a:t>:</a:t>
            </a:r>
            <a:r>
              <a:rPr lang="ja-JP" altLang="en-US" dirty="0" smtClean="0"/>
              <a:t>森</a:t>
            </a:r>
            <a:endParaRPr lang="en-US" altLang="ja-JP" dirty="0" smtClean="0"/>
          </a:p>
          <a:p>
            <a:r>
              <a:rPr lang="ja-JP" altLang="en-US" dirty="0" smtClean="0"/>
              <a:t>解答例：森、</a:t>
            </a:r>
            <a:r>
              <a:rPr lang="ja-JP" altLang="en-US" dirty="0"/>
              <a:t>山添</a:t>
            </a:r>
            <a:endParaRPr lang="en-US" altLang="ja-JP" dirty="0" smtClean="0"/>
          </a:p>
          <a:p>
            <a:r>
              <a:rPr lang="ja-JP" altLang="en-US" dirty="0" smtClean="0"/>
              <a:t>解説：森</a:t>
            </a:r>
            <a:endParaRPr lang="en-US" altLang="ja-JP" dirty="0" smtClean="0"/>
          </a:p>
        </p:txBody>
      </p:sp>
      <p:sp>
        <p:nvSpPr>
          <p:cNvPr id="4" name="pptTeX_Preamble" descr="\documentclass[12pt]{jarticle}&#10;\pagestyle{empty}&#10;\usepackage{amsmath}&#10;\usepackage[dvips]{color}" hidden="1"/>
          <p:cNvSpPr txBox="1"/>
          <p:nvPr/>
        </p:nvSpPr>
        <p:spPr>
          <a:xfrm>
            <a:off x="-1651000" y="-635000"/>
            <a:ext cx="1651000" cy="635000"/>
          </a:xfrm>
          <a:prstGeom prst="rect">
            <a:avLst/>
          </a:prstGeom>
          <a:noFill/>
        </p:spPr>
        <p:txBody>
          <a:bodyPr vert="horz" rtlCol="0">
            <a:spAutoFit/>
          </a:bodyPr>
          <a:lstStyle/>
          <a:p>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コンテンツ プレースホルダ 2"/>
              <p:cNvSpPr>
                <a:spLocks noGrp="1"/>
              </p:cNvSpPr>
              <p:nvPr>
                <p:ph idx="1"/>
              </p:nvPr>
            </p:nvSpPr>
            <p:spPr/>
            <p:txBody>
              <a:bodyPr/>
              <a:lstStyle/>
              <a:p>
                <a:r>
                  <a:rPr lang="ja-JP" altLang="en-US" dirty="0" smtClean="0"/>
                  <a:t>頂点数</a:t>
                </a:r>
                <a14:m>
                  <m:oMath xmlns:m="http://schemas.openxmlformats.org/officeDocument/2006/math">
                    <m:r>
                      <a:rPr lang="en-US" altLang="ja-JP" b="0" i="1" dirty="0" smtClean="0">
                        <a:latin typeface="Cambria Math"/>
                      </a:rPr>
                      <m:t>𝑛</m:t>
                    </m:r>
                  </m:oMath>
                </a14:m>
                <a:r>
                  <a:rPr lang="ja-JP" altLang="en-US" dirty="0"/>
                  <a:t>、各頂点の出次数</a:t>
                </a:r>
                <a14:m>
                  <m:oMath xmlns:m="http://schemas.openxmlformats.org/officeDocument/2006/math">
                    <m:sSub>
                      <m:sSubPr>
                        <m:ctrlPr>
                          <a:rPr lang="en-US" altLang="ja-JP" i="1">
                            <a:latin typeface="Cambria Math"/>
                          </a:rPr>
                        </m:ctrlPr>
                      </m:sSubPr>
                      <m:e>
                        <m:r>
                          <a:rPr lang="en-US" altLang="ja-JP" i="1">
                            <a:latin typeface="Cambria Math"/>
                          </a:rPr>
                          <m:t>𝑘</m:t>
                        </m:r>
                      </m:e>
                      <m:sub>
                        <m:r>
                          <a:rPr lang="en-US" altLang="ja-JP" i="1">
                            <a:latin typeface="Cambria Math"/>
                          </a:rPr>
                          <m:t>𝑖</m:t>
                        </m:r>
                      </m:sub>
                    </m:sSub>
                  </m:oMath>
                </a14:m>
                <a:r>
                  <a:rPr lang="ja-JP" altLang="en-US" dirty="0" smtClean="0"/>
                  <a:t>の</a:t>
                </a:r>
                <a:r>
                  <a:rPr lang="en-US" altLang="ja-JP" dirty="0" smtClean="0"/>
                  <a:t>DAG </a:t>
                </a:r>
                <a14:m>
                  <m:oMath xmlns:m="http://schemas.openxmlformats.org/officeDocument/2006/math">
                    <m:r>
                      <a:rPr lang="en-US" altLang="ja-JP" b="0" i="1" smtClean="0">
                        <a:latin typeface="Cambria Math"/>
                      </a:rPr>
                      <m:t>𝐺</m:t>
                    </m:r>
                  </m:oMath>
                </a14:m>
                <a:r>
                  <a:rPr lang="ja-JP" altLang="en-US" dirty="0" smtClean="0"/>
                  <a:t>が与えられる</a:t>
                </a:r>
                <a:endParaRPr lang="en-US" altLang="ja-JP" dirty="0" smtClean="0"/>
              </a:p>
              <a:p>
                <a:r>
                  <a:rPr lang="ja-JP" altLang="en-US" dirty="0"/>
                  <a:t>ルート頂点がちょうど</a:t>
                </a:r>
                <a:r>
                  <a:rPr lang="en-US" altLang="ja-JP" dirty="0"/>
                  <a:t>1</a:t>
                </a:r>
                <a:r>
                  <a:rPr lang="ja-JP" altLang="en-US" dirty="0"/>
                  <a:t>個存在</a:t>
                </a:r>
                <a:r>
                  <a:rPr lang="ja-JP" altLang="en-US" dirty="0" smtClean="0"/>
                  <a:t>する</a:t>
                </a:r>
                <a:endParaRPr lang="en-US" altLang="ja-JP" dirty="0" smtClean="0"/>
              </a:p>
              <a:p>
                <a:r>
                  <a:rPr lang="ja-JP" altLang="en-US" dirty="0"/>
                  <a:t>辺</a:t>
                </a:r>
                <a:r>
                  <a:rPr lang="ja-JP" altLang="en-US" dirty="0" smtClean="0"/>
                  <a:t>の重み</a:t>
                </a:r>
                <a14:m>
                  <m:oMath xmlns:m="http://schemas.openxmlformats.org/officeDocument/2006/math">
                    <m:sSub>
                      <m:sSubPr>
                        <m:ctrlPr>
                          <a:rPr lang="en-US" altLang="ja-JP" b="0" i="1" smtClean="0">
                            <a:latin typeface="Cambria Math"/>
                          </a:rPr>
                        </m:ctrlPr>
                      </m:sSubPr>
                      <m:e>
                        <m:r>
                          <a:rPr lang="en-US" altLang="ja-JP" b="0" i="1" smtClean="0">
                            <a:latin typeface="Cambria Math"/>
                          </a:rPr>
                          <m:t>𝑐</m:t>
                        </m:r>
                      </m:e>
                      <m:sub>
                        <m:r>
                          <a:rPr lang="en-US" altLang="ja-JP" b="0" i="1" smtClean="0">
                            <a:latin typeface="Cambria Math"/>
                          </a:rPr>
                          <m:t>𝑖𝑗</m:t>
                        </m:r>
                      </m:sub>
                    </m:sSub>
                  </m:oMath>
                </a14:m>
                <a:r>
                  <a:rPr lang="ja-JP" altLang="en-US" dirty="0" smtClean="0"/>
                  <a:t>の合計が最小になるように全てのパス被覆をせよ</a:t>
                </a:r>
                <a:endParaRPr lang="en-US" altLang="ja-JP" dirty="0" smtClean="0"/>
              </a:p>
              <a:p>
                <a:r>
                  <a:rPr lang="ja-JP" altLang="en-US" dirty="0"/>
                  <a:t>だた</a:t>
                </a:r>
                <a:r>
                  <a:rPr lang="ja-JP" altLang="en-US" dirty="0" smtClean="0"/>
                  <a:t>し、パスはルート頂点からしかスタートできない</a:t>
                </a:r>
                <a:endParaRPr lang="en-US" altLang="ja-JP" dirty="0"/>
              </a:p>
              <a:p>
                <a:endParaRPr lang="en-US" altLang="ja-JP" dirty="0" smtClean="0"/>
              </a:p>
              <a:p>
                <a14:m>
                  <m:oMath xmlns:m="http://schemas.openxmlformats.org/officeDocument/2006/math">
                    <m:r>
                      <a:rPr lang="en-US" altLang="ja-JP" i="1">
                        <a:latin typeface="Cambria Math"/>
                      </a:rPr>
                      <m:t>2</m:t>
                    </m:r>
                    <m:r>
                      <a:rPr lang="en-US" altLang="ja-JP" b="0" i="1" smtClean="0">
                        <a:latin typeface="Cambria Math"/>
                      </a:rPr>
                      <m:t>≤</m:t>
                    </m:r>
                    <m:r>
                      <a:rPr lang="en-US" altLang="ja-JP" b="0" i="1" smtClean="0">
                        <a:latin typeface="Cambria Math"/>
                      </a:rPr>
                      <m:t>𝑛</m:t>
                    </m:r>
                    <m:r>
                      <a:rPr lang="en-US" altLang="ja-JP" b="0" i="1" smtClean="0">
                        <a:latin typeface="Cambria Math"/>
                      </a:rPr>
                      <m:t>≤1000</m:t>
                    </m:r>
                  </m:oMath>
                </a14:m>
                <a:endParaRPr lang="en-US" altLang="ja-JP" dirty="0" smtClean="0"/>
              </a:p>
              <a:p>
                <a14:m>
                  <m:oMath xmlns:m="http://schemas.openxmlformats.org/officeDocument/2006/math">
                    <m:r>
                      <a:rPr lang="en-US" altLang="ja-JP" b="0" i="1" smtClean="0">
                        <a:latin typeface="Cambria Math"/>
                      </a:rPr>
                      <m:t>0≤</m:t>
                    </m:r>
                    <m:sSub>
                      <m:sSubPr>
                        <m:ctrlPr>
                          <a:rPr lang="en-US" altLang="ja-JP" b="0" i="1" smtClean="0">
                            <a:latin typeface="Cambria Math"/>
                          </a:rPr>
                        </m:ctrlPr>
                      </m:sSubPr>
                      <m:e>
                        <m:r>
                          <a:rPr lang="en-US" altLang="ja-JP" b="0" i="1" smtClean="0">
                            <a:latin typeface="Cambria Math"/>
                          </a:rPr>
                          <m:t>𝑘</m:t>
                        </m:r>
                      </m:e>
                      <m:sub>
                        <m:r>
                          <a:rPr lang="en-US" altLang="ja-JP" b="0" i="1" smtClean="0">
                            <a:latin typeface="Cambria Math"/>
                          </a:rPr>
                          <m:t>𝑖</m:t>
                        </m:r>
                      </m:sub>
                    </m:sSub>
                    <m:r>
                      <a:rPr lang="en-US" altLang="ja-JP" b="0" i="1" smtClean="0">
                        <a:latin typeface="Cambria Math"/>
                      </a:rPr>
                      <m:t>≤50</m:t>
                    </m:r>
                  </m:oMath>
                </a14:m>
                <a:endParaRPr lang="en-US" altLang="ja-JP" b="0" dirty="0" smtClean="0"/>
              </a:p>
              <a:p>
                <a14:m>
                  <m:oMath xmlns:m="http://schemas.openxmlformats.org/officeDocument/2006/math">
                    <m:r>
                      <a:rPr lang="en-US" altLang="ja-JP" b="0" i="1" smtClean="0">
                        <a:latin typeface="Cambria Math"/>
                      </a:rPr>
                      <m:t>0≤</m:t>
                    </m:r>
                    <m:sSub>
                      <m:sSubPr>
                        <m:ctrlPr>
                          <a:rPr lang="en-US" altLang="ja-JP" b="0" i="1" smtClean="0">
                            <a:latin typeface="Cambria Math"/>
                          </a:rPr>
                        </m:ctrlPr>
                      </m:sSubPr>
                      <m:e>
                        <m:r>
                          <a:rPr lang="en-US" altLang="ja-JP" b="0" i="1" smtClean="0">
                            <a:latin typeface="Cambria Math"/>
                          </a:rPr>
                          <m:t>𝑐</m:t>
                        </m:r>
                      </m:e>
                      <m:sub>
                        <m:r>
                          <a:rPr lang="en-US" altLang="ja-JP" b="0" i="1" smtClean="0">
                            <a:latin typeface="Cambria Math"/>
                          </a:rPr>
                          <m:t>𝑖𝑗</m:t>
                        </m:r>
                      </m:sub>
                    </m:sSub>
                    <m:r>
                      <a:rPr lang="en-US" altLang="ja-JP" b="0" i="1" smtClean="0">
                        <a:latin typeface="Cambria Math"/>
                      </a:rPr>
                      <m:t>≤300</m:t>
                    </m:r>
                  </m:oMath>
                </a14:m>
                <a:endParaRPr lang="en-US" altLang="ja-JP" dirty="0" smtClean="0"/>
              </a:p>
              <a:p>
                <a:endParaRPr lang="en-US" altLang="ja-JP" dirty="0" smtClean="0"/>
              </a:p>
            </p:txBody>
          </p:sp>
        </mc:Choice>
        <mc:Fallback xmlns="">
          <p:sp>
            <p:nvSpPr>
              <p:cNvPr id="3" name="コンテンツ プレースホルダ 2"/>
              <p:cNvSpPr>
                <a:spLocks noGrp="1" noRot="1" noChangeAspect="1" noMove="1" noResize="1" noEditPoints="1" noAdjustHandles="1" noChangeArrowheads="1" noChangeShapeType="1" noTextEdit="1"/>
              </p:cNvSpPr>
              <p:nvPr>
                <p:ph idx="1"/>
              </p:nvPr>
            </p:nvSpPr>
            <p:spPr>
              <a:blipFill rotWithShape="1">
                <a:blip r:embed="rId2"/>
                <a:stretch>
                  <a:fillRect t="-2022"/>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コンテンツ プレースホルダー 1"/>
              <p:cNvSpPr>
                <a:spLocks noGrp="1"/>
              </p:cNvSpPr>
              <p:nvPr>
                <p:ph idx="1"/>
              </p:nvPr>
            </p:nvSpPr>
            <p:spPr/>
            <p:txBody>
              <a:bodyPr>
                <a:normAutofit/>
              </a:bodyPr>
              <a:lstStyle/>
              <a:p>
                <a:r>
                  <a:rPr lang="ja-JP" altLang="en-US" dirty="0" smtClean="0"/>
                  <a:t>とりあえず全ての辺を</a:t>
                </a:r>
                <a:r>
                  <a:rPr lang="en-US" altLang="ja-JP" dirty="0" smtClean="0"/>
                  <a:t>1</a:t>
                </a:r>
                <a:r>
                  <a:rPr lang="ja-JP" altLang="en-US" dirty="0" smtClean="0"/>
                  <a:t>回ずつ使ったと考えてみる</a:t>
                </a:r>
                <a:endParaRPr lang="en-US" altLang="ja-JP" dirty="0" smtClean="0"/>
              </a:p>
              <a:p>
                <a:r>
                  <a:rPr lang="ja-JP" altLang="en-US" dirty="0"/>
                  <a:t>入</a:t>
                </a:r>
                <a:r>
                  <a:rPr lang="ja-JP" altLang="en-US" dirty="0" smtClean="0"/>
                  <a:t>次数</a:t>
                </a:r>
                <a14:m>
                  <m:oMath xmlns:m="http://schemas.openxmlformats.org/officeDocument/2006/math">
                    <m:r>
                      <a:rPr lang="en-US" altLang="ja-JP" b="0" i="1" smtClean="0">
                        <a:latin typeface="Cambria Math"/>
                      </a:rPr>
                      <m:t>≥</m:t>
                    </m:r>
                  </m:oMath>
                </a14:m>
                <a:r>
                  <a:rPr lang="ja-JP" altLang="en-US" dirty="0" smtClean="0"/>
                  <a:t>出次数の頂点はパスの末端が余る</a:t>
                </a:r>
                <a:endParaRPr lang="en-US" altLang="ja-JP" dirty="0" smtClean="0"/>
              </a:p>
              <a:p>
                <a:r>
                  <a:rPr lang="ja-JP" altLang="en-US" dirty="0" smtClean="0"/>
                  <a:t>入次数</a:t>
                </a:r>
                <a14:m>
                  <m:oMath xmlns:m="http://schemas.openxmlformats.org/officeDocument/2006/math">
                    <m:r>
                      <a:rPr lang="en-US" altLang="ja-JP" b="0" i="1" smtClean="0">
                        <a:latin typeface="Cambria Math"/>
                      </a:rPr>
                      <m:t>≤</m:t>
                    </m:r>
                  </m:oMath>
                </a14:m>
                <a:r>
                  <a:rPr lang="ja-JP" altLang="en-US" dirty="0" smtClean="0"/>
                  <a:t>出次数の頂点はそこから出る辺を被覆するために入る辺が足りない</a:t>
                </a:r>
                <a:endParaRPr lang="en-US" altLang="ja-JP" dirty="0" smtClean="0"/>
              </a:p>
              <a:p>
                <a:endParaRPr lang="en-US" altLang="ja-JP" dirty="0"/>
              </a:p>
              <a:p>
                <a:r>
                  <a:rPr lang="ja-JP" altLang="en-US" dirty="0" smtClean="0"/>
                  <a:t>パスの末端が余った頂点（もしくはルート頂点</a:t>
                </a:r>
                <a:r>
                  <a:rPr lang="ja-JP" altLang="en-US" dirty="0" smtClean="0"/>
                  <a:t>）と足りない頂点の割り当て問題に帰着する</a:t>
                </a:r>
                <a:endParaRPr lang="en-US" altLang="ja-JP" dirty="0" smtClean="0"/>
              </a:p>
              <a:p>
                <a:r>
                  <a:rPr lang="ja-JP" altLang="en-US" dirty="0" smtClean="0"/>
                  <a:t>二部</a:t>
                </a:r>
                <a:r>
                  <a:rPr lang="ja-JP" altLang="en-US" dirty="0" smtClean="0"/>
                  <a:t>グラフを作って最小費用流を使えば良い</a:t>
                </a:r>
                <a:endParaRPr lang="en-US" altLang="ja-JP" dirty="0" smtClean="0"/>
              </a:p>
            </p:txBody>
          </p:sp>
        </mc:Choice>
        <mc:Fallback>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2022"/>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kumimoji="1" lang="ja-JP" altLang="en-US" dirty="0" smtClean="0"/>
              <a:t>解法</a:t>
            </a:r>
            <a:endParaRPr kumimoji="1" lang="ja-JP" altLang="en-US" dirty="0"/>
          </a:p>
        </p:txBody>
      </p:sp>
    </p:spTree>
    <p:extLst>
      <p:ext uri="{BB962C8B-B14F-4D97-AF65-F5344CB8AC3E}">
        <p14:creationId xmlns:p14="http://schemas.microsoft.com/office/powerpoint/2010/main" val="15393110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a:t>普通</a:t>
            </a:r>
            <a:r>
              <a:rPr lang="ja-JP" altLang="en-US" dirty="0" smtClean="0"/>
              <a:t>に</a:t>
            </a:r>
            <a:r>
              <a:rPr kumimoji="1" lang="ja-JP" altLang="en-US" dirty="0" smtClean="0"/>
              <a:t>容量</a:t>
            </a:r>
            <a:r>
              <a:rPr lang="ja-JP" altLang="en-US" dirty="0"/>
              <a:t>下限</a:t>
            </a:r>
            <a:r>
              <a:rPr kumimoji="1" lang="en-US" altLang="ja-JP" dirty="0" smtClean="0"/>
              <a:t>1</a:t>
            </a:r>
            <a:r>
              <a:rPr kumimoji="1" lang="ja-JP" altLang="en-US" dirty="0" smtClean="0"/>
              <a:t>の最小費用流</a:t>
            </a:r>
            <a:endParaRPr kumimoji="1" lang="en-US" altLang="ja-JP" dirty="0" smtClean="0"/>
          </a:p>
          <a:p>
            <a:r>
              <a:rPr lang="ja-JP" altLang="en-US" dirty="0" smtClean="0"/>
              <a:t>アリ本とかに載ってます</a:t>
            </a:r>
            <a:endParaRPr lang="en-US" altLang="ja-JP" dirty="0" smtClean="0"/>
          </a:p>
        </p:txBody>
      </p:sp>
      <p:sp>
        <p:nvSpPr>
          <p:cNvPr id="3" name="タイトル 2"/>
          <p:cNvSpPr>
            <a:spLocks noGrp="1"/>
          </p:cNvSpPr>
          <p:nvPr>
            <p:ph type="title"/>
          </p:nvPr>
        </p:nvSpPr>
        <p:spPr/>
        <p:txBody>
          <a:bodyPr/>
          <a:lstStyle/>
          <a:p>
            <a:r>
              <a:rPr lang="ja-JP" altLang="en-US" dirty="0"/>
              <a:t>別解</a:t>
            </a:r>
            <a:endParaRPr kumimoji="1" lang="ja-JP" altLang="en-US" dirty="0"/>
          </a:p>
        </p:txBody>
      </p:sp>
    </p:spTree>
    <p:extLst>
      <p:ext uri="{BB962C8B-B14F-4D97-AF65-F5344CB8AC3E}">
        <p14:creationId xmlns:p14="http://schemas.microsoft.com/office/powerpoint/2010/main" val="12284703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kumimoji="1" lang="ja-JP" altLang="en-US" dirty="0" smtClean="0"/>
              <a:t>クソゲーの場合オーバーフローします</a:t>
            </a:r>
            <a:endParaRPr kumimoji="1" lang="en-US" altLang="ja-JP" dirty="0" smtClean="0"/>
          </a:p>
          <a:p>
            <a:pPr lvl="1"/>
            <a:r>
              <a:rPr lang="ja-JP" altLang="en-US" dirty="0" smtClean="0"/>
              <a:t>ラスト手前まで直線</a:t>
            </a:r>
            <a:endParaRPr lang="en-US" altLang="ja-JP" dirty="0" smtClean="0"/>
          </a:p>
          <a:p>
            <a:pPr lvl="1"/>
            <a:r>
              <a:rPr kumimoji="1" lang="ja-JP" altLang="en-US" dirty="0" smtClean="0"/>
              <a:t>ラスト直前で限界まで分岐</a:t>
            </a:r>
            <a:endParaRPr kumimoji="1" lang="en-US" altLang="ja-JP" dirty="0" smtClean="0"/>
          </a:p>
          <a:p>
            <a:pPr lvl="1"/>
            <a:r>
              <a:rPr lang="ja-JP" altLang="en-US" dirty="0"/>
              <a:t>すべて</a:t>
            </a:r>
            <a:r>
              <a:rPr lang="ja-JP" altLang="en-US" dirty="0" smtClean="0"/>
              <a:t>の分岐</a:t>
            </a:r>
            <a:r>
              <a:rPr lang="ja-JP" altLang="en-US" dirty="0"/>
              <a:t>から多重辺で</a:t>
            </a:r>
            <a:r>
              <a:rPr lang="en-US" altLang="ja-JP" dirty="0" smtClean="0"/>
              <a:t>1</a:t>
            </a:r>
            <a:r>
              <a:rPr lang="ja-JP" altLang="en-US" dirty="0" err="1" smtClean="0"/>
              <a:t>つの</a:t>
            </a:r>
            <a:r>
              <a:rPr lang="ja-JP" altLang="en-US" dirty="0" smtClean="0"/>
              <a:t>結末</a:t>
            </a:r>
            <a:r>
              <a:rPr lang="ja-JP" altLang="en-US" dirty="0" smtClean="0"/>
              <a:t>へ収束</a:t>
            </a:r>
            <a:endParaRPr lang="en-US" altLang="ja-JP" dirty="0"/>
          </a:p>
        </p:txBody>
      </p:sp>
      <p:sp>
        <p:nvSpPr>
          <p:cNvPr id="3" name="タイトル 2"/>
          <p:cNvSpPr>
            <a:spLocks noGrp="1"/>
          </p:cNvSpPr>
          <p:nvPr>
            <p:ph type="title"/>
          </p:nvPr>
        </p:nvSpPr>
        <p:spPr/>
        <p:txBody>
          <a:bodyPr/>
          <a:lstStyle/>
          <a:p>
            <a:r>
              <a:rPr lang="ja-JP" altLang="en-US" dirty="0"/>
              <a:t>コーナーケース</a:t>
            </a:r>
            <a:endParaRPr kumimoji="1" lang="ja-JP" altLang="en-US" dirty="0"/>
          </a:p>
        </p:txBody>
      </p:sp>
      <p:sp>
        <p:nvSpPr>
          <p:cNvPr id="4" name="円/楕円 3"/>
          <p:cNvSpPr/>
          <p:nvPr/>
        </p:nvSpPr>
        <p:spPr>
          <a:xfrm>
            <a:off x="7164288" y="1197184"/>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 name="円/楕円 4"/>
          <p:cNvSpPr/>
          <p:nvPr/>
        </p:nvSpPr>
        <p:spPr>
          <a:xfrm>
            <a:off x="7164288" y="1917264"/>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 name="円/楕円 5"/>
          <p:cNvSpPr/>
          <p:nvPr/>
        </p:nvSpPr>
        <p:spPr>
          <a:xfrm>
            <a:off x="5764200" y="5037732"/>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 name="円/楕円 6"/>
          <p:cNvSpPr/>
          <p:nvPr/>
        </p:nvSpPr>
        <p:spPr>
          <a:xfrm>
            <a:off x="7168896" y="4221088"/>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8" name="円/楕円 7"/>
          <p:cNvSpPr/>
          <p:nvPr/>
        </p:nvSpPr>
        <p:spPr>
          <a:xfrm>
            <a:off x="6556288" y="5037732"/>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9" name="円/楕円 8"/>
          <p:cNvSpPr/>
          <p:nvPr/>
        </p:nvSpPr>
        <p:spPr>
          <a:xfrm>
            <a:off x="7168896" y="6021288"/>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0" name="円/楕円 9"/>
          <p:cNvSpPr/>
          <p:nvPr/>
        </p:nvSpPr>
        <p:spPr>
          <a:xfrm>
            <a:off x="8460432" y="5049180"/>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cxnSp>
        <p:nvCxnSpPr>
          <p:cNvPr id="12" name="直線矢印コネクタ 11"/>
          <p:cNvCxnSpPr>
            <a:stCxn id="7" idx="4"/>
            <a:endCxn id="8" idx="0"/>
          </p:cNvCxnSpPr>
          <p:nvPr/>
        </p:nvCxnSpPr>
        <p:spPr>
          <a:xfrm flipH="1">
            <a:off x="6736308" y="4581128"/>
            <a:ext cx="612608" cy="456604"/>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16" name="直線矢印コネクタ 15"/>
          <p:cNvCxnSpPr>
            <a:stCxn id="7" idx="4"/>
            <a:endCxn id="6" idx="0"/>
          </p:cNvCxnSpPr>
          <p:nvPr/>
        </p:nvCxnSpPr>
        <p:spPr>
          <a:xfrm flipH="1">
            <a:off x="5944220" y="4581128"/>
            <a:ext cx="1404696" cy="456604"/>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19" name="直線矢印コネクタ 18"/>
          <p:cNvCxnSpPr>
            <a:stCxn id="7" idx="4"/>
            <a:endCxn id="10" idx="0"/>
          </p:cNvCxnSpPr>
          <p:nvPr/>
        </p:nvCxnSpPr>
        <p:spPr>
          <a:xfrm>
            <a:off x="7348916" y="4581128"/>
            <a:ext cx="1291536" cy="468052"/>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2" name="直線矢印コネクタ 21"/>
          <p:cNvCxnSpPr>
            <a:stCxn id="6" idx="4"/>
            <a:endCxn id="9" idx="0"/>
          </p:cNvCxnSpPr>
          <p:nvPr/>
        </p:nvCxnSpPr>
        <p:spPr>
          <a:xfrm>
            <a:off x="5944220" y="5397772"/>
            <a:ext cx="1404696" cy="623516"/>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6" name="直線矢印コネクタ 25"/>
          <p:cNvCxnSpPr>
            <a:stCxn id="36" idx="4"/>
            <a:endCxn id="7" idx="0"/>
          </p:cNvCxnSpPr>
          <p:nvPr/>
        </p:nvCxnSpPr>
        <p:spPr>
          <a:xfrm>
            <a:off x="7348916" y="3861048"/>
            <a:ext cx="0" cy="360040"/>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7" name="直線矢印コネクタ 26"/>
          <p:cNvCxnSpPr>
            <a:stCxn id="8" idx="4"/>
            <a:endCxn id="9" idx="0"/>
          </p:cNvCxnSpPr>
          <p:nvPr/>
        </p:nvCxnSpPr>
        <p:spPr>
          <a:xfrm>
            <a:off x="6736308" y="5397772"/>
            <a:ext cx="612608" cy="623516"/>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8" name="直線矢印コネクタ 27"/>
          <p:cNvCxnSpPr>
            <a:stCxn id="10" idx="4"/>
            <a:endCxn id="9" idx="0"/>
          </p:cNvCxnSpPr>
          <p:nvPr/>
        </p:nvCxnSpPr>
        <p:spPr>
          <a:xfrm flipH="1">
            <a:off x="7348916" y="5409220"/>
            <a:ext cx="1291536" cy="612068"/>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
        <p:nvSpPr>
          <p:cNvPr id="36" name="円/楕円 35"/>
          <p:cNvSpPr/>
          <p:nvPr/>
        </p:nvSpPr>
        <p:spPr>
          <a:xfrm>
            <a:off x="7168896" y="3501008"/>
            <a:ext cx="360040" cy="36004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cxnSp>
        <p:nvCxnSpPr>
          <p:cNvPr id="39" name="直線矢印コネクタ 38"/>
          <p:cNvCxnSpPr>
            <a:stCxn id="4" idx="4"/>
            <a:endCxn id="5" idx="0"/>
          </p:cNvCxnSpPr>
          <p:nvPr/>
        </p:nvCxnSpPr>
        <p:spPr>
          <a:xfrm>
            <a:off x="7344308" y="1557224"/>
            <a:ext cx="0" cy="360040"/>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
        <p:nvSpPr>
          <p:cNvPr id="42" name="円/楕円 41"/>
          <p:cNvSpPr/>
          <p:nvPr/>
        </p:nvSpPr>
        <p:spPr>
          <a:xfrm>
            <a:off x="7299303" y="2462876"/>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
        <p:nvSpPr>
          <p:cNvPr id="43" name="円/楕円 42"/>
          <p:cNvSpPr/>
          <p:nvPr/>
        </p:nvSpPr>
        <p:spPr>
          <a:xfrm>
            <a:off x="7303911" y="2828925"/>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
        <p:nvSpPr>
          <p:cNvPr id="44" name="円/楕円 43"/>
          <p:cNvSpPr/>
          <p:nvPr/>
        </p:nvSpPr>
        <p:spPr>
          <a:xfrm>
            <a:off x="7299303" y="3194974"/>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
        <p:nvSpPr>
          <p:cNvPr id="45" name="円/楕円 44"/>
          <p:cNvSpPr/>
          <p:nvPr/>
        </p:nvSpPr>
        <p:spPr>
          <a:xfrm>
            <a:off x="7236296" y="5184195"/>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
        <p:nvSpPr>
          <p:cNvPr id="46" name="円/楕円 45"/>
          <p:cNvSpPr/>
          <p:nvPr/>
        </p:nvSpPr>
        <p:spPr>
          <a:xfrm>
            <a:off x="7632658" y="5164295"/>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
        <p:nvSpPr>
          <p:cNvPr id="47" name="円/楕円 46"/>
          <p:cNvSpPr/>
          <p:nvPr/>
        </p:nvSpPr>
        <p:spPr>
          <a:xfrm>
            <a:off x="7992698" y="5174245"/>
            <a:ext cx="90010" cy="9001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8077000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ja-JP" altLang="en-US" dirty="0"/>
              <a:t>森</a:t>
            </a:r>
            <a:endParaRPr lang="en-US" altLang="ja-JP" dirty="0" smtClean="0"/>
          </a:p>
          <a:p>
            <a:pPr lvl="1"/>
            <a:r>
              <a:rPr kumimoji="1" lang="en-US" altLang="ja-JP" dirty="0" smtClean="0"/>
              <a:t>231</a:t>
            </a:r>
            <a:r>
              <a:rPr kumimoji="1" lang="ja-JP" altLang="en-US" dirty="0" smtClean="0"/>
              <a:t>行　</a:t>
            </a:r>
            <a:r>
              <a:rPr kumimoji="1" lang="en-US" altLang="ja-JP" dirty="0" smtClean="0"/>
              <a:t>6600B</a:t>
            </a:r>
          </a:p>
          <a:p>
            <a:r>
              <a:rPr kumimoji="1" lang="ja-JP" altLang="en-US" dirty="0" smtClean="0"/>
              <a:t>山添</a:t>
            </a:r>
            <a:endParaRPr kumimoji="1" lang="en-US" altLang="ja-JP" dirty="0" smtClean="0"/>
          </a:p>
          <a:p>
            <a:pPr lvl="1"/>
            <a:r>
              <a:rPr lang="en-US" altLang="ja-JP" dirty="0" smtClean="0"/>
              <a:t>131</a:t>
            </a:r>
            <a:r>
              <a:rPr lang="ja-JP" altLang="en-US" dirty="0" smtClean="0"/>
              <a:t>行  </a:t>
            </a:r>
            <a:r>
              <a:rPr lang="en-US" altLang="ja-JP" dirty="0" smtClean="0"/>
              <a:t>3200B</a:t>
            </a:r>
          </a:p>
        </p:txBody>
      </p:sp>
      <p:sp>
        <p:nvSpPr>
          <p:cNvPr id="3" name="タイトル 2"/>
          <p:cNvSpPr>
            <a:spLocks noGrp="1"/>
          </p:cNvSpPr>
          <p:nvPr>
            <p:ph type="title"/>
          </p:nvPr>
        </p:nvSpPr>
        <p:spPr/>
        <p:txBody>
          <a:bodyPr/>
          <a:lstStyle/>
          <a:p>
            <a:r>
              <a:rPr kumimoji="1" lang="ja-JP" altLang="en-US" dirty="0" smtClean="0"/>
              <a:t>ジャッジ解</a:t>
            </a:r>
            <a:endParaRPr kumimoji="1" lang="ja-JP"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en-US" altLang="ja-JP" dirty="0" smtClean="0"/>
              <a:t>First AC</a:t>
            </a:r>
          </a:p>
          <a:p>
            <a:pPr lvl="1"/>
            <a:r>
              <a:rPr lang="en-US" altLang="ja-JP" b="1" dirty="0" smtClean="0"/>
              <a:t>(‘ω’)</a:t>
            </a:r>
            <a:r>
              <a:rPr lang="ja-JP" altLang="en-US" b="1" dirty="0"/>
              <a:t>こんな感じの顔にキモ</a:t>
            </a:r>
            <a:r>
              <a:rPr lang="ja-JP" altLang="en-US" b="1" dirty="0" err="1"/>
              <a:t>い</a:t>
            </a:r>
            <a:r>
              <a:rPr lang="ja-JP" altLang="en-US" b="1" dirty="0"/>
              <a:t>顔文字で使う指があります。 確か顔</a:t>
            </a:r>
            <a:r>
              <a:rPr lang="en-US" altLang="ja-JP" b="1" dirty="0"/>
              <a:t>3</a:t>
            </a:r>
            <a:r>
              <a:rPr lang="ja-JP" altLang="en-US" b="1" dirty="0"/>
              <a:t>つあります</a:t>
            </a:r>
            <a:r>
              <a:rPr lang="ja-JP" altLang="en-US" b="1" dirty="0" smtClean="0"/>
              <a:t>。　</a:t>
            </a:r>
            <a:r>
              <a:rPr lang="en-US" altLang="ja-JP" dirty="0" smtClean="0"/>
              <a:t>(102</a:t>
            </a:r>
            <a:r>
              <a:rPr lang="ja-JP" altLang="en-US" dirty="0" smtClean="0"/>
              <a:t>分</a:t>
            </a:r>
            <a:r>
              <a:rPr lang="en-US" altLang="ja-JP" dirty="0" smtClean="0"/>
              <a:t>)</a:t>
            </a:r>
          </a:p>
          <a:p>
            <a:r>
              <a:rPr kumimoji="1" lang="en-US" altLang="ja-JP" dirty="0" smtClean="0"/>
              <a:t>AC</a:t>
            </a:r>
            <a:r>
              <a:rPr lang="en-US" altLang="ja-JP" dirty="0" smtClean="0"/>
              <a:t> / Submit</a:t>
            </a:r>
            <a:endParaRPr kumimoji="1" lang="en-US" altLang="ja-JP" dirty="0" smtClean="0"/>
          </a:p>
          <a:p>
            <a:pPr lvl="1"/>
            <a:r>
              <a:rPr lang="en-US" altLang="ja-JP" dirty="0" smtClean="0"/>
              <a:t>2/ 21 (10%)</a:t>
            </a:r>
            <a:endParaRPr lang="en-US" altLang="ja-JP" dirty="0" smtClean="0"/>
          </a:p>
          <a:p>
            <a:r>
              <a:rPr kumimoji="1" lang="en-US" altLang="ja-JP" dirty="0" smtClean="0"/>
              <a:t>AC / Trying people</a:t>
            </a:r>
          </a:p>
          <a:p>
            <a:pPr lvl="1"/>
            <a:r>
              <a:rPr lang="en-US" altLang="ja-JP" dirty="0" smtClean="0"/>
              <a:t>2/ 5 (20%)</a:t>
            </a:r>
            <a:endParaRPr lang="en-US" altLang="ja-JP" dirty="0" smtClean="0"/>
          </a:p>
        </p:txBody>
      </p:sp>
      <p:sp>
        <p:nvSpPr>
          <p:cNvPr id="3" name="タイトル 2"/>
          <p:cNvSpPr>
            <a:spLocks noGrp="1"/>
          </p:cNvSpPr>
          <p:nvPr>
            <p:ph type="title"/>
          </p:nvPr>
        </p:nvSpPr>
        <p:spPr/>
        <p:txBody>
          <a:bodyPr/>
          <a:lstStyle/>
          <a:p>
            <a:r>
              <a:rPr kumimoji="1" lang="ja-JP" altLang="en-US" dirty="0" smtClean="0"/>
              <a:t>結果</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733</TotalTime>
  <Words>252</Words>
  <Application>Microsoft Office PowerPoint</Application>
  <PresentationFormat>画面に合わせる (4:3)</PresentationFormat>
  <Paragraphs>40</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ビジネス</vt:lpstr>
      <vt:lpstr>JAG Summer Camp 2013 Day 4 問題 I – Multi Path Story </vt:lpstr>
      <vt:lpstr>問題</vt:lpstr>
      <vt:lpstr>解法</vt:lpstr>
      <vt:lpstr>別解</vt:lpstr>
      <vt:lpstr>コーナーケース</vt:lpstr>
      <vt:lpstr>ジャッジ解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問題 I：Multi Path Story</dc:title>
  <dc:subject>JAG Regional Practice Contest 2012</dc:subject>
  <dc:creator>森　槙悟</dc:creator>
  <dc:description>Ancient Scrolls</dc:description>
  <cp:lastModifiedBy>cos</cp:lastModifiedBy>
  <cp:revision>180</cp:revision>
  <dcterms:created xsi:type="dcterms:W3CDTF">2011-08-07T07:58:17Z</dcterms:created>
  <dcterms:modified xsi:type="dcterms:W3CDTF">2013-09-24T15:33:18Z</dcterms:modified>
</cp:coreProperties>
</file>