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3" r:id="rId4"/>
    <p:sldId id="302" r:id="rId5"/>
    <p:sldId id="304" r:id="rId6"/>
    <p:sldId id="305" r:id="rId7"/>
    <p:sldId id="309" r:id="rId8"/>
    <p:sldId id="315" r:id="rId9"/>
    <p:sldId id="312" r:id="rId10"/>
    <p:sldId id="316" r:id="rId11"/>
    <p:sldId id="317" r:id="rId12"/>
    <p:sldId id="319" r:id="rId13"/>
    <p:sldId id="321" r:id="rId14"/>
    <p:sldId id="320" r:id="rId15"/>
    <p:sldId id="322" r:id="rId16"/>
    <p:sldId id="326" r:id="rId17"/>
    <p:sldId id="323" r:id="rId18"/>
    <p:sldId id="324" r:id="rId19"/>
    <p:sldId id="325" r:id="rId20"/>
    <p:sldId id="327" r:id="rId21"/>
    <p:sldId id="301" r:id="rId22"/>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スタイル (淡色)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淡色スタイル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94604" autoAdjust="0"/>
  </p:normalViewPr>
  <p:slideViewPr>
    <p:cSldViewPr>
      <p:cViewPr>
        <p:scale>
          <a:sx n="69" d="100"/>
          <a:sy n="69" d="100"/>
        </p:scale>
        <p:origin x="-140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361500904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183875018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222273561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528513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7720588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3837058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379012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1474618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360721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2871692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573F4124-DFD5-4E97-93A5-72EB5E976DFB}" type="datetimeFigureOut">
              <a:rPr kumimoji="1" lang="ja-JP" altLang="en-US" smtClean="0"/>
              <a:t>2013/11/9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463521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C:\Users\hos\Pictures\background_colorful_225.pn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11668"/>
            <a:ext cx="9144000" cy="6859587"/>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dirty="0" smtClean="0"/>
              <a:t>マスター タイトルの書式設定</a:t>
            </a:r>
            <a:endParaRPr kumimoji="1" lang="ja-JP" altLang="en-US" dirty="0"/>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3F4124-DFD5-4E97-93A5-72EB5E976DFB}" type="datetimeFigureOut">
              <a:rPr kumimoji="1" lang="ja-JP" altLang="en-US" smtClean="0"/>
              <a:t>2013/11/9</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B19ACB-867D-425A-BD64-972BF910B25F}" type="slidenum">
              <a:rPr kumimoji="1" lang="ja-JP" altLang="en-US" smtClean="0"/>
              <a:t>‹#›</a:t>
            </a:fld>
            <a:endParaRPr kumimoji="1" lang="ja-JP" altLang="en-US"/>
          </a:p>
        </p:txBody>
      </p:sp>
    </p:spTree>
    <p:extLst>
      <p:ext uri="{BB962C8B-B14F-4D97-AF65-F5344CB8AC3E}">
        <p14:creationId xmlns:p14="http://schemas.microsoft.com/office/powerpoint/2010/main" val="3953984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1742951"/>
            <a:ext cx="7772400" cy="1470025"/>
          </a:xfrm>
        </p:spPr>
        <p:txBody>
          <a:bodyPr/>
          <a:lstStyle/>
          <a:p>
            <a:r>
              <a:rPr kumimoji="1" lang="en-US" altLang="ja-JP" dirty="0" smtClean="0">
                <a:latin typeface="メイリオ" pitchFamily="50" charset="-128"/>
                <a:ea typeface="メイリオ" pitchFamily="50" charset="-128"/>
                <a:cs typeface="メイリオ" pitchFamily="50" charset="-128"/>
              </a:rPr>
              <a:t>J: Magical Switches</a:t>
            </a:r>
            <a:endParaRPr kumimoji="1" lang="ja-JP" altLang="en-US" dirty="0">
              <a:latin typeface="メイリオ" pitchFamily="50" charset="-128"/>
              <a:ea typeface="メイリオ" pitchFamily="50" charset="-128"/>
              <a:cs typeface="メイリオ" pitchFamily="50" charset="-128"/>
            </a:endParaRPr>
          </a:p>
        </p:txBody>
      </p:sp>
      <p:sp>
        <p:nvSpPr>
          <p:cNvPr id="3" name="サブタイトル 2"/>
          <p:cNvSpPr>
            <a:spLocks noGrp="1"/>
          </p:cNvSpPr>
          <p:nvPr>
            <p:ph type="subTitle" idx="1"/>
          </p:nvPr>
        </p:nvSpPr>
        <p:spPr>
          <a:xfrm>
            <a:off x="1371600" y="3356992"/>
            <a:ext cx="6400800" cy="2281808"/>
          </a:xfrm>
        </p:spPr>
        <p:txBody>
          <a:bodyPr>
            <a:normAutofit/>
          </a:bodyPr>
          <a:lstStyle/>
          <a:p>
            <a:r>
              <a:rPr lang="en-US" altLang="ja-JP" sz="2700" dirty="0" smtClean="0">
                <a:latin typeface="メイリオ" pitchFamily="50" charset="-128"/>
                <a:ea typeface="メイリオ" pitchFamily="50" charset="-128"/>
                <a:cs typeface="メイリオ" pitchFamily="50" charset="-128"/>
              </a:rPr>
              <a:t>JAG </a:t>
            </a:r>
            <a:r>
              <a:rPr lang="ja-JP" altLang="en-US" sz="2700" dirty="0" smtClean="0">
                <a:latin typeface="メイリオ" pitchFamily="50" charset="-128"/>
                <a:ea typeface="メイリオ" pitchFamily="50" charset="-128"/>
                <a:cs typeface="メイリオ" pitchFamily="50" charset="-128"/>
              </a:rPr>
              <a:t>模擬地区予選 </a:t>
            </a:r>
            <a:r>
              <a:rPr lang="en-US" altLang="ja-JP" sz="2700" dirty="0" smtClean="0">
                <a:latin typeface="メイリオ" pitchFamily="50" charset="-128"/>
                <a:ea typeface="メイリオ" pitchFamily="50" charset="-128"/>
                <a:cs typeface="メイリオ" pitchFamily="50" charset="-128"/>
              </a:rPr>
              <a:t>2013</a:t>
            </a:r>
          </a:p>
          <a:p>
            <a:endParaRPr kumimoji="1" lang="en-US" altLang="ja-JP" sz="2700" dirty="0" smtClean="0">
              <a:latin typeface="メイリオ" pitchFamily="50" charset="-128"/>
              <a:ea typeface="メイリオ" pitchFamily="50" charset="-128"/>
              <a:cs typeface="メイリオ" pitchFamily="50" charset="-128"/>
            </a:endParaRPr>
          </a:p>
        </p:txBody>
      </p:sp>
      <p:sp>
        <p:nvSpPr>
          <p:cNvPr id="4" name="サブタイトル 2"/>
          <p:cNvSpPr txBox="1">
            <a:spLocks/>
          </p:cNvSpPr>
          <p:nvPr/>
        </p:nvSpPr>
        <p:spPr>
          <a:xfrm>
            <a:off x="4572000" y="3645024"/>
            <a:ext cx="6400800" cy="2281808"/>
          </a:xfrm>
          <a:prstGeom prst="rect">
            <a:avLst/>
          </a:prstGeom>
        </p:spPr>
        <p:txBody>
          <a:bodyPr vert="horz" lIns="91440" tIns="45720" rIns="91440" bIns="45720" rtlCol="0">
            <a:normAutofit fontScale="85000" lnSpcReduction="10000"/>
          </a:bodyPr>
          <a:lstStyle>
            <a:lvl1pPr marL="0" indent="0" algn="ctr" defTabSz="914400" rtl="0" eaLnBrk="1" latinLnBrk="0" hangingPunct="1">
              <a:spcBef>
                <a:spcPct val="20000"/>
              </a:spcBef>
              <a:buFont typeface="Arial" pitchFamily="34" charset="0"/>
              <a:buNone/>
              <a:defRPr kumimoji="1"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kumimoji="1"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kumimoji="1"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kumimoji="1"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kumimoji="1"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kumimoji="1"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kumimoji="1"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kumimoji="1"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kumimoji="1" sz="2000" kern="1200">
                <a:solidFill>
                  <a:schemeClr val="tx1">
                    <a:tint val="75000"/>
                  </a:schemeClr>
                </a:solidFill>
                <a:latin typeface="+mn-lt"/>
                <a:ea typeface="+mn-ea"/>
                <a:cs typeface="+mn-cs"/>
              </a:defRPr>
            </a:lvl9pPr>
          </a:lstStyle>
          <a:p>
            <a:pPr algn="l"/>
            <a:endParaRPr lang="en-US" altLang="ja-JP" dirty="0" smtClean="0">
              <a:latin typeface="メイリオ" pitchFamily="50" charset="-128"/>
              <a:ea typeface="メイリオ" pitchFamily="50" charset="-128"/>
              <a:cs typeface="メイリオ" pitchFamily="50" charset="-128"/>
            </a:endParaRPr>
          </a:p>
          <a:p>
            <a:pPr algn="l"/>
            <a:endParaRPr lang="ja-JP" altLang="en-US" dirty="0" smtClean="0">
              <a:latin typeface="メイリオ" pitchFamily="50" charset="-128"/>
              <a:ea typeface="メイリオ" pitchFamily="50" charset="-128"/>
              <a:cs typeface="メイリオ" pitchFamily="50" charset="-128"/>
            </a:endParaRPr>
          </a:p>
          <a:p>
            <a:pPr algn="l"/>
            <a:r>
              <a:rPr lang="ja-JP" altLang="en-US" dirty="0" smtClean="0">
                <a:latin typeface="メイリオ" pitchFamily="50" charset="-128"/>
                <a:ea typeface="メイリオ" pitchFamily="50" charset="-128"/>
                <a:cs typeface="メイリオ" pitchFamily="50" charset="-128"/>
              </a:rPr>
              <a:t>原案：保坂</a:t>
            </a:r>
            <a:endParaRPr lang="en-US" altLang="ja-JP" dirty="0" smtClean="0">
              <a:latin typeface="メイリオ" pitchFamily="50" charset="-128"/>
              <a:ea typeface="メイリオ" pitchFamily="50" charset="-128"/>
              <a:cs typeface="メイリオ" pitchFamily="50" charset="-128"/>
            </a:endParaRPr>
          </a:p>
          <a:p>
            <a:pPr algn="l"/>
            <a:r>
              <a:rPr lang="ja-JP" altLang="en-US" dirty="0" smtClean="0">
                <a:latin typeface="メイリオ" pitchFamily="50" charset="-128"/>
                <a:ea typeface="メイリオ" pitchFamily="50" charset="-128"/>
                <a:cs typeface="メイリオ" pitchFamily="50" charset="-128"/>
              </a:rPr>
              <a:t>解答：保坂・楠本</a:t>
            </a:r>
            <a:endParaRPr lang="en-US" altLang="ja-JP" dirty="0" smtClean="0">
              <a:latin typeface="メイリオ" pitchFamily="50" charset="-128"/>
              <a:ea typeface="メイリオ" pitchFamily="50" charset="-128"/>
              <a:cs typeface="メイリオ" pitchFamily="50" charset="-128"/>
            </a:endParaRPr>
          </a:p>
          <a:p>
            <a:pPr algn="l"/>
            <a:r>
              <a:rPr lang="ja-JP" altLang="en-US" dirty="0" smtClean="0">
                <a:latin typeface="メイリオ" pitchFamily="50" charset="-128"/>
                <a:ea typeface="メイリオ" pitchFamily="50" charset="-128"/>
                <a:cs typeface="メイリオ" pitchFamily="50" charset="-128"/>
              </a:rPr>
              <a:t>解説：保坂</a:t>
            </a:r>
            <a:endParaRPr lang="en-US" altLang="ja-JP" dirty="0" smtClean="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39703969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問題概要</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en-US" altLang="ja-JP" dirty="0" smtClean="0">
                <a:latin typeface="メイリオ" pitchFamily="50" charset="-128"/>
                <a:ea typeface="メイリオ" pitchFamily="50" charset="-128"/>
                <a:cs typeface="メイリオ" pitchFamily="50" charset="-128"/>
              </a:rPr>
              <a:t>3 </a:t>
            </a:r>
            <a:r>
              <a:rPr lang="ja-JP" altLang="en-US" dirty="0" smtClean="0">
                <a:latin typeface="メイリオ" pitchFamily="50" charset="-128"/>
                <a:ea typeface="メイリオ" pitchFamily="50" charset="-128"/>
                <a:cs typeface="メイリオ" pitchFamily="50" charset="-128"/>
              </a:rPr>
              <a:t>行の盤，</a:t>
            </a:r>
            <a:r>
              <a:rPr lang="en-US" altLang="ja-JP" dirty="0" smtClean="0">
                <a:latin typeface="メイリオ" pitchFamily="50" charset="-128"/>
                <a:ea typeface="メイリオ" pitchFamily="50" charset="-128"/>
                <a:cs typeface="メイリオ" pitchFamily="50" charset="-128"/>
              </a:rPr>
              <a:t>2 </a:t>
            </a:r>
            <a:r>
              <a:rPr lang="ja-JP" altLang="en-US" dirty="0" smtClean="0">
                <a:latin typeface="メイリオ" pitchFamily="50" charset="-128"/>
                <a:ea typeface="メイリオ" pitchFamily="50" charset="-128"/>
                <a:cs typeface="メイリオ" pitchFamily="50" charset="-128"/>
              </a:rPr>
              <a:t>列ずつアルファベットがある</a:t>
            </a:r>
            <a:endParaRPr lang="en-US" altLang="ja-JP" dirty="0" smtClean="0">
              <a:latin typeface="メイリオ" pitchFamily="50" charset="-128"/>
              <a:ea typeface="メイリオ" pitchFamily="50" charset="-128"/>
              <a:cs typeface="メイリオ" pitchFamily="50" charset="-128"/>
            </a:endParaRPr>
          </a:p>
          <a:p>
            <a:r>
              <a:rPr kumimoji="1" lang="ja-JP" altLang="en-US" dirty="0" smtClean="0">
                <a:latin typeface="メイリオ" pitchFamily="50" charset="-128"/>
                <a:ea typeface="メイリオ" pitchFamily="50" charset="-128"/>
                <a:cs typeface="メイリオ" pitchFamily="50" charset="-128"/>
              </a:rPr>
              <a:t>大文字は通れる，小文字は通れない</a:t>
            </a:r>
            <a:endParaRPr kumimoji="1" lang="en-US" altLang="ja-JP" dirty="0" smtClean="0">
              <a:latin typeface="メイリオ" pitchFamily="50" charset="-128"/>
              <a:ea typeface="メイリオ" pitchFamily="50" charset="-128"/>
              <a:cs typeface="メイリオ" pitchFamily="50" charset="-128"/>
            </a:endParaRPr>
          </a:p>
          <a:p>
            <a:r>
              <a:rPr lang="ja-JP" altLang="en-US" dirty="0" smtClean="0">
                <a:latin typeface="メイリオ" pitchFamily="50" charset="-128"/>
                <a:ea typeface="メイリオ" pitchFamily="50" charset="-128"/>
                <a:cs typeface="メイリオ" pitchFamily="50" charset="-128"/>
              </a:rPr>
              <a:t>左端から右端まで行きたい</a:t>
            </a:r>
            <a:endParaRPr kumimoji="1" lang="en-US" altLang="ja-JP" dirty="0">
              <a:latin typeface="メイリオ" pitchFamily="50" charset="-128"/>
              <a:ea typeface="メイリオ" pitchFamily="50" charset="-128"/>
              <a:cs typeface="メイリオ" pitchFamily="50" charset="-128"/>
            </a:endParaRPr>
          </a:p>
          <a:p>
            <a:pPr lvl="1"/>
            <a:endParaRPr lang="en-US" altLang="ja-JP" dirty="0" smtClean="0">
              <a:latin typeface="メイリオ" pitchFamily="50" charset="-128"/>
              <a:ea typeface="メイリオ" pitchFamily="50" charset="-128"/>
              <a:cs typeface="メイリオ" pitchFamily="50" charset="-128"/>
            </a:endParaRPr>
          </a:p>
          <a:p>
            <a:pPr lvl="1"/>
            <a:endParaRPr kumimoji="1" lang="en-US" altLang="ja-JP" dirty="0">
              <a:latin typeface="メイリオ" pitchFamily="50" charset="-128"/>
              <a:ea typeface="メイリオ" pitchFamily="50" charset="-128"/>
              <a:cs typeface="メイリオ" pitchFamily="50" charset="-128"/>
            </a:endParaRPr>
          </a:p>
          <a:p>
            <a:pPr lvl="1"/>
            <a:endParaRPr lang="en-US" altLang="ja-JP" dirty="0" smtClean="0">
              <a:latin typeface="メイリオ" pitchFamily="50" charset="-128"/>
              <a:ea typeface="メイリオ" pitchFamily="50" charset="-128"/>
              <a:cs typeface="メイリオ" pitchFamily="50" charset="-128"/>
            </a:endParaRPr>
          </a:p>
          <a:p>
            <a:pPr lvl="1"/>
            <a:endParaRPr kumimoji="1" lang="en-US" altLang="ja-JP" dirty="0">
              <a:latin typeface="メイリオ" pitchFamily="50" charset="-128"/>
              <a:ea typeface="メイリオ" pitchFamily="50" charset="-128"/>
              <a:cs typeface="メイリオ" pitchFamily="50" charset="-128"/>
            </a:endParaRPr>
          </a:p>
          <a:p>
            <a:endParaRPr kumimoji="1" lang="ja-JP" altLang="en-US" dirty="0">
              <a:latin typeface="メイリオ" pitchFamily="50" charset="-128"/>
              <a:ea typeface="メイリオ" pitchFamily="50" charset="-128"/>
              <a:cs typeface="メイリオ" pitchFamily="50" charset="-128"/>
            </a:endParaRPr>
          </a:p>
        </p:txBody>
      </p:sp>
      <p:graphicFrame>
        <p:nvGraphicFramePr>
          <p:cNvPr id="6" name="表 5"/>
          <p:cNvGraphicFramePr>
            <a:graphicFrameLocks noGrp="1"/>
          </p:cNvGraphicFramePr>
          <p:nvPr>
            <p:extLst>
              <p:ext uri="{D42A27DB-BD31-4B8C-83A1-F6EECF244321}">
                <p14:modId xmlns:p14="http://schemas.microsoft.com/office/powerpoint/2010/main" val="2829477003"/>
              </p:ext>
            </p:extLst>
          </p:nvPr>
        </p:nvGraphicFramePr>
        <p:xfrm>
          <a:off x="1015900" y="3717032"/>
          <a:ext cx="7128790" cy="2160000"/>
        </p:xfrm>
        <a:graphic>
          <a:graphicData uri="http://schemas.openxmlformats.org/drawingml/2006/table">
            <a:tbl>
              <a:tblPr>
                <a:tableStyleId>{BC89EF96-8CEA-46FF-86C4-4CE0E7609802}</a:tableStyleId>
              </a:tblPr>
              <a:tblGrid>
                <a:gridCol w="712879"/>
                <a:gridCol w="712879"/>
                <a:gridCol w="712879"/>
                <a:gridCol w="712879"/>
                <a:gridCol w="712879"/>
                <a:gridCol w="712879"/>
                <a:gridCol w="712879"/>
                <a:gridCol w="712879"/>
                <a:gridCol w="712879"/>
                <a:gridCol w="712879"/>
              </a:tblGrid>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kumimoji="1" lang="ja-JP" altLang="en-US" sz="4000" b="1">
                        <a:latin typeface="DejaVu Sans Mono" panose="020B0609030804020204" pitchFamily="49" charset="0"/>
                        <a:cs typeface="DejaVu Sans Mono" panose="020B0609030804020204" pitchFamily="49" charset="0"/>
                      </a:endParaRPr>
                    </a:p>
                  </a:txBody>
                  <a:tcPr/>
                </a:tc>
              </a:tr>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tc>
              </a:tr>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r>
            </a:tbl>
          </a:graphicData>
        </a:graphic>
      </p:graphicFrame>
      <p:sp>
        <p:nvSpPr>
          <p:cNvPr id="2" name="右矢印 1"/>
          <p:cNvSpPr/>
          <p:nvPr/>
        </p:nvSpPr>
        <p:spPr>
          <a:xfrm>
            <a:off x="683568" y="4545124"/>
            <a:ext cx="720000" cy="540060"/>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右矢印 8"/>
          <p:cNvSpPr/>
          <p:nvPr/>
        </p:nvSpPr>
        <p:spPr>
          <a:xfrm>
            <a:off x="7812440" y="4545124"/>
            <a:ext cx="720000" cy="540060"/>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8369038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問題概要</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en-US" altLang="ja-JP" dirty="0" smtClean="0">
                <a:latin typeface="メイリオ" pitchFamily="50" charset="-128"/>
                <a:ea typeface="メイリオ" pitchFamily="50" charset="-128"/>
                <a:cs typeface="メイリオ" pitchFamily="50" charset="-128"/>
              </a:rPr>
              <a:t>26 </a:t>
            </a:r>
            <a:r>
              <a:rPr lang="ja-JP" altLang="en-US" dirty="0" smtClean="0">
                <a:latin typeface="メイリオ" pitchFamily="50" charset="-128"/>
                <a:ea typeface="メイリオ" pitchFamily="50" charset="-128"/>
                <a:cs typeface="メイリオ" pitchFamily="50" charset="-128"/>
              </a:rPr>
              <a:t>個のスイッチ </a:t>
            </a:r>
            <a:r>
              <a:rPr lang="en-US" altLang="ja-JP" dirty="0" smtClean="0">
                <a:latin typeface="メイリオ" pitchFamily="50" charset="-128"/>
                <a:ea typeface="メイリオ" pitchFamily="50" charset="-128"/>
                <a:cs typeface="メイリオ" pitchFamily="50" charset="-128"/>
              </a:rPr>
              <a:t>A, B, ..., Z</a:t>
            </a:r>
          </a:p>
          <a:p>
            <a:r>
              <a:rPr kumimoji="1" lang="ja-JP" altLang="en-US" dirty="0" smtClean="0">
                <a:latin typeface="メイリオ" pitchFamily="50" charset="-128"/>
                <a:ea typeface="メイリオ" pitchFamily="50" charset="-128"/>
                <a:cs typeface="メイリオ" pitchFamily="50" charset="-128"/>
              </a:rPr>
              <a:t>対応する文字の 通れる／通れない が入れ替わる</a:t>
            </a:r>
            <a:endParaRPr kumimoji="1" lang="en-US" altLang="ja-JP" dirty="0">
              <a:latin typeface="メイリオ" pitchFamily="50" charset="-128"/>
              <a:ea typeface="メイリオ" pitchFamily="50" charset="-128"/>
              <a:cs typeface="メイリオ" pitchFamily="50" charset="-128"/>
            </a:endParaRPr>
          </a:p>
          <a:p>
            <a:pPr lvl="1"/>
            <a:endParaRPr lang="en-US" altLang="ja-JP" dirty="0" smtClean="0">
              <a:latin typeface="メイリオ" pitchFamily="50" charset="-128"/>
              <a:ea typeface="メイリオ" pitchFamily="50" charset="-128"/>
              <a:cs typeface="メイリオ" pitchFamily="50" charset="-128"/>
            </a:endParaRPr>
          </a:p>
          <a:p>
            <a:pPr lvl="1"/>
            <a:endParaRPr kumimoji="1" lang="en-US" altLang="ja-JP" dirty="0">
              <a:latin typeface="メイリオ" pitchFamily="50" charset="-128"/>
              <a:ea typeface="メイリオ" pitchFamily="50" charset="-128"/>
              <a:cs typeface="メイリオ" pitchFamily="50" charset="-128"/>
            </a:endParaRPr>
          </a:p>
          <a:p>
            <a:pPr lvl="1"/>
            <a:endParaRPr lang="en-US" altLang="ja-JP" dirty="0" smtClean="0">
              <a:latin typeface="メイリオ" pitchFamily="50" charset="-128"/>
              <a:ea typeface="メイリオ" pitchFamily="50" charset="-128"/>
              <a:cs typeface="メイリオ" pitchFamily="50" charset="-128"/>
            </a:endParaRPr>
          </a:p>
          <a:p>
            <a:pPr lvl="1"/>
            <a:endParaRPr kumimoji="1" lang="en-US" altLang="ja-JP" dirty="0">
              <a:latin typeface="メイリオ" pitchFamily="50" charset="-128"/>
              <a:ea typeface="メイリオ" pitchFamily="50" charset="-128"/>
              <a:cs typeface="メイリオ" pitchFamily="50" charset="-128"/>
            </a:endParaRPr>
          </a:p>
          <a:p>
            <a:endParaRPr kumimoji="1" lang="ja-JP" altLang="en-US" dirty="0">
              <a:latin typeface="メイリオ" pitchFamily="50" charset="-128"/>
              <a:ea typeface="メイリオ" pitchFamily="50" charset="-128"/>
              <a:cs typeface="メイリオ" pitchFamily="50" charset="-128"/>
            </a:endParaRPr>
          </a:p>
        </p:txBody>
      </p:sp>
      <p:graphicFrame>
        <p:nvGraphicFramePr>
          <p:cNvPr id="6" name="表 5"/>
          <p:cNvGraphicFramePr>
            <a:graphicFrameLocks noGrp="1"/>
          </p:cNvGraphicFramePr>
          <p:nvPr>
            <p:extLst>
              <p:ext uri="{D42A27DB-BD31-4B8C-83A1-F6EECF244321}">
                <p14:modId xmlns:p14="http://schemas.microsoft.com/office/powerpoint/2010/main" val="492361359"/>
              </p:ext>
            </p:extLst>
          </p:nvPr>
        </p:nvGraphicFramePr>
        <p:xfrm>
          <a:off x="1015900" y="3717032"/>
          <a:ext cx="7128790" cy="2160000"/>
        </p:xfrm>
        <a:graphic>
          <a:graphicData uri="http://schemas.openxmlformats.org/drawingml/2006/table">
            <a:tbl>
              <a:tblPr>
                <a:tableStyleId>{BC89EF96-8CEA-46FF-86C4-4CE0E7609802}</a:tableStyleId>
              </a:tblPr>
              <a:tblGrid>
                <a:gridCol w="712879"/>
                <a:gridCol w="712879"/>
                <a:gridCol w="712879"/>
                <a:gridCol w="712879"/>
                <a:gridCol w="712879"/>
                <a:gridCol w="712879"/>
                <a:gridCol w="712879"/>
                <a:gridCol w="712879"/>
                <a:gridCol w="712879"/>
                <a:gridCol w="712879"/>
              </a:tblGrid>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kumimoji="1" lang="ja-JP" altLang="en-US" sz="4000" b="1">
                        <a:latin typeface="DejaVu Sans Mono" panose="020B0609030804020204" pitchFamily="49" charset="0"/>
                        <a:cs typeface="DejaVu Sans Mono" panose="020B0609030804020204" pitchFamily="49" charset="0"/>
                      </a:endParaRPr>
                    </a:p>
                  </a:txBody>
                  <a:tcPr/>
                </a:tc>
              </a:tr>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tc>
              </a:tr>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r>
            </a:tbl>
          </a:graphicData>
        </a:graphic>
      </p:graphicFrame>
      <p:sp>
        <p:nvSpPr>
          <p:cNvPr id="2" name="右矢印 1"/>
          <p:cNvSpPr/>
          <p:nvPr/>
        </p:nvSpPr>
        <p:spPr>
          <a:xfrm>
            <a:off x="683568" y="4545124"/>
            <a:ext cx="720000" cy="540060"/>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右矢印 8"/>
          <p:cNvSpPr/>
          <p:nvPr/>
        </p:nvSpPr>
        <p:spPr>
          <a:xfrm>
            <a:off x="7812440" y="4545124"/>
            <a:ext cx="720000" cy="540060"/>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0491964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問題概要</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kumimoji="1" lang="ja-JP" altLang="en-US" dirty="0" smtClean="0">
                <a:latin typeface="メイリオ" pitchFamily="50" charset="-128"/>
                <a:ea typeface="メイリオ" pitchFamily="50" charset="-128"/>
                <a:cs typeface="メイリオ" pitchFamily="50" charset="-128"/>
              </a:rPr>
              <a:t>スイッチはスタート前にしか押せない</a:t>
            </a:r>
            <a:endParaRPr kumimoji="1" lang="en-US" altLang="ja-JP" dirty="0" smtClean="0">
              <a:latin typeface="メイリオ" pitchFamily="50" charset="-128"/>
              <a:ea typeface="メイリオ" pitchFamily="50" charset="-128"/>
              <a:cs typeface="メイリオ" pitchFamily="50" charset="-128"/>
            </a:endParaRPr>
          </a:p>
          <a:p>
            <a:endParaRPr lang="en-US" altLang="ja-JP" dirty="0">
              <a:latin typeface="メイリオ" pitchFamily="50" charset="-128"/>
              <a:ea typeface="メイリオ" pitchFamily="50" charset="-128"/>
              <a:cs typeface="メイリオ" pitchFamily="50" charset="-128"/>
            </a:endParaRPr>
          </a:p>
          <a:p>
            <a:r>
              <a:rPr kumimoji="1" lang="ja-JP" altLang="en-US" dirty="0" smtClean="0">
                <a:latin typeface="メイリオ" pitchFamily="50" charset="-128"/>
                <a:ea typeface="メイリオ" pitchFamily="50" charset="-128"/>
                <a:cs typeface="メイリオ" pitchFamily="50" charset="-128"/>
              </a:rPr>
              <a:t>下の例は </a:t>
            </a:r>
            <a:r>
              <a:rPr kumimoji="1" lang="en-US" altLang="ja-JP" dirty="0" smtClean="0">
                <a:latin typeface="メイリオ" pitchFamily="50" charset="-128"/>
                <a:ea typeface="メイリオ" pitchFamily="50" charset="-128"/>
                <a:cs typeface="メイリオ" pitchFamily="50" charset="-128"/>
              </a:rPr>
              <a:t>B </a:t>
            </a:r>
            <a:r>
              <a:rPr kumimoji="1" lang="ja-JP" altLang="en-US" dirty="0" smtClean="0">
                <a:latin typeface="メイリオ" pitchFamily="50" charset="-128"/>
                <a:ea typeface="メイリオ" pitchFamily="50" charset="-128"/>
                <a:cs typeface="メイリオ" pitchFamily="50" charset="-128"/>
              </a:rPr>
              <a:t>と </a:t>
            </a:r>
            <a:r>
              <a:rPr kumimoji="1" lang="en-US" altLang="ja-JP" dirty="0" smtClean="0">
                <a:latin typeface="メイリオ" pitchFamily="50" charset="-128"/>
                <a:ea typeface="メイリオ" pitchFamily="50" charset="-128"/>
                <a:cs typeface="メイリオ" pitchFamily="50" charset="-128"/>
              </a:rPr>
              <a:t>C </a:t>
            </a:r>
            <a:r>
              <a:rPr kumimoji="1" lang="ja-JP" altLang="en-US" dirty="0" smtClean="0">
                <a:latin typeface="メイリオ" pitchFamily="50" charset="-128"/>
                <a:ea typeface="メイリオ" pitchFamily="50" charset="-128"/>
                <a:cs typeface="メイリオ" pitchFamily="50" charset="-128"/>
              </a:rPr>
              <a:t>を押すとクリア</a:t>
            </a:r>
            <a:endParaRPr kumimoji="1" lang="en-US" altLang="ja-JP" dirty="0">
              <a:latin typeface="メイリオ" pitchFamily="50" charset="-128"/>
              <a:ea typeface="メイリオ" pitchFamily="50" charset="-128"/>
              <a:cs typeface="メイリオ" pitchFamily="50" charset="-128"/>
            </a:endParaRPr>
          </a:p>
          <a:p>
            <a:pPr lvl="1"/>
            <a:endParaRPr lang="en-US" altLang="ja-JP" dirty="0" smtClean="0">
              <a:latin typeface="メイリオ" pitchFamily="50" charset="-128"/>
              <a:ea typeface="メイリオ" pitchFamily="50" charset="-128"/>
              <a:cs typeface="メイリオ" pitchFamily="50" charset="-128"/>
            </a:endParaRPr>
          </a:p>
          <a:p>
            <a:pPr lvl="1"/>
            <a:endParaRPr kumimoji="1" lang="en-US" altLang="ja-JP" dirty="0">
              <a:latin typeface="メイリオ" pitchFamily="50" charset="-128"/>
              <a:ea typeface="メイリオ" pitchFamily="50" charset="-128"/>
              <a:cs typeface="メイリオ" pitchFamily="50" charset="-128"/>
            </a:endParaRPr>
          </a:p>
          <a:p>
            <a:pPr lvl="1"/>
            <a:endParaRPr lang="en-US" altLang="ja-JP" dirty="0" smtClean="0">
              <a:latin typeface="メイリオ" pitchFamily="50" charset="-128"/>
              <a:ea typeface="メイリオ" pitchFamily="50" charset="-128"/>
              <a:cs typeface="メイリオ" pitchFamily="50" charset="-128"/>
            </a:endParaRPr>
          </a:p>
          <a:p>
            <a:pPr lvl="1"/>
            <a:endParaRPr kumimoji="1" lang="en-US" altLang="ja-JP" dirty="0">
              <a:latin typeface="メイリオ" pitchFamily="50" charset="-128"/>
              <a:ea typeface="メイリオ" pitchFamily="50" charset="-128"/>
              <a:cs typeface="メイリオ" pitchFamily="50" charset="-128"/>
            </a:endParaRPr>
          </a:p>
          <a:p>
            <a:endParaRPr kumimoji="1" lang="ja-JP" altLang="en-US" dirty="0">
              <a:latin typeface="メイリオ" pitchFamily="50" charset="-128"/>
              <a:ea typeface="メイリオ" pitchFamily="50" charset="-128"/>
              <a:cs typeface="メイリオ" pitchFamily="50" charset="-128"/>
            </a:endParaRPr>
          </a:p>
        </p:txBody>
      </p:sp>
      <p:graphicFrame>
        <p:nvGraphicFramePr>
          <p:cNvPr id="6" name="表 5"/>
          <p:cNvGraphicFramePr>
            <a:graphicFrameLocks noGrp="1"/>
          </p:cNvGraphicFramePr>
          <p:nvPr>
            <p:extLst>
              <p:ext uri="{D42A27DB-BD31-4B8C-83A1-F6EECF244321}">
                <p14:modId xmlns:p14="http://schemas.microsoft.com/office/powerpoint/2010/main" val="4137335053"/>
              </p:ext>
            </p:extLst>
          </p:nvPr>
        </p:nvGraphicFramePr>
        <p:xfrm>
          <a:off x="1015900" y="3717032"/>
          <a:ext cx="7128790" cy="2160000"/>
        </p:xfrm>
        <a:graphic>
          <a:graphicData uri="http://schemas.openxmlformats.org/drawingml/2006/table">
            <a:tbl>
              <a:tblPr>
                <a:tableStyleId>{BC89EF96-8CEA-46FF-86C4-4CE0E7609802}</a:tableStyleId>
              </a:tblPr>
              <a:tblGrid>
                <a:gridCol w="712879"/>
                <a:gridCol w="712879"/>
                <a:gridCol w="712879"/>
                <a:gridCol w="712879"/>
                <a:gridCol w="712879"/>
                <a:gridCol w="712879"/>
                <a:gridCol w="712879"/>
                <a:gridCol w="712879"/>
                <a:gridCol w="712879"/>
                <a:gridCol w="712879"/>
              </a:tblGrid>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endParaRPr kumimoji="1" lang="ja-JP" altLang="en-US" sz="4000" b="1">
                        <a:latin typeface="DejaVu Sans Mono" panose="020B0609030804020204" pitchFamily="49" charset="0"/>
                        <a:cs typeface="DejaVu Sans Mono" panose="020B0609030804020204" pitchFamily="49" charset="0"/>
                      </a:endParaRPr>
                    </a:p>
                  </a:txBody>
                  <a:tcPr/>
                </a:tc>
              </a:tr>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kumimoji="1"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r>
                        <a:rPr kumimoji="1"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endParaRPr lang="ja-JP" altLang="en-US" sz="4000" b="1">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tc>
              </a:tr>
              <a:tr h="720000">
                <a:tc>
                  <a:txBody>
                    <a:bodyPr/>
                    <a:lstStyle/>
                    <a:p>
                      <a:pPr algn="ctr"/>
                      <a:endParaRPr kumimoji="1"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kumimoji="1"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r>
                        <a:rPr kumimoji="1"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c</a:t>
                      </a:r>
                      <a:endParaRPr kumimoji="1"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A</a:t>
                      </a:r>
                      <a:endParaRPr lang="ja-JP" altLang="en-US" sz="4000" b="1" dirty="0">
                        <a:latin typeface="DejaVu Sans Mono" panose="020B0609030804020204" pitchFamily="49" charset="0"/>
                        <a:cs typeface="DejaVu Sans Mono" panose="020B0609030804020204" pitchFamily="49" charset="0"/>
                      </a:endParaRPr>
                    </a:p>
                  </a:txBody>
                  <a:tcPr>
                    <a:noFill/>
                  </a:tcPr>
                </a:tc>
                <a:tc>
                  <a:txBody>
                    <a:bodyPr/>
                    <a:lstStyle/>
                    <a:p>
                      <a:pPr algn="ctr"/>
                      <a:r>
                        <a:rPr lang="en-US" altLang="ja-JP" sz="4000" b="1" dirty="0" smtClean="0">
                          <a:solidFill>
                            <a:schemeClr val="tx1"/>
                          </a:solidFill>
                          <a:latin typeface="DejaVu Sans Mono" panose="020B0609030804020204" pitchFamily="49" charset="0"/>
                          <a:ea typeface="DejaVu Sans Mono" panose="020B0609030804020204" pitchFamily="49" charset="0"/>
                          <a:cs typeface="DejaVu Sans Mono" panose="020B0609030804020204" pitchFamily="49" charset="0"/>
                        </a:rPr>
                        <a:t>b</a:t>
                      </a:r>
                      <a:endParaRPr lang="ja-JP" altLang="en-US" sz="4000" b="1" dirty="0">
                        <a:solidFill>
                          <a:schemeClr val="tx1"/>
                        </a:solidFill>
                        <a:latin typeface="DejaVu Sans Mono" panose="020B0609030804020204" pitchFamily="49" charset="0"/>
                        <a:cs typeface="DejaVu Sans Mono" panose="020B0609030804020204" pitchFamily="49" charset="0"/>
                      </a:endParaRPr>
                    </a:p>
                  </a:txBody>
                  <a:tcPr>
                    <a:noFill/>
                  </a:tcPr>
                </a:tc>
                <a:tc>
                  <a:txBody>
                    <a:bodyPr/>
                    <a:lstStyle/>
                    <a:p>
                      <a:pPr algn="ctr"/>
                      <a:endParaRPr lang="ja-JP" altLang="en-US" sz="4000" b="1" dirty="0">
                        <a:latin typeface="DejaVu Sans Mono" panose="020B0609030804020204" pitchFamily="49" charset="0"/>
                        <a:cs typeface="DejaVu Sans Mono" panose="020B0609030804020204" pitchFamily="49" charset="0"/>
                      </a:endParaRPr>
                    </a:p>
                  </a:txBody>
                  <a:tcPr>
                    <a:noFill/>
                  </a:tcPr>
                </a:tc>
              </a:tr>
            </a:tbl>
          </a:graphicData>
        </a:graphic>
      </p:graphicFrame>
      <p:sp>
        <p:nvSpPr>
          <p:cNvPr id="2" name="右矢印 1"/>
          <p:cNvSpPr/>
          <p:nvPr/>
        </p:nvSpPr>
        <p:spPr>
          <a:xfrm>
            <a:off x="683568" y="4545124"/>
            <a:ext cx="720000" cy="540060"/>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右矢印 8"/>
          <p:cNvSpPr/>
          <p:nvPr/>
        </p:nvSpPr>
        <p:spPr>
          <a:xfrm>
            <a:off x="7812440" y="4545124"/>
            <a:ext cx="720000" cy="540060"/>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4707348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問題概要</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kumimoji="1" lang="ja-JP" altLang="en-US" dirty="0" smtClean="0">
                <a:latin typeface="メイリオ" pitchFamily="50" charset="-128"/>
                <a:ea typeface="メイリオ" pitchFamily="50" charset="-128"/>
                <a:cs typeface="メイリオ" pitchFamily="50" charset="-128"/>
              </a:rPr>
              <a:t>ゴール可能かどうか判定せよ</a:t>
            </a:r>
            <a:endParaRPr kumimoji="1" lang="en-US" altLang="ja-JP" dirty="0" smtClean="0">
              <a:latin typeface="メイリオ" pitchFamily="50" charset="-128"/>
              <a:ea typeface="メイリオ" pitchFamily="50" charset="-128"/>
              <a:cs typeface="メイリオ" pitchFamily="50" charset="-128"/>
            </a:endParaRPr>
          </a:p>
          <a:p>
            <a:r>
              <a:rPr kumimoji="1" lang="ja-JP" altLang="en-US" dirty="0" smtClean="0">
                <a:latin typeface="メイリオ" pitchFamily="50" charset="-128"/>
                <a:ea typeface="メイリオ" pitchFamily="50" charset="-128"/>
                <a:cs typeface="メイリオ" pitchFamily="50" charset="-128"/>
              </a:rPr>
              <a:t>可能なら押すべきスイッチの集合を </a:t>
            </a:r>
            <a:r>
              <a:rPr kumimoji="1" lang="en-US" altLang="ja-JP" dirty="0" smtClean="0">
                <a:latin typeface="メイリオ" pitchFamily="50" charset="-128"/>
                <a:ea typeface="メイリオ" pitchFamily="50" charset="-128"/>
                <a:cs typeface="メイリオ" pitchFamily="50" charset="-128"/>
              </a:rPr>
              <a:t>1 </a:t>
            </a:r>
            <a:r>
              <a:rPr kumimoji="1" lang="ja-JP" altLang="en-US" dirty="0" smtClean="0">
                <a:latin typeface="メイリオ" pitchFamily="50" charset="-128"/>
                <a:ea typeface="メイリオ" pitchFamily="50" charset="-128"/>
                <a:cs typeface="メイリオ" pitchFamily="50" charset="-128"/>
              </a:rPr>
              <a:t>つ求めよ</a:t>
            </a:r>
            <a:endParaRPr kumimoji="1" lang="en-US" altLang="ja-JP" dirty="0">
              <a:latin typeface="メイリオ" pitchFamily="50" charset="-128"/>
              <a:ea typeface="メイリオ" pitchFamily="50" charset="-128"/>
              <a:cs typeface="メイリオ" pitchFamily="50" charset="-128"/>
            </a:endParaRPr>
          </a:p>
          <a:p>
            <a:endParaRPr lang="en-US" altLang="ja-JP" dirty="0">
              <a:latin typeface="メイリオ" pitchFamily="50" charset="-128"/>
              <a:ea typeface="メイリオ" pitchFamily="50" charset="-128"/>
              <a:cs typeface="メイリオ" pitchFamily="50" charset="-128"/>
            </a:endParaRPr>
          </a:p>
          <a:p>
            <a:r>
              <a:rPr lang="ja-JP" altLang="en-US" dirty="0" smtClean="0">
                <a:latin typeface="メイリオ" pitchFamily="50" charset="-128"/>
                <a:ea typeface="メイリオ" pitchFamily="50" charset="-128"/>
                <a:cs typeface="メイリオ" pitchFamily="50" charset="-128"/>
              </a:rPr>
              <a:t>制約</a:t>
            </a:r>
            <a:endParaRPr lang="en-US" altLang="ja-JP" dirty="0" smtClean="0">
              <a:latin typeface="メイリオ" pitchFamily="50" charset="-128"/>
              <a:ea typeface="メイリオ" pitchFamily="50" charset="-128"/>
              <a:cs typeface="メイリオ" pitchFamily="50" charset="-128"/>
            </a:endParaRPr>
          </a:p>
          <a:p>
            <a:pPr lvl="1"/>
            <a:r>
              <a:rPr lang="en-US" altLang="ja-JP" i="1" dirty="0" smtClean="0">
                <a:latin typeface="メイリオ" pitchFamily="50" charset="-128"/>
                <a:ea typeface="メイリオ" pitchFamily="50" charset="-128"/>
                <a:cs typeface="メイリオ" pitchFamily="50" charset="-128"/>
              </a:rPr>
              <a:t>M</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1,000 </a:t>
            </a:r>
            <a:r>
              <a:rPr lang="ja-JP" altLang="en-US" dirty="0" smtClean="0">
                <a:latin typeface="メイリオ" pitchFamily="50" charset="-128"/>
                <a:ea typeface="メイリオ" pitchFamily="50" charset="-128"/>
                <a:cs typeface="メイリオ" pitchFamily="50" charset="-128"/>
              </a:rPr>
              <a:t>：アルファベットのブロックの数</a:t>
            </a:r>
            <a:endParaRPr lang="en-US" altLang="ja-JP" dirty="0" smtClean="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567553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解法</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chor="ctr">
            <a:noAutofit/>
          </a:bodyPr>
          <a:lstStyle/>
          <a:p>
            <a:pPr marL="0" indent="0" algn="ctr">
              <a:buNone/>
            </a:pPr>
            <a:r>
              <a:rPr kumimoji="1" lang="ja-JP" altLang="en-US" sz="10000" b="1" dirty="0" smtClean="0">
                <a:latin typeface="メイリオ" pitchFamily="50" charset="-128"/>
                <a:ea typeface="メイリオ" pitchFamily="50" charset="-128"/>
                <a:cs typeface="メイリオ" pitchFamily="50" charset="-128"/>
              </a:rPr>
              <a:t>枝刈り探索</a:t>
            </a:r>
            <a:endParaRPr kumimoji="1" lang="ja-JP" altLang="en-US" sz="10000" b="1"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729229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解法</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こんなブロックがあったら→</a:t>
            </a:r>
            <a:endParaRPr lang="en-US" altLang="ja-JP" dirty="0" smtClean="0">
              <a:latin typeface="メイリオ" pitchFamily="50" charset="-128"/>
              <a:ea typeface="メイリオ" pitchFamily="50" charset="-128"/>
              <a:cs typeface="メイリオ" pitchFamily="50" charset="-128"/>
            </a:endParaRPr>
          </a:p>
          <a:p>
            <a:endParaRPr lang="en-US" altLang="ja-JP" dirty="0" smtClean="0">
              <a:latin typeface="メイリオ" pitchFamily="50" charset="-128"/>
              <a:ea typeface="メイリオ" pitchFamily="50" charset="-128"/>
              <a:cs typeface="メイリオ" pitchFamily="50" charset="-128"/>
            </a:endParaRPr>
          </a:p>
          <a:p>
            <a:r>
              <a:rPr lang="ja-JP" altLang="en-US" dirty="0" smtClean="0">
                <a:latin typeface="メイリオ" pitchFamily="50" charset="-128"/>
                <a:ea typeface="メイリオ" pitchFamily="50" charset="-128"/>
                <a:cs typeface="メイリオ" pitchFamily="50" charset="-128"/>
              </a:rPr>
              <a:t>次の</a:t>
            </a:r>
            <a:r>
              <a:rPr lang="ja-JP" altLang="en-US" dirty="0">
                <a:latin typeface="メイリオ" pitchFamily="50" charset="-128"/>
                <a:ea typeface="メイリオ" pitchFamily="50" charset="-128"/>
                <a:cs typeface="メイリオ" pitchFamily="50" charset="-128"/>
              </a:rPr>
              <a:t>どれ</a:t>
            </a:r>
            <a:r>
              <a:rPr lang="ja-JP" altLang="en-US" dirty="0" smtClean="0">
                <a:latin typeface="メイリオ" pitchFamily="50" charset="-128"/>
                <a:ea typeface="メイリオ" pitchFamily="50" charset="-128"/>
                <a:cs typeface="メイリオ" pitchFamily="50" charset="-128"/>
              </a:rPr>
              <a:t>かをしないと通れない</a:t>
            </a:r>
            <a:endParaRPr lang="en-US" altLang="ja-JP" dirty="0" smtClean="0">
              <a:latin typeface="メイリオ" pitchFamily="50" charset="-128"/>
              <a:ea typeface="メイリオ" pitchFamily="50" charset="-128"/>
              <a:cs typeface="メイリオ" pitchFamily="50" charset="-128"/>
            </a:endParaRPr>
          </a:p>
          <a:p>
            <a:pPr marL="971550" lvl="1" indent="-514350">
              <a:buFont typeface="+mj-lt"/>
              <a:buAutoNum type="arabicPeriod"/>
            </a:pPr>
            <a:r>
              <a:rPr lang="en-US" altLang="ja-JP" dirty="0" smtClean="0">
                <a:latin typeface="メイリオ" pitchFamily="50" charset="-128"/>
                <a:ea typeface="メイリオ" pitchFamily="50" charset="-128"/>
                <a:cs typeface="メイリオ" pitchFamily="50" charset="-128"/>
              </a:rPr>
              <a:t>(A</a:t>
            </a:r>
            <a:r>
              <a:rPr lang="ja-JP" altLang="en-US" dirty="0" smtClean="0">
                <a:latin typeface="メイリオ" pitchFamily="50" charset="-128"/>
                <a:ea typeface="メイリオ" pitchFamily="50" charset="-128"/>
                <a:cs typeface="メイリオ" pitchFamily="50" charset="-128"/>
              </a:rPr>
              <a:t> 押す</a:t>
            </a:r>
            <a:r>
              <a:rPr lang="en-US" altLang="ja-JP" dirty="0" smtClean="0">
                <a:latin typeface="メイリオ" pitchFamily="50" charset="-128"/>
                <a:ea typeface="メイリオ" pitchFamily="50" charset="-128"/>
                <a:cs typeface="メイリオ" pitchFamily="50" charset="-128"/>
              </a:rPr>
              <a:t>) and (B </a:t>
            </a:r>
            <a:r>
              <a:rPr lang="ja-JP" altLang="en-US" dirty="0" smtClean="0">
                <a:latin typeface="メイリオ" pitchFamily="50" charset="-128"/>
                <a:ea typeface="メイリオ" pitchFamily="50" charset="-128"/>
                <a:cs typeface="メイリオ" pitchFamily="50" charset="-128"/>
              </a:rPr>
              <a:t>押さない</a:t>
            </a:r>
            <a:r>
              <a:rPr lang="en-US" altLang="ja-JP" dirty="0" smtClean="0">
                <a:latin typeface="メイリオ" pitchFamily="50" charset="-128"/>
                <a:ea typeface="メイリオ" pitchFamily="50" charset="-128"/>
                <a:cs typeface="メイリオ" pitchFamily="50" charset="-128"/>
              </a:rPr>
              <a:t>)</a:t>
            </a:r>
          </a:p>
          <a:p>
            <a:pPr marL="971550" lvl="1" indent="-514350">
              <a:buFont typeface="+mj-lt"/>
              <a:buAutoNum type="arabicPeriod"/>
            </a:pPr>
            <a:r>
              <a:rPr lang="en-US" altLang="ja-JP" dirty="0" smtClean="0">
                <a:latin typeface="メイリオ" pitchFamily="50" charset="-128"/>
                <a:ea typeface="メイリオ" pitchFamily="50" charset="-128"/>
                <a:cs typeface="メイリオ" pitchFamily="50" charset="-128"/>
              </a:rPr>
              <a:t>(C </a:t>
            </a:r>
            <a:r>
              <a:rPr lang="ja-JP" altLang="en-US" dirty="0" smtClean="0">
                <a:latin typeface="メイリオ" pitchFamily="50" charset="-128"/>
                <a:ea typeface="メイリオ" pitchFamily="50" charset="-128"/>
                <a:cs typeface="メイリオ" pitchFamily="50" charset="-128"/>
              </a:rPr>
              <a:t>押さない</a:t>
            </a:r>
            <a:r>
              <a:rPr lang="en-US" altLang="ja-JP" dirty="0" smtClean="0">
                <a:latin typeface="メイリオ" pitchFamily="50" charset="-128"/>
                <a:ea typeface="メイリオ" pitchFamily="50" charset="-128"/>
                <a:cs typeface="メイリオ" pitchFamily="50" charset="-128"/>
              </a:rPr>
              <a:t>) and (D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a:t>
            </a:r>
          </a:p>
          <a:p>
            <a:pPr marL="971550" lvl="1" indent="-514350">
              <a:buFont typeface="+mj-lt"/>
              <a:buAutoNum type="arabicPeriod"/>
            </a:pPr>
            <a:r>
              <a:rPr lang="en-US" altLang="ja-JP" dirty="0" smtClean="0">
                <a:latin typeface="メイリオ" pitchFamily="50" charset="-128"/>
                <a:ea typeface="メイリオ" pitchFamily="50" charset="-128"/>
                <a:cs typeface="メイリオ" pitchFamily="50" charset="-128"/>
              </a:rPr>
              <a:t>(E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and (F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a:t>
            </a:r>
          </a:p>
          <a:p>
            <a:endParaRPr lang="en-US" altLang="ja-JP" dirty="0">
              <a:latin typeface="メイリオ" pitchFamily="50" charset="-128"/>
              <a:ea typeface="メイリオ" pitchFamily="50" charset="-128"/>
              <a:cs typeface="メイリオ" pitchFamily="50" charset="-128"/>
            </a:endParaRPr>
          </a:p>
          <a:p>
            <a:endParaRPr kumimoji="1" lang="en-US" altLang="ja-JP" dirty="0" smtClean="0">
              <a:latin typeface="メイリオ" pitchFamily="50" charset="-128"/>
              <a:ea typeface="メイリオ" pitchFamily="50" charset="-128"/>
              <a:cs typeface="メイリオ" pitchFamily="50" charset="-128"/>
            </a:endParaRPr>
          </a:p>
        </p:txBody>
      </p:sp>
      <p:graphicFrame>
        <p:nvGraphicFramePr>
          <p:cNvPr id="3" name="表 2"/>
          <p:cNvGraphicFramePr>
            <a:graphicFrameLocks noGrp="1"/>
          </p:cNvGraphicFramePr>
          <p:nvPr>
            <p:extLst>
              <p:ext uri="{D42A27DB-BD31-4B8C-83A1-F6EECF244321}">
                <p14:modId xmlns:p14="http://schemas.microsoft.com/office/powerpoint/2010/main" val="1694858593"/>
              </p:ext>
            </p:extLst>
          </p:nvPr>
        </p:nvGraphicFramePr>
        <p:xfrm>
          <a:off x="6962666" y="1412776"/>
          <a:ext cx="1425758" cy="2160000"/>
        </p:xfrm>
        <a:graphic>
          <a:graphicData uri="http://schemas.openxmlformats.org/drawingml/2006/table">
            <a:tbl>
              <a:tblPr>
                <a:tableStyleId>{BC89EF96-8CEA-46FF-86C4-4CE0E7609802}</a:tableStyleId>
              </a:tblPr>
              <a:tblGrid>
                <a:gridCol w="712879"/>
                <a:gridCol w="712879"/>
              </a:tblGrid>
              <a:tr h="720000">
                <a:tc>
                  <a:txBody>
                    <a:bodyPr/>
                    <a:lstStyle/>
                    <a:p>
                      <a:pPr algn="ctr"/>
                      <a:r>
                        <a:rPr kumimoji="1" lang="en-US" altLang="ja-JP" sz="4000" b="1" dirty="0" smtClean="0">
                          <a:solidFill>
                            <a:schemeClr val="bg1"/>
                          </a:solidFill>
                          <a:latin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latin typeface="DejaVu Sans Mono" panose="020B0609030804020204" pitchFamily="49" charset="0"/>
                        <a:cs typeface="DejaVu Sans Mono" panose="020B0609030804020204" pitchFamily="49" charset="0"/>
                      </a:endParaRPr>
                    </a:p>
                  </a:txBody>
                  <a:tcPr/>
                </a:tc>
              </a:tr>
              <a:tr h="720000">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d</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r>
              <a:tr h="720000">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e</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f</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r>
            </a:tbl>
          </a:graphicData>
        </a:graphic>
      </p:graphicFrame>
    </p:spTree>
    <p:extLst>
      <p:ext uri="{BB962C8B-B14F-4D97-AF65-F5344CB8AC3E}">
        <p14:creationId xmlns:p14="http://schemas.microsoft.com/office/powerpoint/2010/main" val="17742671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解法</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次のすべてを満たすことと同値</a:t>
            </a:r>
            <a:endParaRPr lang="en-US" altLang="ja-JP" dirty="0" smtClean="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(A</a:t>
            </a:r>
            <a:r>
              <a:rPr lang="ja-JP" altLang="en-US" sz="2400" dirty="0" smtClean="0">
                <a:latin typeface="メイリオ" pitchFamily="50" charset="-128"/>
                <a:ea typeface="メイリオ" pitchFamily="50" charset="-128"/>
                <a:cs typeface="メイリオ" pitchFamily="50" charset="-128"/>
              </a:rPr>
              <a:t> 押す</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(C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(E</a:t>
            </a:r>
            <a:r>
              <a:rPr lang="ja-JP" altLang="en-US" sz="2400" dirty="0" smtClean="0">
                <a:latin typeface="メイリオ" pitchFamily="50" charset="-128"/>
                <a:ea typeface="メイリオ" pitchFamily="50" charset="-128"/>
                <a:cs typeface="メイリオ" pitchFamily="50" charset="-128"/>
              </a:rPr>
              <a:t> 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(A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(C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(F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(A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(D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(E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(A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(D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(F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(B</a:t>
            </a:r>
            <a:r>
              <a:rPr lang="ja-JP" altLang="en-US" sz="2400" dirty="0" smtClean="0">
                <a:latin typeface="メイリオ" pitchFamily="50" charset="-128"/>
                <a:ea typeface="メイリオ" pitchFamily="50" charset="-128"/>
                <a:cs typeface="メイリオ" pitchFamily="50" charset="-128"/>
              </a:rPr>
              <a:t> 押さない</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(C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 or (E</a:t>
            </a:r>
            <a:r>
              <a:rPr lang="ja-JP" altLang="en-US" sz="2400" dirty="0" smtClean="0">
                <a:latin typeface="メイリオ" pitchFamily="50" charset="-128"/>
                <a:ea typeface="メイリオ" pitchFamily="50" charset="-128"/>
                <a:cs typeface="メイリオ" pitchFamily="50" charset="-128"/>
              </a:rPr>
              <a:t> 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(B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a:t>
            </a:r>
            <a:r>
              <a:rPr lang="ja-JP" altLang="en-US" sz="2400" dirty="0" smtClean="0">
                <a:latin typeface="メイリオ" pitchFamily="50" charset="-128"/>
                <a:ea typeface="メイリオ" pitchFamily="50" charset="-128"/>
                <a:cs typeface="メイリオ" pitchFamily="50" charset="-128"/>
              </a:rPr>
              <a:t> </a:t>
            </a:r>
            <a:r>
              <a:rPr lang="en-US" altLang="ja-JP" sz="2400" dirty="0" smtClean="0">
                <a:latin typeface="メイリオ" pitchFamily="50" charset="-128"/>
                <a:ea typeface="メイリオ" pitchFamily="50" charset="-128"/>
                <a:cs typeface="メイリオ" pitchFamily="50" charset="-128"/>
              </a:rPr>
              <a:t>or (C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 or (F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(B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 or (D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 or (E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endParaRPr lang="en-US" altLang="ja-JP" sz="2400" dirty="0">
              <a:latin typeface="メイリオ" pitchFamily="50" charset="-128"/>
              <a:ea typeface="メイリオ" pitchFamily="50" charset="-128"/>
              <a:cs typeface="メイリオ" pitchFamily="50" charset="-128"/>
            </a:endParaRPr>
          </a:p>
          <a:p>
            <a:pPr marL="971550" lvl="1" indent="-514350">
              <a:buFont typeface="+mj-ea"/>
              <a:buAutoNum type="circleNumDbPlain"/>
            </a:pPr>
            <a:r>
              <a:rPr lang="en-US" altLang="ja-JP" sz="2400" dirty="0" smtClean="0">
                <a:latin typeface="メイリオ" pitchFamily="50" charset="-128"/>
                <a:ea typeface="メイリオ" pitchFamily="50" charset="-128"/>
                <a:cs typeface="メイリオ" pitchFamily="50" charset="-128"/>
              </a:rPr>
              <a:t>(B </a:t>
            </a:r>
            <a:r>
              <a:rPr lang="ja-JP" altLang="en-US" sz="2400" dirty="0" smtClean="0">
                <a:latin typeface="メイリオ" pitchFamily="50" charset="-128"/>
                <a:ea typeface="メイリオ" pitchFamily="50" charset="-128"/>
                <a:cs typeface="メイリオ" pitchFamily="50" charset="-128"/>
              </a:rPr>
              <a:t>押さない</a:t>
            </a:r>
            <a:r>
              <a:rPr lang="en-US" altLang="ja-JP" sz="2400" dirty="0" smtClean="0">
                <a:latin typeface="メイリオ" pitchFamily="50" charset="-128"/>
                <a:ea typeface="メイリオ" pitchFamily="50" charset="-128"/>
                <a:cs typeface="メイリオ" pitchFamily="50" charset="-128"/>
              </a:rPr>
              <a:t>) or (D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 or (F </a:t>
            </a:r>
            <a:r>
              <a:rPr lang="ja-JP" altLang="en-US" sz="2400" dirty="0" smtClean="0">
                <a:latin typeface="メイリオ" pitchFamily="50" charset="-128"/>
                <a:ea typeface="メイリオ" pitchFamily="50" charset="-128"/>
                <a:cs typeface="メイリオ" pitchFamily="50" charset="-128"/>
              </a:rPr>
              <a:t>押す</a:t>
            </a:r>
            <a:r>
              <a:rPr lang="en-US" altLang="ja-JP" sz="2400" dirty="0" smtClean="0">
                <a:latin typeface="メイリオ" pitchFamily="50" charset="-128"/>
                <a:ea typeface="メイリオ" pitchFamily="50" charset="-128"/>
                <a:cs typeface="メイリオ" pitchFamily="50" charset="-128"/>
              </a:rPr>
              <a:t>)</a:t>
            </a:r>
          </a:p>
          <a:p>
            <a:endParaRPr lang="en-US" altLang="ja-JP" dirty="0">
              <a:latin typeface="メイリオ" pitchFamily="50" charset="-128"/>
              <a:ea typeface="メイリオ" pitchFamily="50" charset="-128"/>
              <a:cs typeface="メイリオ" pitchFamily="50" charset="-128"/>
            </a:endParaRPr>
          </a:p>
          <a:p>
            <a:endParaRPr kumimoji="1" lang="en-US" altLang="ja-JP" dirty="0" smtClean="0">
              <a:latin typeface="メイリオ" pitchFamily="50" charset="-128"/>
              <a:ea typeface="メイリオ" pitchFamily="50" charset="-128"/>
              <a:cs typeface="メイリオ" pitchFamily="50" charset="-128"/>
            </a:endParaRPr>
          </a:p>
        </p:txBody>
      </p:sp>
      <p:graphicFrame>
        <p:nvGraphicFramePr>
          <p:cNvPr id="3" name="表 2"/>
          <p:cNvGraphicFramePr>
            <a:graphicFrameLocks noGrp="1"/>
          </p:cNvGraphicFramePr>
          <p:nvPr>
            <p:extLst>
              <p:ext uri="{D42A27DB-BD31-4B8C-83A1-F6EECF244321}">
                <p14:modId xmlns:p14="http://schemas.microsoft.com/office/powerpoint/2010/main" val="730592437"/>
              </p:ext>
            </p:extLst>
          </p:nvPr>
        </p:nvGraphicFramePr>
        <p:xfrm>
          <a:off x="6962666" y="1412776"/>
          <a:ext cx="1425758" cy="2160000"/>
        </p:xfrm>
        <a:graphic>
          <a:graphicData uri="http://schemas.openxmlformats.org/drawingml/2006/table">
            <a:tbl>
              <a:tblPr>
                <a:tableStyleId>{BC89EF96-8CEA-46FF-86C4-4CE0E7609802}</a:tableStyleId>
              </a:tblPr>
              <a:tblGrid>
                <a:gridCol w="712879"/>
                <a:gridCol w="712879"/>
              </a:tblGrid>
              <a:tr h="720000">
                <a:tc>
                  <a:txBody>
                    <a:bodyPr/>
                    <a:lstStyle/>
                    <a:p>
                      <a:pPr algn="ctr"/>
                      <a:r>
                        <a:rPr kumimoji="1" lang="en-US" altLang="ja-JP" sz="4000" b="1" dirty="0" smtClean="0">
                          <a:solidFill>
                            <a:schemeClr val="bg1"/>
                          </a:solidFill>
                          <a:latin typeface="DejaVu Sans Mono" panose="020B0609030804020204" pitchFamily="49" charset="0"/>
                          <a:cs typeface="DejaVu Sans Mono" panose="020B0609030804020204" pitchFamily="49" charset="0"/>
                        </a:rPr>
                        <a:t>a</a:t>
                      </a:r>
                      <a:endParaRPr kumimoji="1"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kumimoji="1"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B</a:t>
                      </a:r>
                      <a:endParaRPr kumimoji="1" lang="ja-JP" altLang="en-US" sz="4000" b="1" dirty="0">
                        <a:latin typeface="DejaVu Sans Mono" panose="020B0609030804020204" pitchFamily="49" charset="0"/>
                        <a:cs typeface="DejaVu Sans Mono" panose="020B0609030804020204" pitchFamily="49" charset="0"/>
                      </a:endParaRPr>
                    </a:p>
                  </a:txBody>
                  <a:tcPr/>
                </a:tc>
              </a:tr>
              <a:tr h="720000">
                <a:tc>
                  <a:txBody>
                    <a:bodyPr/>
                    <a:lstStyle/>
                    <a:p>
                      <a:pPr algn="ctr"/>
                      <a:r>
                        <a:rPr lang="en-US" altLang="ja-JP" sz="4000" b="1" dirty="0" smtClean="0">
                          <a:latin typeface="DejaVu Sans Mono" panose="020B0609030804020204" pitchFamily="49" charset="0"/>
                          <a:ea typeface="DejaVu Sans Mono" panose="020B0609030804020204" pitchFamily="49" charset="0"/>
                          <a:cs typeface="DejaVu Sans Mono" panose="020B0609030804020204" pitchFamily="49" charset="0"/>
                        </a:rPr>
                        <a:t>C</a:t>
                      </a:r>
                      <a:endParaRPr lang="ja-JP" altLang="en-US" sz="4000" b="1" dirty="0">
                        <a:latin typeface="DejaVu Sans Mono" panose="020B0609030804020204" pitchFamily="49" charset="0"/>
                        <a:cs typeface="DejaVu Sans Mono" panose="020B0609030804020204" pitchFamily="49" charset="0"/>
                      </a:endParaRPr>
                    </a:p>
                  </a:txBody>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d</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r>
              <a:tr h="720000">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e</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c>
                  <a:txBody>
                    <a:bodyPr/>
                    <a:lstStyle/>
                    <a:p>
                      <a:pPr algn="ctr"/>
                      <a:r>
                        <a:rPr lang="en-US" altLang="ja-JP" sz="4000" b="1" dirty="0" smtClean="0">
                          <a:solidFill>
                            <a:schemeClr val="bg1"/>
                          </a:solidFill>
                          <a:latin typeface="DejaVu Sans Mono" panose="020B0609030804020204" pitchFamily="49" charset="0"/>
                          <a:ea typeface="DejaVu Sans Mono" panose="020B0609030804020204" pitchFamily="49" charset="0"/>
                          <a:cs typeface="DejaVu Sans Mono" panose="020B0609030804020204" pitchFamily="49" charset="0"/>
                        </a:rPr>
                        <a:t>f</a:t>
                      </a:r>
                      <a:endParaRPr lang="ja-JP" altLang="en-US" sz="4000" b="1" dirty="0">
                        <a:solidFill>
                          <a:schemeClr val="bg1"/>
                        </a:solidFill>
                        <a:latin typeface="DejaVu Sans Mono" panose="020B0609030804020204" pitchFamily="49" charset="0"/>
                        <a:cs typeface="DejaVu Sans Mono" panose="020B0609030804020204" pitchFamily="49" charset="0"/>
                      </a:endParaRPr>
                    </a:p>
                  </a:txBody>
                  <a:tcPr>
                    <a:solidFill>
                      <a:schemeClr val="tx1"/>
                    </a:solidFill>
                  </a:tcPr>
                </a:tc>
              </a:tr>
            </a:tbl>
          </a:graphicData>
        </a:graphic>
      </p:graphicFrame>
    </p:spTree>
    <p:extLst>
      <p:ext uri="{BB962C8B-B14F-4D97-AF65-F5344CB8AC3E}">
        <p14:creationId xmlns:p14="http://schemas.microsoft.com/office/powerpoint/2010/main" val="27692366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解法</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en-US" altLang="ja-JP" dirty="0">
                <a:latin typeface="メイリオ" pitchFamily="50" charset="-128"/>
                <a:ea typeface="メイリオ" pitchFamily="50" charset="-128"/>
                <a:cs typeface="メイリオ" pitchFamily="50" charset="-128"/>
              </a:rPr>
              <a:t>"</a:t>
            </a:r>
            <a:r>
              <a:rPr kumimoji="1" lang="ja-JP" altLang="en-US" dirty="0" smtClean="0">
                <a:latin typeface="メイリオ" pitchFamily="50" charset="-128"/>
                <a:ea typeface="メイリオ" pitchFamily="50" charset="-128"/>
                <a:cs typeface="メイリオ" pitchFamily="50" charset="-128"/>
              </a:rPr>
              <a:t>● </a:t>
            </a:r>
            <a:r>
              <a:rPr kumimoji="1" lang="en-US" altLang="ja-JP" dirty="0" smtClean="0">
                <a:latin typeface="メイリオ" pitchFamily="50" charset="-128"/>
                <a:ea typeface="メイリオ" pitchFamily="50" charset="-128"/>
                <a:cs typeface="メイリオ" pitchFamily="50" charset="-128"/>
              </a:rPr>
              <a:t>or </a:t>
            </a:r>
            <a:r>
              <a:rPr kumimoji="1" lang="ja-JP" altLang="en-US" dirty="0" smtClean="0">
                <a:latin typeface="メイリオ" pitchFamily="50" charset="-128"/>
                <a:ea typeface="メイリオ" pitchFamily="50" charset="-128"/>
                <a:cs typeface="メイリオ" pitchFamily="50" charset="-128"/>
              </a:rPr>
              <a:t>● </a:t>
            </a:r>
            <a:r>
              <a:rPr kumimoji="1" lang="en-US" altLang="ja-JP" dirty="0" smtClean="0">
                <a:latin typeface="メイリオ" pitchFamily="50" charset="-128"/>
                <a:ea typeface="メイリオ" pitchFamily="50" charset="-128"/>
                <a:cs typeface="メイリオ" pitchFamily="50" charset="-128"/>
              </a:rPr>
              <a:t>or </a:t>
            </a:r>
            <a:r>
              <a:rPr kumimoji="1" lang="ja-JP" altLang="en-US" dirty="0" smtClean="0">
                <a:latin typeface="メイリオ" pitchFamily="50" charset="-128"/>
                <a:ea typeface="メイリオ" pitchFamily="50" charset="-128"/>
                <a:cs typeface="メイリオ" pitchFamily="50" charset="-128"/>
              </a:rPr>
              <a:t>●</a:t>
            </a:r>
            <a:r>
              <a:rPr kumimoji="1" lang="en-US" altLang="ja-JP" dirty="0" smtClean="0">
                <a:latin typeface="メイリオ" pitchFamily="50" charset="-128"/>
                <a:ea typeface="メイリオ" pitchFamily="50" charset="-128"/>
                <a:cs typeface="メイリオ" pitchFamily="50" charset="-128"/>
              </a:rPr>
              <a:t>" </a:t>
            </a:r>
            <a:r>
              <a:rPr kumimoji="1" lang="ja-JP" altLang="en-US" dirty="0" smtClean="0">
                <a:latin typeface="メイリオ" pitchFamily="50" charset="-128"/>
                <a:ea typeface="メイリオ" pitchFamily="50" charset="-128"/>
                <a:cs typeface="メイリオ" pitchFamily="50" charset="-128"/>
              </a:rPr>
              <a:t>という形の条件が </a:t>
            </a:r>
            <a:r>
              <a:rPr kumimoji="1" lang="en-US" altLang="ja-JP" dirty="0" smtClean="0">
                <a:latin typeface="メイリオ" pitchFamily="50" charset="-128"/>
                <a:ea typeface="メイリオ" pitchFamily="50" charset="-128"/>
                <a:cs typeface="メイリオ" pitchFamily="50" charset="-128"/>
              </a:rPr>
              <a:t>8 </a:t>
            </a:r>
            <a:r>
              <a:rPr kumimoji="1" lang="en-US" altLang="ja-JP" i="1" dirty="0" smtClean="0">
                <a:latin typeface="メイリオ" pitchFamily="50" charset="-128"/>
                <a:ea typeface="メイリオ" pitchFamily="50" charset="-128"/>
                <a:cs typeface="メイリオ" pitchFamily="50" charset="-128"/>
              </a:rPr>
              <a:t>M</a:t>
            </a:r>
            <a:r>
              <a:rPr kumimoji="1" lang="en-US" altLang="ja-JP" dirty="0" smtClean="0">
                <a:latin typeface="メイリオ" pitchFamily="50" charset="-128"/>
                <a:ea typeface="メイリオ" pitchFamily="50" charset="-128"/>
                <a:cs typeface="メイリオ" pitchFamily="50" charset="-128"/>
              </a:rPr>
              <a:t> </a:t>
            </a:r>
            <a:r>
              <a:rPr kumimoji="1" lang="ja-JP" altLang="en-US" dirty="0" smtClean="0">
                <a:latin typeface="メイリオ" pitchFamily="50" charset="-128"/>
                <a:ea typeface="メイリオ" pitchFamily="50" charset="-128"/>
                <a:cs typeface="メイリオ" pitchFamily="50" charset="-128"/>
              </a:rPr>
              <a:t>個あって，それらをすべて満たすようにスイッチを押すかどうか決める</a:t>
            </a:r>
            <a:r>
              <a:rPr lang="ja-JP" altLang="en-US" dirty="0" smtClean="0">
                <a:latin typeface="メイリオ" pitchFamily="50" charset="-128"/>
                <a:ea typeface="メイリオ" pitchFamily="50" charset="-128"/>
                <a:cs typeface="メイリオ" pitchFamily="50" charset="-128"/>
              </a:rPr>
              <a:t>問題</a:t>
            </a:r>
            <a:r>
              <a:rPr lang="ja-JP" altLang="en-US" dirty="0">
                <a:latin typeface="メイリオ" pitchFamily="50" charset="-128"/>
                <a:ea typeface="メイリオ" pitchFamily="50" charset="-128"/>
                <a:cs typeface="メイリオ" pitchFamily="50" charset="-128"/>
              </a:rPr>
              <a:t>になった</a:t>
            </a:r>
            <a:endParaRPr kumimoji="1" lang="en-US" altLang="ja-JP" dirty="0" smtClean="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12789174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解法</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探索しましょう</a:t>
            </a:r>
            <a:endParaRPr lang="en-US" altLang="ja-JP" dirty="0" smtClean="0">
              <a:latin typeface="メイリオ" pitchFamily="50" charset="-128"/>
              <a:ea typeface="メイリオ" pitchFamily="50" charset="-128"/>
              <a:cs typeface="メイリオ" pitchFamily="50" charset="-128"/>
            </a:endParaRPr>
          </a:p>
          <a:p>
            <a:pPr lvl="1"/>
            <a:r>
              <a:rPr lang="ja-JP" altLang="en-US" dirty="0" smtClean="0">
                <a:latin typeface="メイリオ" pitchFamily="50" charset="-128"/>
                <a:ea typeface="メイリオ" pitchFamily="50" charset="-128"/>
                <a:cs typeface="メイリオ" pitchFamily="50" charset="-128"/>
              </a:rPr>
              <a:t>最初は各スイッチを押すかどうかは未定で，</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みたいな条件で分岐</a:t>
            </a:r>
            <a:endParaRPr lang="en-US" altLang="ja-JP" dirty="0" smtClean="0">
              <a:latin typeface="メイリオ" pitchFamily="50" charset="-128"/>
              <a:ea typeface="メイリオ" pitchFamily="50" charset="-128"/>
              <a:cs typeface="メイリオ" pitchFamily="50" charset="-128"/>
            </a:endParaRPr>
          </a:p>
          <a:p>
            <a:endParaRPr kumimoji="1" lang="en-US" altLang="ja-JP" i="1" dirty="0" smtClean="0">
              <a:latin typeface="メイリオ" pitchFamily="50" charset="-128"/>
              <a:ea typeface="メイリオ" pitchFamily="50" charset="-128"/>
              <a:cs typeface="メイリオ" pitchFamily="50" charset="-128"/>
            </a:endParaRPr>
          </a:p>
          <a:p>
            <a:r>
              <a:rPr lang="ja-JP" altLang="en-US" i="1" dirty="0">
                <a:latin typeface="メイリオ" pitchFamily="50" charset="-128"/>
                <a:ea typeface="メイリオ" pitchFamily="50" charset="-128"/>
                <a:cs typeface="メイリオ" pitchFamily="50" charset="-128"/>
              </a:rPr>
              <a:t>枝刈りしましょう</a:t>
            </a:r>
            <a:endParaRPr lang="en-US" altLang="ja-JP" i="1" dirty="0">
              <a:latin typeface="メイリオ" pitchFamily="50" charset="-128"/>
              <a:ea typeface="メイリオ" pitchFamily="50" charset="-128"/>
              <a:cs typeface="メイリオ" pitchFamily="50" charset="-128"/>
            </a:endParaRPr>
          </a:p>
          <a:p>
            <a:pPr lvl="1"/>
            <a:r>
              <a:rPr lang="ja-JP" altLang="en-US" dirty="0">
                <a:latin typeface="メイリオ" pitchFamily="50" charset="-128"/>
                <a:ea typeface="メイリオ" pitchFamily="50" charset="-128"/>
                <a:cs typeface="メイリオ" pitchFamily="50" charset="-128"/>
              </a:rPr>
              <a:t>全探索</a:t>
            </a:r>
            <a:r>
              <a:rPr lang="ja-JP" altLang="en-US" dirty="0" smtClean="0">
                <a:latin typeface="メイリオ" pitchFamily="50" charset="-128"/>
                <a:ea typeface="メイリオ" pitchFamily="50" charset="-128"/>
                <a:cs typeface="メイリオ" pitchFamily="50" charset="-128"/>
              </a:rPr>
              <a:t>したら </a:t>
            </a:r>
            <a:r>
              <a:rPr lang="en-US" altLang="ja-JP" dirty="0">
                <a:latin typeface="メイリオ" pitchFamily="50" charset="-128"/>
                <a:ea typeface="メイリオ" pitchFamily="50" charset="-128"/>
                <a:cs typeface="メイリオ" pitchFamily="50" charset="-128"/>
              </a:rPr>
              <a:t>2</a:t>
            </a:r>
            <a:r>
              <a:rPr lang="en-US" altLang="ja-JP" baseline="30000" dirty="0">
                <a:latin typeface="メイリオ" pitchFamily="50" charset="-128"/>
                <a:ea typeface="メイリオ" pitchFamily="50" charset="-128"/>
                <a:cs typeface="メイリオ" pitchFamily="50" charset="-128"/>
              </a:rPr>
              <a:t>26</a:t>
            </a:r>
            <a:r>
              <a:rPr lang="en-US" altLang="ja-JP" dirty="0">
                <a:latin typeface="メイリオ" pitchFamily="50" charset="-128"/>
                <a:ea typeface="メイリオ" pitchFamily="50" charset="-128"/>
                <a:cs typeface="メイリオ" pitchFamily="50" charset="-128"/>
              </a:rPr>
              <a:t> </a:t>
            </a:r>
            <a:r>
              <a:rPr lang="ja-JP" altLang="en-US" dirty="0">
                <a:latin typeface="メイリオ" pitchFamily="50" charset="-128"/>
                <a:ea typeface="メイリオ" pitchFamily="50" charset="-128"/>
                <a:cs typeface="メイリオ" pitchFamily="50" charset="-128"/>
              </a:rPr>
              <a:t>通り全部調べること</a:t>
            </a:r>
            <a:r>
              <a:rPr lang="ja-JP" altLang="en-US" dirty="0" smtClean="0">
                <a:latin typeface="メイリオ" pitchFamily="50" charset="-128"/>
                <a:ea typeface="メイリオ" pitchFamily="50" charset="-128"/>
                <a:cs typeface="メイリオ" pitchFamily="50" charset="-128"/>
              </a:rPr>
              <a:t>に</a:t>
            </a:r>
            <a:endParaRPr lang="en-US" altLang="ja-JP" dirty="0" smtClean="0">
              <a:latin typeface="メイリオ" pitchFamily="50" charset="-128"/>
              <a:ea typeface="メイリオ" pitchFamily="50" charset="-128"/>
              <a:cs typeface="メイリオ" pitchFamily="50" charset="-128"/>
            </a:endParaRPr>
          </a:p>
          <a:p>
            <a:pPr lvl="2"/>
            <a:r>
              <a:rPr lang="en-US" altLang="ja-JP" dirty="0" smtClean="0">
                <a:latin typeface="メイリオ" pitchFamily="50" charset="-128"/>
                <a:ea typeface="メイリオ" pitchFamily="50" charset="-128"/>
                <a:cs typeface="メイリオ" pitchFamily="50" charset="-128"/>
              </a:rPr>
              <a:t>2</a:t>
            </a:r>
            <a:r>
              <a:rPr lang="en-US" altLang="ja-JP" baseline="30000" dirty="0" smtClean="0">
                <a:latin typeface="メイリオ" pitchFamily="50" charset="-128"/>
                <a:ea typeface="メイリオ" pitchFamily="50" charset="-128"/>
                <a:cs typeface="メイリオ" pitchFamily="50" charset="-128"/>
              </a:rPr>
              <a:t>26</a:t>
            </a:r>
            <a:r>
              <a:rPr lang="en-US" altLang="ja-JP" dirty="0" smtClean="0">
                <a:latin typeface="メイリオ" pitchFamily="50" charset="-128"/>
                <a:ea typeface="メイリオ" pitchFamily="50" charset="-128"/>
                <a:cs typeface="メイリオ" pitchFamily="50" charset="-128"/>
              </a:rPr>
              <a:t> &gt; 60,000,000</a:t>
            </a:r>
            <a:endParaRPr lang="en-US" altLang="ja-JP" dirty="0">
              <a:latin typeface="メイリオ" pitchFamily="50" charset="-128"/>
              <a:ea typeface="メイリオ" pitchFamily="50" charset="-128"/>
              <a:cs typeface="メイリオ" pitchFamily="50" charset="-128"/>
            </a:endParaRPr>
          </a:p>
          <a:p>
            <a:endParaRPr kumimoji="1" lang="en-US" altLang="ja-JP" i="1" dirty="0" smtClean="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4320226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枝刈り</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既に </a:t>
            </a:r>
            <a:r>
              <a:rPr lang="en-US" altLang="ja-JP" dirty="0" smtClean="0">
                <a:latin typeface="メイリオ" pitchFamily="50" charset="-128"/>
                <a:ea typeface="メイリオ" pitchFamily="50" charset="-128"/>
                <a:cs typeface="メイリオ" pitchFamily="50" charset="-128"/>
              </a:rPr>
              <a:t>C </a:t>
            </a:r>
            <a:r>
              <a:rPr lang="ja-JP" altLang="en-US" dirty="0" smtClean="0">
                <a:latin typeface="メイリオ" pitchFamily="50" charset="-128"/>
                <a:ea typeface="メイリオ" pitchFamily="50" charset="-128"/>
                <a:cs typeface="メイリオ" pitchFamily="50" charset="-128"/>
              </a:rPr>
              <a:t>を押すことが決まっているときに</a:t>
            </a:r>
            <a:r>
              <a:rPr lang="en-US" altLang="ja-JP" dirty="0" smtClean="0">
                <a:latin typeface="メイリオ" pitchFamily="50" charset="-128"/>
                <a:ea typeface="メイリオ" pitchFamily="50" charset="-128"/>
                <a:cs typeface="メイリオ" pitchFamily="50" charset="-128"/>
              </a:rPr>
              <a:t>"(A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or (B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or (C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みたいな条件がでてきたら分岐不要</a:t>
            </a:r>
            <a:endParaRPr lang="en-US" altLang="ja-JP" dirty="0" smtClean="0">
              <a:latin typeface="メイリオ" pitchFamily="50" charset="-128"/>
              <a:ea typeface="メイリオ" pitchFamily="50" charset="-128"/>
              <a:cs typeface="メイリオ" pitchFamily="50" charset="-128"/>
            </a:endParaRPr>
          </a:p>
          <a:p>
            <a:endParaRPr lang="en-US" altLang="ja-JP" dirty="0">
              <a:latin typeface="メイリオ" pitchFamily="50" charset="-128"/>
              <a:ea typeface="メイリオ" pitchFamily="50" charset="-128"/>
              <a:cs typeface="メイリオ" pitchFamily="50" charset="-128"/>
            </a:endParaRPr>
          </a:p>
          <a:p>
            <a:r>
              <a:rPr lang="en-US" altLang="ja-JP" dirty="0">
                <a:latin typeface="メイリオ" pitchFamily="50" charset="-128"/>
                <a:ea typeface="メイリオ" pitchFamily="50" charset="-128"/>
                <a:cs typeface="メイリオ" pitchFamily="50" charset="-128"/>
              </a:rPr>
              <a:t>"</a:t>
            </a:r>
            <a:r>
              <a:rPr lang="en-US" altLang="ja-JP" dirty="0" smtClean="0">
                <a:latin typeface="メイリオ" pitchFamily="50" charset="-128"/>
                <a:ea typeface="メイリオ" pitchFamily="50" charset="-128"/>
                <a:cs typeface="メイリオ" pitchFamily="50" charset="-128"/>
              </a:rPr>
              <a:t>(A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or (A </a:t>
            </a:r>
            <a:r>
              <a:rPr lang="ja-JP" altLang="en-US" dirty="0" smtClean="0">
                <a:latin typeface="メイリオ" pitchFamily="50" charset="-128"/>
                <a:ea typeface="メイリオ" pitchFamily="50" charset="-128"/>
                <a:cs typeface="メイリオ" pitchFamily="50" charset="-128"/>
              </a:rPr>
              <a:t>押さない</a:t>
            </a:r>
            <a:r>
              <a:rPr lang="en-US" altLang="ja-JP" dirty="0" smtClean="0">
                <a:latin typeface="メイリオ" pitchFamily="50" charset="-128"/>
                <a:ea typeface="メイリオ" pitchFamily="50" charset="-128"/>
                <a:cs typeface="メイリオ" pitchFamily="50" charset="-128"/>
              </a:rPr>
              <a:t>) or (B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みたいな条件がでてきたら分岐不要</a:t>
            </a:r>
            <a:endParaRPr lang="en-US" altLang="ja-JP" dirty="0" smtClean="0">
              <a:latin typeface="メイリオ" pitchFamily="50" charset="-128"/>
              <a:ea typeface="メイリオ" pitchFamily="50" charset="-128"/>
              <a:cs typeface="メイリオ" pitchFamily="50" charset="-128"/>
            </a:endParaRPr>
          </a:p>
          <a:p>
            <a:pPr lvl="1"/>
            <a:r>
              <a:rPr lang="ja-JP" altLang="en-US" dirty="0">
                <a:latin typeface="メイリオ" pitchFamily="50" charset="-128"/>
                <a:ea typeface="メイリオ" pitchFamily="50" charset="-128"/>
                <a:cs typeface="メイリオ" pitchFamily="50" charset="-128"/>
              </a:rPr>
              <a:t>何して</a:t>
            </a:r>
            <a:r>
              <a:rPr lang="ja-JP" altLang="en-US" dirty="0" smtClean="0">
                <a:latin typeface="メイリオ" pitchFamily="50" charset="-128"/>
                <a:ea typeface="メイリオ" pitchFamily="50" charset="-128"/>
                <a:cs typeface="メイリオ" pitchFamily="50" charset="-128"/>
              </a:rPr>
              <a:t>も条件を満たしています</a:t>
            </a:r>
            <a:endParaRPr lang="en-US" altLang="ja-JP" dirty="0" smtClean="0">
              <a:latin typeface="メイリオ" pitchFamily="50" charset="-128"/>
              <a:ea typeface="メイリオ" pitchFamily="50" charset="-128"/>
              <a:cs typeface="メイリオ" pitchFamily="50" charset="-128"/>
            </a:endParaRPr>
          </a:p>
          <a:p>
            <a:pPr lvl="1"/>
            <a:endParaRPr lang="en-US" altLang="ja-JP"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30188011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枝刈り</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en-US" altLang="ja-JP" dirty="0" smtClean="0">
                <a:latin typeface="メイリオ" pitchFamily="50" charset="-128"/>
                <a:ea typeface="メイリオ" pitchFamily="50" charset="-128"/>
                <a:cs typeface="メイリオ" pitchFamily="50" charset="-128"/>
              </a:rPr>
              <a:t>"(A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or (B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or (C </a:t>
            </a:r>
            <a:r>
              <a:rPr lang="ja-JP" altLang="en-US" dirty="0" smtClean="0">
                <a:latin typeface="メイリオ" pitchFamily="50" charset="-128"/>
                <a:ea typeface="メイリオ" pitchFamily="50" charset="-128"/>
                <a:cs typeface="メイリオ" pitchFamily="50" charset="-128"/>
              </a:rPr>
              <a:t>押す</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みたいな条件で </a:t>
            </a:r>
            <a:r>
              <a:rPr lang="en-US" altLang="ja-JP" dirty="0" smtClean="0">
                <a:latin typeface="メイリオ" pitchFamily="50" charset="-128"/>
                <a:ea typeface="メイリオ" pitchFamily="50" charset="-128"/>
                <a:cs typeface="メイリオ" pitchFamily="50" charset="-128"/>
              </a:rPr>
              <a:t>A </a:t>
            </a:r>
            <a:r>
              <a:rPr lang="ja-JP" altLang="en-US" dirty="0" smtClean="0">
                <a:latin typeface="メイリオ" pitchFamily="50" charset="-128"/>
                <a:ea typeface="メイリオ" pitchFamily="50" charset="-128"/>
                <a:cs typeface="メイリオ" pitchFamily="50" charset="-128"/>
              </a:rPr>
              <a:t>を押して探索して失敗したら，</a:t>
            </a:r>
            <a:r>
              <a:rPr lang="en-US" altLang="ja-JP" dirty="0" smtClean="0">
                <a:latin typeface="メイリオ" pitchFamily="50" charset="-128"/>
                <a:ea typeface="メイリオ" pitchFamily="50" charset="-128"/>
                <a:cs typeface="メイリオ" pitchFamily="50" charset="-128"/>
              </a:rPr>
              <a:t>A </a:t>
            </a:r>
            <a:r>
              <a:rPr lang="ja-JP" altLang="en-US" dirty="0" smtClean="0">
                <a:latin typeface="メイリオ" pitchFamily="50" charset="-128"/>
                <a:ea typeface="メイリオ" pitchFamily="50" charset="-128"/>
                <a:cs typeface="メイリオ" pitchFamily="50" charset="-128"/>
              </a:rPr>
              <a:t>を押さないことにしてよい</a:t>
            </a:r>
            <a:endParaRPr lang="en-US" altLang="ja-JP" dirty="0" smtClean="0">
              <a:latin typeface="メイリオ" pitchFamily="50" charset="-128"/>
              <a:ea typeface="メイリオ" pitchFamily="50" charset="-128"/>
              <a:cs typeface="メイリオ" pitchFamily="50" charset="-128"/>
            </a:endParaRPr>
          </a:p>
          <a:p>
            <a:r>
              <a:rPr lang="ja-JP" altLang="en-US" dirty="0">
                <a:latin typeface="メイリオ" pitchFamily="50" charset="-128"/>
                <a:ea typeface="メイリオ" pitchFamily="50" charset="-128"/>
                <a:cs typeface="メイリオ" pitchFamily="50" charset="-128"/>
              </a:rPr>
              <a:t>つまり</a:t>
            </a:r>
            <a:r>
              <a:rPr lang="ja-JP" altLang="en-US" dirty="0" smtClean="0">
                <a:latin typeface="メイリオ" pitchFamily="50" charset="-128"/>
                <a:ea typeface="メイリオ" pitchFamily="50" charset="-128"/>
                <a:cs typeface="メイリオ" pitchFamily="50" charset="-128"/>
              </a:rPr>
              <a:t>，条件 </a:t>
            </a:r>
            <a:r>
              <a:rPr lang="en-US" altLang="ja-JP" dirty="0">
                <a:latin typeface="メイリオ" pitchFamily="50" charset="-128"/>
                <a:ea typeface="メイリオ" pitchFamily="50" charset="-128"/>
                <a:cs typeface="メイリオ" pitchFamily="50" charset="-128"/>
              </a:rPr>
              <a:t>"</a:t>
            </a:r>
            <a:r>
              <a:rPr lang="en-US" altLang="ja-JP" i="1" dirty="0">
                <a:latin typeface="メイリオ" pitchFamily="50" charset="-128"/>
                <a:ea typeface="メイリオ" pitchFamily="50" charset="-128"/>
                <a:cs typeface="メイリオ" pitchFamily="50" charset="-128"/>
              </a:rPr>
              <a:t>α</a:t>
            </a:r>
            <a:r>
              <a:rPr lang="en-US" altLang="ja-JP" dirty="0">
                <a:latin typeface="メイリオ" pitchFamily="50" charset="-128"/>
                <a:ea typeface="メイリオ" pitchFamily="50" charset="-128"/>
                <a:cs typeface="メイリオ" pitchFamily="50" charset="-128"/>
              </a:rPr>
              <a:t> or</a:t>
            </a:r>
            <a:r>
              <a:rPr lang="ja-JP" altLang="en-US" dirty="0">
                <a:latin typeface="メイリオ" pitchFamily="50" charset="-128"/>
                <a:ea typeface="メイリオ" pitchFamily="50" charset="-128"/>
                <a:cs typeface="メイリオ" pitchFamily="50" charset="-128"/>
              </a:rPr>
              <a:t> </a:t>
            </a:r>
            <a:r>
              <a:rPr lang="en-US" altLang="ja-JP" i="1" dirty="0">
                <a:latin typeface="メイリオ" pitchFamily="50" charset="-128"/>
                <a:ea typeface="メイリオ" pitchFamily="50" charset="-128"/>
                <a:cs typeface="メイリオ" pitchFamily="50" charset="-128"/>
              </a:rPr>
              <a:t>β</a:t>
            </a:r>
            <a:r>
              <a:rPr lang="en-US" altLang="ja-JP" dirty="0">
                <a:latin typeface="メイリオ" pitchFamily="50" charset="-128"/>
                <a:ea typeface="メイリオ" pitchFamily="50" charset="-128"/>
                <a:cs typeface="メイリオ" pitchFamily="50" charset="-128"/>
              </a:rPr>
              <a:t> or</a:t>
            </a:r>
            <a:r>
              <a:rPr lang="ja-JP" altLang="en-US" dirty="0">
                <a:latin typeface="メイリオ" pitchFamily="50" charset="-128"/>
                <a:ea typeface="メイリオ" pitchFamily="50" charset="-128"/>
                <a:cs typeface="メイリオ" pitchFamily="50" charset="-128"/>
              </a:rPr>
              <a:t> </a:t>
            </a:r>
            <a:r>
              <a:rPr lang="en-US" altLang="ja-JP" i="1" dirty="0">
                <a:latin typeface="メイリオ" pitchFamily="50" charset="-128"/>
                <a:ea typeface="メイリオ" pitchFamily="50" charset="-128"/>
                <a:cs typeface="メイリオ" pitchFamily="50" charset="-128"/>
              </a:rPr>
              <a:t>γ</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に対して以下の </a:t>
            </a:r>
            <a:r>
              <a:rPr lang="en-US" altLang="ja-JP" dirty="0" smtClean="0">
                <a:latin typeface="メイリオ" pitchFamily="50" charset="-128"/>
                <a:ea typeface="メイリオ" pitchFamily="50" charset="-128"/>
                <a:cs typeface="メイリオ" pitchFamily="50" charset="-128"/>
              </a:rPr>
              <a:t>3 </a:t>
            </a:r>
            <a:r>
              <a:rPr lang="ja-JP" altLang="en-US" dirty="0" smtClean="0">
                <a:latin typeface="メイリオ" pitchFamily="50" charset="-128"/>
                <a:ea typeface="メイリオ" pitchFamily="50" charset="-128"/>
                <a:cs typeface="メイリオ" pitchFamily="50" charset="-128"/>
              </a:rPr>
              <a:t>パターンを調べれば十分</a:t>
            </a:r>
            <a:endParaRPr lang="en-US" altLang="ja-JP" dirty="0" smtClean="0">
              <a:latin typeface="メイリオ" pitchFamily="50" charset="-128"/>
              <a:ea typeface="メイリオ" pitchFamily="50" charset="-128"/>
              <a:cs typeface="メイリオ" pitchFamily="50" charset="-128"/>
            </a:endParaRPr>
          </a:p>
          <a:p>
            <a:pPr lvl="1"/>
            <a:r>
              <a:rPr lang="en-US" altLang="ja-JP" i="1" dirty="0" smtClean="0">
                <a:latin typeface="メイリオ" pitchFamily="50" charset="-128"/>
                <a:ea typeface="メイリオ" pitchFamily="50" charset="-128"/>
                <a:cs typeface="メイリオ" pitchFamily="50" charset="-128"/>
              </a:rPr>
              <a:t>α</a:t>
            </a:r>
          </a:p>
          <a:p>
            <a:pPr lvl="1"/>
            <a:r>
              <a:rPr lang="en-US" altLang="ja-JP" dirty="0" smtClean="0">
                <a:latin typeface="メイリオ" pitchFamily="50" charset="-128"/>
                <a:ea typeface="メイリオ" pitchFamily="50" charset="-128"/>
                <a:cs typeface="メイリオ" pitchFamily="50" charset="-128"/>
              </a:rPr>
              <a:t>(not </a:t>
            </a:r>
            <a:r>
              <a:rPr lang="en-US" altLang="ja-JP" i="1" dirty="0" smtClean="0">
                <a:latin typeface="メイリオ" pitchFamily="50" charset="-128"/>
                <a:ea typeface="メイリオ" pitchFamily="50" charset="-128"/>
                <a:cs typeface="メイリオ" pitchFamily="50" charset="-128"/>
              </a:rPr>
              <a:t>α</a:t>
            </a:r>
            <a:r>
              <a:rPr lang="en-US" altLang="ja-JP" dirty="0" smtClean="0">
                <a:latin typeface="メイリオ" pitchFamily="50" charset="-128"/>
                <a:ea typeface="メイリオ" pitchFamily="50" charset="-128"/>
                <a:cs typeface="メイリオ" pitchFamily="50" charset="-128"/>
              </a:rPr>
              <a:t>) and </a:t>
            </a:r>
            <a:r>
              <a:rPr lang="en-US" altLang="ja-JP" i="1" dirty="0" smtClean="0">
                <a:latin typeface="メイリオ" pitchFamily="50" charset="-128"/>
                <a:ea typeface="メイリオ" pitchFamily="50" charset="-128"/>
                <a:cs typeface="メイリオ" pitchFamily="50" charset="-128"/>
              </a:rPr>
              <a:t>β</a:t>
            </a:r>
          </a:p>
          <a:p>
            <a:pPr lvl="1"/>
            <a:r>
              <a:rPr lang="en-US" altLang="ja-JP" dirty="0" smtClean="0">
                <a:latin typeface="メイリオ" pitchFamily="50" charset="-128"/>
                <a:ea typeface="メイリオ" pitchFamily="50" charset="-128"/>
                <a:cs typeface="メイリオ" pitchFamily="50" charset="-128"/>
              </a:rPr>
              <a:t>(not </a:t>
            </a:r>
            <a:r>
              <a:rPr lang="en-US" altLang="ja-JP" i="1" dirty="0" smtClean="0">
                <a:latin typeface="メイリオ" pitchFamily="50" charset="-128"/>
                <a:ea typeface="メイリオ" pitchFamily="50" charset="-128"/>
                <a:cs typeface="メイリオ" pitchFamily="50" charset="-128"/>
              </a:rPr>
              <a:t>α</a:t>
            </a:r>
            <a:r>
              <a:rPr lang="en-US" altLang="ja-JP" dirty="0" smtClean="0">
                <a:latin typeface="メイリオ" pitchFamily="50" charset="-128"/>
                <a:ea typeface="メイリオ" pitchFamily="50" charset="-128"/>
                <a:cs typeface="メイリオ" pitchFamily="50" charset="-128"/>
              </a:rPr>
              <a:t>) and (not </a:t>
            </a:r>
            <a:r>
              <a:rPr lang="en-US" altLang="ja-JP" i="1" dirty="0" smtClean="0">
                <a:latin typeface="メイリオ" pitchFamily="50" charset="-128"/>
                <a:ea typeface="メイリオ" pitchFamily="50" charset="-128"/>
                <a:cs typeface="メイリオ" pitchFamily="50" charset="-128"/>
              </a:rPr>
              <a:t>β</a:t>
            </a:r>
            <a:r>
              <a:rPr lang="en-US" altLang="ja-JP" dirty="0" smtClean="0">
                <a:latin typeface="メイリオ" pitchFamily="50" charset="-128"/>
                <a:ea typeface="メイリオ" pitchFamily="50" charset="-128"/>
                <a:cs typeface="メイリオ" pitchFamily="50" charset="-128"/>
              </a:rPr>
              <a:t>) and </a:t>
            </a:r>
            <a:r>
              <a:rPr lang="en-US" altLang="ja-JP" i="1" dirty="0" smtClean="0">
                <a:latin typeface="メイリオ" pitchFamily="50" charset="-128"/>
                <a:ea typeface="メイリオ" pitchFamily="50" charset="-128"/>
                <a:cs typeface="メイリオ" pitchFamily="50" charset="-128"/>
              </a:rPr>
              <a:t>γ</a:t>
            </a:r>
            <a:endParaRPr lang="en-US" altLang="ja-JP" i="1"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1136772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枝刈り</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a:latin typeface="メイリオ" pitchFamily="50" charset="-128"/>
                <a:ea typeface="メイリオ" pitchFamily="50" charset="-128"/>
                <a:cs typeface="メイリオ" pitchFamily="50" charset="-128"/>
              </a:rPr>
              <a:t>これら</a:t>
            </a:r>
            <a:r>
              <a:rPr lang="ja-JP" altLang="en-US" dirty="0" smtClean="0">
                <a:latin typeface="メイリオ" pitchFamily="50" charset="-128"/>
                <a:ea typeface="メイリオ" pitchFamily="50" charset="-128"/>
                <a:cs typeface="メイリオ" pitchFamily="50" charset="-128"/>
              </a:rPr>
              <a:t>の枝刈りを行うと，高々 </a:t>
            </a:r>
            <a:r>
              <a:rPr lang="en-US" altLang="ja-JP" dirty="0" smtClean="0">
                <a:latin typeface="メイリオ" pitchFamily="50" charset="-128"/>
                <a:ea typeface="メイリオ" pitchFamily="50" charset="-128"/>
                <a:cs typeface="メイリオ" pitchFamily="50" charset="-128"/>
              </a:rPr>
              <a:t>1.8393</a:t>
            </a:r>
            <a:r>
              <a:rPr lang="en-US" altLang="ja-JP" baseline="30000" dirty="0" smtClean="0">
                <a:latin typeface="メイリオ" pitchFamily="50" charset="-128"/>
                <a:ea typeface="メイリオ" pitchFamily="50" charset="-128"/>
                <a:cs typeface="メイリオ" pitchFamily="50" charset="-128"/>
              </a:rPr>
              <a:t>26</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通りにしか分岐しないことが示せます</a:t>
            </a:r>
            <a:endParaRPr lang="en-US" altLang="ja-JP" dirty="0" smtClean="0">
              <a:latin typeface="メイリオ" pitchFamily="50" charset="-128"/>
              <a:ea typeface="メイリオ" pitchFamily="50" charset="-128"/>
              <a:cs typeface="メイリオ" pitchFamily="50" charset="-128"/>
            </a:endParaRPr>
          </a:p>
          <a:p>
            <a:pPr lvl="1"/>
            <a:r>
              <a:rPr lang="en-US" altLang="ja-JP" dirty="0" smtClean="0">
                <a:latin typeface="メイリオ" pitchFamily="50" charset="-128"/>
                <a:ea typeface="メイリオ" pitchFamily="50" charset="-128"/>
                <a:cs typeface="メイリオ" pitchFamily="50" charset="-128"/>
              </a:rPr>
              <a:t>1.8393</a:t>
            </a:r>
            <a:r>
              <a:rPr lang="en-US" altLang="ja-JP" baseline="30000" dirty="0" smtClean="0">
                <a:latin typeface="メイリオ" pitchFamily="50" charset="-128"/>
                <a:ea typeface="メイリオ" pitchFamily="50" charset="-128"/>
                <a:cs typeface="メイリオ" pitchFamily="50" charset="-128"/>
              </a:rPr>
              <a:t>26  </a:t>
            </a:r>
            <a:r>
              <a:rPr lang="en-US" altLang="ja-JP" dirty="0" smtClean="0">
                <a:latin typeface="メイリオ" pitchFamily="50" charset="-128"/>
                <a:ea typeface="メイリオ" pitchFamily="50" charset="-128"/>
                <a:cs typeface="メイリオ" pitchFamily="50" charset="-128"/>
              </a:rPr>
              <a:t>&lt; 8,000,000</a:t>
            </a:r>
          </a:p>
          <a:p>
            <a:pPr lvl="2"/>
            <a:r>
              <a:rPr lang="ja-JP" altLang="en-US" dirty="0" smtClean="0">
                <a:latin typeface="メイリオ" pitchFamily="50" charset="-128"/>
                <a:ea typeface="メイリオ" pitchFamily="50" charset="-128"/>
                <a:cs typeface="メイリオ" pitchFamily="50" charset="-128"/>
              </a:rPr>
              <a:t>最大になんてきっとならないし間</a:t>
            </a:r>
            <a:r>
              <a:rPr lang="ja-JP" altLang="en-US" dirty="0">
                <a:latin typeface="メイリオ" pitchFamily="50" charset="-128"/>
                <a:ea typeface="メイリオ" pitchFamily="50" charset="-128"/>
                <a:cs typeface="メイリオ" pitchFamily="50" charset="-128"/>
              </a:rPr>
              <a:t>に</a:t>
            </a:r>
            <a:r>
              <a:rPr lang="ja-JP" altLang="en-US" dirty="0" smtClean="0">
                <a:latin typeface="メイリオ" pitchFamily="50" charset="-128"/>
                <a:ea typeface="メイリオ" pitchFamily="50" charset="-128"/>
                <a:cs typeface="メイリオ" pitchFamily="50" charset="-128"/>
              </a:rPr>
              <a:t>合いそう？</a:t>
            </a:r>
            <a:endParaRPr lang="en-US" altLang="ja-JP" dirty="0" smtClean="0">
              <a:latin typeface="メイリオ" pitchFamily="50" charset="-128"/>
              <a:ea typeface="メイリオ" pitchFamily="50" charset="-128"/>
              <a:cs typeface="メイリオ" pitchFamily="50" charset="-128"/>
            </a:endParaRPr>
          </a:p>
          <a:p>
            <a:endParaRPr lang="en-US" altLang="ja-JP" dirty="0">
              <a:latin typeface="メイリオ" pitchFamily="50" charset="-128"/>
              <a:ea typeface="メイリオ" pitchFamily="50" charset="-128"/>
              <a:cs typeface="メイリオ" pitchFamily="50" charset="-128"/>
            </a:endParaRPr>
          </a:p>
          <a:p>
            <a:r>
              <a:rPr lang="ja-JP" altLang="en-US" dirty="0">
                <a:latin typeface="メイリオ" pitchFamily="50" charset="-128"/>
                <a:ea typeface="メイリオ" pitchFamily="50" charset="-128"/>
                <a:cs typeface="メイリオ" pitchFamily="50" charset="-128"/>
              </a:rPr>
              <a:t>今回はここまで</a:t>
            </a:r>
            <a:r>
              <a:rPr lang="ja-JP" altLang="en-US" dirty="0" smtClean="0">
                <a:latin typeface="メイリオ" pitchFamily="50" charset="-128"/>
                <a:ea typeface="メイリオ" pitchFamily="50" charset="-128"/>
                <a:cs typeface="メイリオ" pitchFamily="50" charset="-128"/>
              </a:rPr>
              <a:t>やれば通せる</a:t>
            </a:r>
            <a:r>
              <a:rPr lang="ja-JP" altLang="en-US" dirty="0">
                <a:latin typeface="メイリオ" pitchFamily="50" charset="-128"/>
                <a:ea typeface="メイリオ" pitchFamily="50" charset="-128"/>
                <a:cs typeface="メイリオ" pitchFamily="50" charset="-128"/>
              </a:rPr>
              <a:t>はずです</a:t>
            </a:r>
            <a:endParaRPr lang="en-US" altLang="ja-JP"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30205680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証明</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Autofit/>
          </a:bodyPr>
          <a:lstStyle/>
          <a:p>
            <a:r>
              <a:rPr lang="ja-JP" altLang="en-US" sz="2000" dirty="0">
                <a:latin typeface="メイリオ" pitchFamily="50" charset="-128"/>
                <a:ea typeface="メイリオ" pitchFamily="50" charset="-128"/>
                <a:cs typeface="メイリオ" pitchFamily="50" charset="-128"/>
              </a:rPr>
              <a:t>スイッチ</a:t>
            </a:r>
            <a:r>
              <a:rPr lang="ja-JP" altLang="en-US" sz="2000" dirty="0" smtClean="0">
                <a:latin typeface="メイリオ" pitchFamily="50" charset="-128"/>
                <a:ea typeface="メイリオ" pitchFamily="50" charset="-128"/>
                <a:cs typeface="メイリオ" pitchFamily="50" charset="-128"/>
              </a:rPr>
              <a:t>が </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a:t>
            </a:r>
            <a:r>
              <a:rPr lang="ja-JP" altLang="en-US" sz="2000" dirty="0" smtClean="0">
                <a:latin typeface="メイリオ" pitchFamily="50" charset="-128"/>
                <a:ea typeface="メイリオ" pitchFamily="50" charset="-128"/>
                <a:cs typeface="メイリオ" pitchFamily="50" charset="-128"/>
              </a:rPr>
              <a:t>個のときに高々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a:t>
            </a:r>
            <a:r>
              <a:rPr lang="ja-JP" altLang="en-US" sz="2000" dirty="0" smtClean="0">
                <a:latin typeface="メイリオ" pitchFamily="50" charset="-128"/>
                <a:ea typeface="メイリオ" pitchFamily="50" charset="-128"/>
                <a:cs typeface="メイリオ" pitchFamily="50" charset="-128"/>
              </a:rPr>
              <a:t>通り</a:t>
            </a:r>
            <a:r>
              <a:rPr lang="ja-JP" altLang="en-US" sz="2000" dirty="0">
                <a:latin typeface="メイリオ" pitchFamily="50" charset="-128"/>
                <a:ea typeface="メイリオ" pitchFamily="50" charset="-128"/>
                <a:cs typeface="メイリオ" pitchFamily="50" charset="-128"/>
              </a:rPr>
              <a:t>に</a:t>
            </a:r>
            <a:r>
              <a:rPr lang="ja-JP" altLang="en-US" sz="2000" dirty="0" smtClean="0">
                <a:latin typeface="メイリオ" pitchFamily="50" charset="-128"/>
                <a:ea typeface="メイリオ" pitchFamily="50" charset="-128"/>
                <a:cs typeface="メイリオ" pitchFamily="50" charset="-128"/>
              </a:rPr>
              <a:t>しか分岐しないとする</a:t>
            </a:r>
            <a:endParaRPr lang="en-US" altLang="ja-JP" sz="2000" dirty="0" smtClean="0">
              <a:latin typeface="メイリオ" pitchFamily="50" charset="-128"/>
              <a:ea typeface="メイリオ" pitchFamily="50" charset="-128"/>
              <a:cs typeface="メイリオ" pitchFamily="50" charset="-128"/>
            </a:endParaRPr>
          </a:p>
          <a:p>
            <a:endParaRPr lang="en-US" altLang="ja-JP" sz="2000" dirty="0" smtClean="0">
              <a:latin typeface="メイリオ" pitchFamily="50" charset="-128"/>
              <a:ea typeface="メイリオ" pitchFamily="50" charset="-128"/>
              <a:cs typeface="メイリオ" pitchFamily="50" charset="-128"/>
            </a:endParaRPr>
          </a:p>
          <a:p>
            <a:r>
              <a:rPr lang="ja-JP" altLang="en-US" sz="2000" dirty="0" smtClean="0">
                <a:latin typeface="メイリオ" pitchFamily="50" charset="-128"/>
                <a:ea typeface="メイリオ" pitchFamily="50" charset="-128"/>
                <a:cs typeface="メイリオ" pitchFamily="50" charset="-128"/>
              </a:rPr>
              <a:t>条件 </a:t>
            </a:r>
            <a:r>
              <a:rPr lang="en-US" altLang="ja-JP" sz="2000" dirty="0" smtClean="0">
                <a:latin typeface="メイリオ" pitchFamily="50" charset="-128"/>
                <a:ea typeface="メイリオ" pitchFamily="50" charset="-128"/>
                <a:cs typeface="メイリオ" pitchFamily="50" charset="-128"/>
              </a:rPr>
              <a:t>"</a:t>
            </a:r>
            <a:r>
              <a:rPr lang="ja-JP" altLang="en-US" sz="2000" dirty="0" smtClean="0">
                <a:latin typeface="メイリオ" pitchFamily="50" charset="-128"/>
                <a:ea typeface="メイリオ" pitchFamily="50" charset="-128"/>
                <a:cs typeface="メイリオ" pitchFamily="50" charset="-128"/>
              </a:rPr>
              <a:t>●</a:t>
            </a:r>
            <a:r>
              <a:rPr lang="en-US" altLang="ja-JP" sz="2000" dirty="0" smtClean="0">
                <a:latin typeface="メイリオ" pitchFamily="50" charset="-128"/>
                <a:ea typeface="メイリオ" pitchFamily="50" charset="-128"/>
                <a:cs typeface="メイリオ" pitchFamily="50" charset="-128"/>
              </a:rPr>
              <a:t>" </a:t>
            </a:r>
            <a:r>
              <a:rPr lang="ja-JP" altLang="en-US" sz="2000" dirty="0" smtClean="0">
                <a:latin typeface="メイリオ" pitchFamily="50" charset="-128"/>
                <a:ea typeface="メイリオ" pitchFamily="50" charset="-128"/>
                <a:cs typeface="メイリオ" pitchFamily="50" charset="-128"/>
              </a:rPr>
              <a:t>に対しては高々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- 1) </a:t>
            </a:r>
            <a:r>
              <a:rPr lang="ja-JP" altLang="en-US" sz="2000" dirty="0" smtClean="0">
                <a:latin typeface="メイリオ" pitchFamily="50" charset="-128"/>
                <a:ea typeface="メイリオ" pitchFamily="50" charset="-128"/>
                <a:cs typeface="メイリオ" pitchFamily="50" charset="-128"/>
              </a:rPr>
              <a:t>通り</a:t>
            </a:r>
            <a:endParaRPr lang="en-US" altLang="ja-JP" sz="2000" dirty="0" smtClean="0">
              <a:latin typeface="メイリオ" pitchFamily="50" charset="-128"/>
              <a:ea typeface="メイリオ" pitchFamily="50" charset="-128"/>
              <a:cs typeface="メイリオ" pitchFamily="50" charset="-128"/>
            </a:endParaRPr>
          </a:p>
          <a:p>
            <a:r>
              <a:rPr lang="ja-JP" altLang="en-US" sz="2000" dirty="0" smtClean="0">
                <a:latin typeface="メイリオ" pitchFamily="50" charset="-128"/>
                <a:ea typeface="メイリオ" pitchFamily="50" charset="-128"/>
                <a:cs typeface="メイリオ" pitchFamily="50" charset="-128"/>
              </a:rPr>
              <a:t>条件</a:t>
            </a:r>
            <a:r>
              <a:rPr lang="en-US" altLang="ja-JP" sz="2000" dirty="0">
                <a:latin typeface="メイリオ" pitchFamily="50" charset="-128"/>
                <a:ea typeface="メイリオ" pitchFamily="50" charset="-128"/>
                <a:cs typeface="メイリオ" pitchFamily="50" charset="-128"/>
              </a:rPr>
              <a:t> </a:t>
            </a:r>
            <a:r>
              <a:rPr lang="en-US" altLang="ja-JP" sz="2000" dirty="0" smtClean="0">
                <a:latin typeface="メイリオ" pitchFamily="50" charset="-128"/>
                <a:ea typeface="メイリオ" pitchFamily="50" charset="-128"/>
                <a:cs typeface="メイリオ" pitchFamily="50" charset="-128"/>
              </a:rPr>
              <a:t>"</a:t>
            </a:r>
            <a:r>
              <a:rPr lang="ja-JP" altLang="en-US" sz="2000" dirty="0" smtClean="0">
                <a:latin typeface="メイリオ" pitchFamily="50" charset="-128"/>
                <a:ea typeface="メイリオ" pitchFamily="50" charset="-128"/>
                <a:cs typeface="メイリオ" pitchFamily="50" charset="-128"/>
              </a:rPr>
              <a:t>● </a:t>
            </a:r>
            <a:r>
              <a:rPr lang="en-US" altLang="ja-JP" sz="2000" dirty="0" smtClean="0">
                <a:latin typeface="メイリオ" pitchFamily="50" charset="-128"/>
                <a:ea typeface="メイリオ" pitchFamily="50" charset="-128"/>
                <a:cs typeface="メイリオ" pitchFamily="50" charset="-128"/>
              </a:rPr>
              <a:t>or </a:t>
            </a:r>
            <a:r>
              <a:rPr lang="ja-JP" altLang="en-US" sz="2000" dirty="0" smtClean="0">
                <a:latin typeface="メイリオ" pitchFamily="50" charset="-128"/>
                <a:ea typeface="メイリオ" pitchFamily="50" charset="-128"/>
                <a:cs typeface="メイリオ" pitchFamily="50" charset="-128"/>
              </a:rPr>
              <a:t>●</a:t>
            </a:r>
            <a:r>
              <a:rPr lang="en-US" altLang="ja-JP" sz="2000" dirty="0" smtClean="0">
                <a:latin typeface="メイリオ" pitchFamily="50" charset="-128"/>
                <a:ea typeface="メイリオ" pitchFamily="50" charset="-128"/>
                <a:cs typeface="メイリオ" pitchFamily="50" charset="-128"/>
              </a:rPr>
              <a:t>" </a:t>
            </a:r>
            <a:r>
              <a:rPr lang="ja-JP" altLang="en-US" sz="2000" dirty="0" smtClean="0">
                <a:latin typeface="メイリオ" pitchFamily="50" charset="-128"/>
                <a:ea typeface="メイリオ" pitchFamily="50" charset="-128"/>
                <a:cs typeface="メイリオ" pitchFamily="50" charset="-128"/>
              </a:rPr>
              <a:t>に対しては高々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- 1) +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- 2) </a:t>
            </a:r>
            <a:r>
              <a:rPr lang="ja-JP" altLang="en-US" sz="2000" dirty="0" smtClean="0">
                <a:latin typeface="メイリオ" pitchFamily="50" charset="-128"/>
                <a:ea typeface="メイリオ" pitchFamily="50" charset="-128"/>
                <a:cs typeface="メイリオ" pitchFamily="50" charset="-128"/>
              </a:rPr>
              <a:t>通り</a:t>
            </a:r>
            <a:endParaRPr lang="en-US" altLang="ja-JP" sz="2000" dirty="0" smtClean="0">
              <a:latin typeface="メイリオ" pitchFamily="50" charset="-128"/>
              <a:ea typeface="メイリオ" pitchFamily="50" charset="-128"/>
              <a:cs typeface="メイリオ" pitchFamily="50" charset="-128"/>
            </a:endParaRPr>
          </a:p>
          <a:p>
            <a:r>
              <a:rPr lang="ja-JP" altLang="en-US" sz="2000" dirty="0">
                <a:latin typeface="メイリオ" pitchFamily="50" charset="-128"/>
                <a:ea typeface="メイリオ" pitchFamily="50" charset="-128"/>
                <a:cs typeface="メイリオ" pitchFamily="50" charset="-128"/>
              </a:rPr>
              <a:t>条件</a:t>
            </a:r>
            <a:r>
              <a:rPr lang="en-US" altLang="ja-JP" sz="2000" dirty="0">
                <a:latin typeface="メイリオ" pitchFamily="50" charset="-128"/>
                <a:ea typeface="メイリオ" pitchFamily="50" charset="-128"/>
                <a:cs typeface="メイリオ" pitchFamily="50" charset="-128"/>
              </a:rPr>
              <a:t> </a:t>
            </a:r>
            <a:r>
              <a:rPr lang="en-US" altLang="ja-JP" sz="2000" dirty="0" smtClean="0">
                <a:latin typeface="メイリオ" pitchFamily="50" charset="-128"/>
                <a:ea typeface="メイリオ" pitchFamily="50" charset="-128"/>
                <a:cs typeface="メイリオ" pitchFamily="50" charset="-128"/>
              </a:rPr>
              <a:t>"</a:t>
            </a:r>
            <a:r>
              <a:rPr lang="ja-JP" altLang="en-US" sz="2000" dirty="0" smtClean="0">
                <a:latin typeface="メイリオ" pitchFamily="50" charset="-128"/>
                <a:ea typeface="メイリオ" pitchFamily="50" charset="-128"/>
                <a:cs typeface="メイリオ" pitchFamily="50" charset="-128"/>
              </a:rPr>
              <a:t>● </a:t>
            </a:r>
            <a:r>
              <a:rPr lang="en-US" altLang="ja-JP" sz="2000" dirty="0" smtClean="0">
                <a:latin typeface="メイリオ" pitchFamily="50" charset="-128"/>
                <a:ea typeface="メイリオ" pitchFamily="50" charset="-128"/>
                <a:cs typeface="メイリオ" pitchFamily="50" charset="-128"/>
              </a:rPr>
              <a:t>or </a:t>
            </a:r>
            <a:r>
              <a:rPr lang="ja-JP" altLang="en-US" sz="2000" dirty="0" smtClean="0">
                <a:latin typeface="メイリオ" pitchFamily="50" charset="-128"/>
                <a:ea typeface="メイリオ" pitchFamily="50" charset="-128"/>
                <a:cs typeface="メイリオ" pitchFamily="50" charset="-128"/>
              </a:rPr>
              <a:t>● </a:t>
            </a:r>
            <a:r>
              <a:rPr lang="en-US" altLang="ja-JP" sz="2000" dirty="0">
                <a:latin typeface="メイリオ" pitchFamily="50" charset="-128"/>
                <a:ea typeface="メイリオ" pitchFamily="50" charset="-128"/>
                <a:cs typeface="メイリオ" pitchFamily="50" charset="-128"/>
              </a:rPr>
              <a:t>or </a:t>
            </a:r>
            <a:r>
              <a:rPr lang="ja-JP" altLang="en-US" sz="2000" dirty="0">
                <a:latin typeface="メイリオ" pitchFamily="50" charset="-128"/>
                <a:ea typeface="メイリオ" pitchFamily="50" charset="-128"/>
                <a:cs typeface="メイリオ" pitchFamily="50" charset="-128"/>
              </a:rPr>
              <a:t>●</a:t>
            </a:r>
            <a:r>
              <a:rPr lang="en-US" altLang="ja-JP" sz="2000" dirty="0">
                <a:latin typeface="メイリオ" pitchFamily="50" charset="-128"/>
                <a:ea typeface="メイリオ" pitchFamily="50" charset="-128"/>
                <a:cs typeface="メイリオ" pitchFamily="50" charset="-128"/>
              </a:rPr>
              <a:t>" </a:t>
            </a:r>
            <a:r>
              <a:rPr lang="ja-JP" altLang="en-US" sz="2000" dirty="0">
                <a:latin typeface="メイリオ" pitchFamily="50" charset="-128"/>
                <a:ea typeface="メイリオ" pitchFamily="50" charset="-128"/>
                <a:cs typeface="メイリオ" pitchFamily="50" charset="-128"/>
              </a:rPr>
              <a:t>に対しては高々 </a:t>
            </a:r>
            <a:r>
              <a:rPr lang="en-US" altLang="ja-JP" sz="2000" i="1" dirty="0">
                <a:latin typeface="メイリオ" pitchFamily="50" charset="-128"/>
                <a:ea typeface="メイリオ" pitchFamily="50" charset="-128"/>
                <a:cs typeface="メイリオ" pitchFamily="50" charset="-128"/>
              </a:rPr>
              <a:t>T</a:t>
            </a:r>
            <a:r>
              <a:rPr lang="en-US" altLang="ja-JP" sz="2000" dirty="0">
                <a:latin typeface="メイリオ" pitchFamily="50" charset="-128"/>
                <a:ea typeface="メイリオ" pitchFamily="50" charset="-128"/>
                <a:cs typeface="メイリオ" pitchFamily="50" charset="-128"/>
              </a:rPr>
              <a:t>(</a:t>
            </a:r>
            <a:r>
              <a:rPr lang="en-US" altLang="ja-JP" sz="2000" i="1" dirty="0">
                <a:latin typeface="メイリオ" pitchFamily="50" charset="-128"/>
                <a:ea typeface="メイリオ" pitchFamily="50" charset="-128"/>
                <a:cs typeface="メイリオ" pitchFamily="50" charset="-128"/>
              </a:rPr>
              <a:t>n</a:t>
            </a:r>
            <a:r>
              <a:rPr lang="en-US" altLang="ja-JP" sz="2000" dirty="0">
                <a:latin typeface="メイリオ" pitchFamily="50" charset="-128"/>
                <a:ea typeface="メイリオ" pitchFamily="50" charset="-128"/>
                <a:cs typeface="メイリオ" pitchFamily="50" charset="-128"/>
              </a:rPr>
              <a:t> - 1) + </a:t>
            </a:r>
            <a:r>
              <a:rPr lang="en-US" altLang="ja-JP" sz="2000" i="1" dirty="0">
                <a:latin typeface="メイリオ" pitchFamily="50" charset="-128"/>
                <a:ea typeface="メイリオ" pitchFamily="50" charset="-128"/>
                <a:cs typeface="メイリオ" pitchFamily="50" charset="-128"/>
              </a:rPr>
              <a:t>T</a:t>
            </a:r>
            <a:r>
              <a:rPr lang="en-US" altLang="ja-JP" sz="2000" dirty="0">
                <a:latin typeface="メイリオ" pitchFamily="50" charset="-128"/>
                <a:ea typeface="メイリオ" pitchFamily="50" charset="-128"/>
                <a:cs typeface="メイリオ" pitchFamily="50" charset="-128"/>
              </a:rPr>
              <a:t>(</a:t>
            </a:r>
            <a:r>
              <a:rPr lang="en-US" altLang="ja-JP" sz="2000" i="1" dirty="0">
                <a:latin typeface="メイリオ" pitchFamily="50" charset="-128"/>
                <a:ea typeface="メイリオ" pitchFamily="50" charset="-128"/>
                <a:cs typeface="メイリオ" pitchFamily="50" charset="-128"/>
              </a:rPr>
              <a:t>n</a:t>
            </a:r>
            <a:r>
              <a:rPr lang="en-US" altLang="ja-JP" sz="2000" dirty="0">
                <a:latin typeface="メイリオ" pitchFamily="50" charset="-128"/>
                <a:ea typeface="メイリオ" pitchFamily="50" charset="-128"/>
                <a:cs typeface="メイリオ" pitchFamily="50" charset="-128"/>
              </a:rPr>
              <a:t> - 2</a:t>
            </a:r>
            <a:r>
              <a:rPr lang="en-US" altLang="ja-JP" sz="2000" dirty="0" smtClean="0">
                <a:latin typeface="メイリオ" pitchFamily="50" charset="-128"/>
                <a:ea typeface="メイリオ" pitchFamily="50" charset="-128"/>
                <a:cs typeface="メイリオ" pitchFamily="50" charset="-128"/>
              </a:rPr>
              <a:t>) +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- 3) </a:t>
            </a:r>
            <a:r>
              <a:rPr lang="ja-JP" altLang="en-US" sz="2000" dirty="0" smtClean="0">
                <a:latin typeface="メイリオ" pitchFamily="50" charset="-128"/>
                <a:ea typeface="メイリオ" pitchFamily="50" charset="-128"/>
                <a:cs typeface="メイリオ" pitchFamily="50" charset="-128"/>
              </a:rPr>
              <a:t>通り</a:t>
            </a:r>
            <a:endParaRPr lang="en-US" altLang="ja-JP" sz="2000" dirty="0" smtClean="0">
              <a:latin typeface="メイリオ" pitchFamily="50" charset="-128"/>
              <a:ea typeface="メイリオ" pitchFamily="50" charset="-128"/>
              <a:cs typeface="メイリオ" pitchFamily="50" charset="-128"/>
            </a:endParaRPr>
          </a:p>
          <a:p>
            <a:endParaRPr lang="en-US" altLang="ja-JP" sz="2000" dirty="0">
              <a:latin typeface="メイリオ" pitchFamily="50" charset="-128"/>
              <a:ea typeface="メイリオ" pitchFamily="50" charset="-128"/>
              <a:cs typeface="メイリオ" pitchFamily="50" charset="-128"/>
            </a:endParaRPr>
          </a:p>
          <a:p>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- 1) +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- 2) +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- 3)</a:t>
            </a:r>
          </a:p>
          <a:p>
            <a:r>
              <a:rPr lang="ja-JP" altLang="en-US" sz="2000" dirty="0" smtClean="0">
                <a:latin typeface="メイリオ" pitchFamily="50" charset="-128"/>
                <a:ea typeface="メイリオ" pitchFamily="50" charset="-128"/>
                <a:cs typeface="メイリオ" pitchFamily="50" charset="-128"/>
              </a:rPr>
              <a:t>よって </a:t>
            </a:r>
            <a:r>
              <a:rPr lang="en-US" altLang="ja-JP" sz="2000" i="1" dirty="0" smtClean="0">
                <a:latin typeface="メイリオ" pitchFamily="50" charset="-128"/>
                <a:ea typeface="メイリオ" pitchFamily="50" charset="-128"/>
                <a:cs typeface="メイリオ" pitchFamily="50" charset="-128"/>
              </a:rPr>
              <a:t>T</a:t>
            </a:r>
            <a:r>
              <a:rPr lang="en-US" altLang="ja-JP" sz="2000" dirty="0" smtClean="0">
                <a:latin typeface="メイリオ" pitchFamily="50" charset="-128"/>
                <a:ea typeface="メイリオ" pitchFamily="50" charset="-128"/>
                <a:cs typeface="メイリオ" pitchFamily="50" charset="-128"/>
              </a:rPr>
              <a:t>(</a:t>
            </a:r>
            <a:r>
              <a:rPr lang="en-US" altLang="ja-JP" sz="2000" i="1" dirty="0" smtClean="0">
                <a:latin typeface="メイリオ" pitchFamily="50" charset="-128"/>
                <a:ea typeface="メイリオ" pitchFamily="50" charset="-128"/>
                <a:cs typeface="メイリオ" pitchFamily="50" charset="-128"/>
              </a:rPr>
              <a:t>n</a:t>
            </a:r>
            <a:r>
              <a:rPr lang="en-US" altLang="ja-JP" sz="2000" dirty="0" smtClean="0">
                <a:latin typeface="メイリオ" pitchFamily="50" charset="-128"/>
                <a:ea typeface="メイリオ" pitchFamily="50" charset="-128"/>
                <a:cs typeface="メイリオ" pitchFamily="50" charset="-128"/>
              </a:rPr>
              <a:t>) ≤ 1.8393</a:t>
            </a:r>
            <a:r>
              <a:rPr lang="en-US" altLang="ja-JP" sz="2000" baseline="30000" dirty="0" smtClean="0">
                <a:latin typeface="メイリオ" pitchFamily="50" charset="-128"/>
                <a:ea typeface="メイリオ" pitchFamily="50" charset="-128"/>
                <a:cs typeface="メイリオ" pitchFamily="50" charset="-128"/>
              </a:rPr>
              <a:t>26</a:t>
            </a:r>
            <a:endParaRPr lang="en-US" altLang="ja-JP" sz="2000" dirty="0" smtClean="0">
              <a:latin typeface="メイリオ" pitchFamily="50" charset="-128"/>
              <a:ea typeface="メイリオ" pitchFamily="50" charset="-128"/>
              <a:cs typeface="メイリオ" pitchFamily="50" charset="-128"/>
            </a:endParaRPr>
          </a:p>
          <a:p>
            <a:pPr lvl="1"/>
            <a:r>
              <a:rPr lang="en-US" altLang="ja-JP" sz="1600" dirty="0" smtClean="0">
                <a:latin typeface="メイリオ" pitchFamily="50" charset="-128"/>
                <a:ea typeface="メイリオ" pitchFamily="50" charset="-128"/>
                <a:cs typeface="メイリオ" pitchFamily="50" charset="-128"/>
              </a:rPr>
              <a:t>1.8393 </a:t>
            </a:r>
            <a:r>
              <a:rPr lang="ja-JP" altLang="en-US" sz="1600" dirty="0" smtClean="0">
                <a:latin typeface="メイリオ" pitchFamily="50" charset="-128"/>
                <a:ea typeface="メイリオ" pitchFamily="50" charset="-128"/>
                <a:cs typeface="メイリオ" pitchFamily="50" charset="-128"/>
              </a:rPr>
              <a:t>は方程式 </a:t>
            </a:r>
            <a:r>
              <a:rPr lang="en-US" altLang="ja-JP" sz="1600" dirty="0">
                <a:latin typeface="メイリオ" pitchFamily="50" charset="-128"/>
                <a:ea typeface="メイリオ" pitchFamily="50" charset="-128"/>
                <a:cs typeface="メイリオ" pitchFamily="50" charset="-128"/>
              </a:rPr>
              <a:t>1</a:t>
            </a:r>
            <a:r>
              <a:rPr lang="en-US" altLang="ja-JP" sz="1600" dirty="0" smtClean="0">
                <a:latin typeface="メイリオ" pitchFamily="50" charset="-128"/>
                <a:ea typeface="メイリオ" pitchFamily="50" charset="-128"/>
                <a:cs typeface="メイリオ" pitchFamily="50" charset="-128"/>
              </a:rPr>
              <a:t> = </a:t>
            </a:r>
            <a:r>
              <a:rPr lang="en-US" altLang="ja-JP" sz="1600" i="1" dirty="0" smtClean="0">
                <a:latin typeface="メイリオ" pitchFamily="50" charset="-128"/>
                <a:ea typeface="メイリオ" pitchFamily="50" charset="-128"/>
                <a:cs typeface="メイリオ" pitchFamily="50" charset="-128"/>
              </a:rPr>
              <a:t>x</a:t>
            </a:r>
            <a:r>
              <a:rPr lang="en-US" altLang="ja-JP" sz="1600" baseline="30000" dirty="0" smtClean="0">
                <a:latin typeface="メイリオ" pitchFamily="50" charset="-128"/>
                <a:ea typeface="メイリオ" pitchFamily="50" charset="-128"/>
                <a:cs typeface="メイリオ" pitchFamily="50" charset="-128"/>
              </a:rPr>
              <a:t>-1</a:t>
            </a:r>
            <a:r>
              <a:rPr lang="en-US" altLang="ja-JP" sz="1600" dirty="0" smtClean="0">
                <a:latin typeface="メイリオ" pitchFamily="50" charset="-128"/>
                <a:ea typeface="メイリオ" pitchFamily="50" charset="-128"/>
                <a:cs typeface="メイリオ" pitchFamily="50" charset="-128"/>
              </a:rPr>
              <a:t> + </a:t>
            </a:r>
            <a:r>
              <a:rPr lang="en-US" altLang="ja-JP" sz="1600" i="1" dirty="0" smtClean="0">
                <a:latin typeface="メイリオ" pitchFamily="50" charset="-128"/>
                <a:ea typeface="メイリオ" pitchFamily="50" charset="-128"/>
                <a:cs typeface="メイリオ" pitchFamily="50" charset="-128"/>
              </a:rPr>
              <a:t>x</a:t>
            </a:r>
            <a:r>
              <a:rPr lang="en-US" altLang="ja-JP" sz="1600" baseline="30000" dirty="0" smtClean="0">
                <a:latin typeface="メイリオ" pitchFamily="50" charset="-128"/>
                <a:ea typeface="メイリオ" pitchFamily="50" charset="-128"/>
                <a:cs typeface="メイリオ" pitchFamily="50" charset="-128"/>
              </a:rPr>
              <a:t>-2</a:t>
            </a:r>
            <a:r>
              <a:rPr lang="en-US" altLang="ja-JP" sz="1600" dirty="0" smtClean="0">
                <a:latin typeface="メイリオ" pitchFamily="50" charset="-128"/>
                <a:ea typeface="メイリオ" pitchFamily="50" charset="-128"/>
                <a:cs typeface="メイリオ" pitchFamily="50" charset="-128"/>
              </a:rPr>
              <a:t> + </a:t>
            </a:r>
            <a:r>
              <a:rPr lang="en-US" altLang="ja-JP" sz="1600" i="1" dirty="0" smtClean="0">
                <a:latin typeface="メイリオ" pitchFamily="50" charset="-128"/>
                <a:ea typeface="メイリオ" pitchFamily="50" charset="-128"/>
                <a:cs typeface="メイリオ" pitchFamily="50" charset="-128"/>
              </a:rPr>
              <a:t>x</a:t>
            </a:r>
            <a:r>
              <a:rPr lang="en-US" altLang="ja-JP" sz="1600" baseline="30000" dirty="0" smtClean="0">
                <a:latin typeface="メイリオ" pitchFamily="50" charset="-128"/>
                <a:ea typeface="メイリオ" pitchFamily="50" charset="-128"/>
                <a:cs typeface="メイリオ" pitchFamily="50" charset="-128"/>
              </a:rPr>
              <a:t>-3</a:t>
            </a:r>
            <a:r>
              <a:rPr lang="en-US" altLang="ja-JP" sz="1600" dirty="0" smtClean="0">
                <a:latin typeface="メイリオ" pitchFamily="50" charset="-128"/>
                <a:ea typeface="メイリオ" pitchFamily="50" charset="-128"/>
                <a:cs typeface="メイリオ" pitchFamily="50" charset="-128"/>
              </a:rPr>
              <a:t> </a:t>
            </a:r>
            <a:r>
              <a:rPr lang="ja-JP" altLang="en-US" sz="1600" dirty="0" smtClean="0">
                <a:latin typeface="メイリオ" pitchFamily="50" charset="-128"/>
                <a:ea typeface="メイリオ" pitchFamily="50" charset="-128"/>
                <a:cs typeface="メイリオ" pitchFamily="50" charset="-128"/>
              </a:rPr>
              <a:t>の解</a:t>
            </a:r>
            <a:endParaRPr lang="en-US" altLang="ja-JP" sz="1600" dirty="0" smtClean="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5345581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もう</a:t>
            </a:r>
            <a:r>
              <a:rPr lang="ja-JP" altLang="en-US" dirty="0" smtClean="0">
                <a:latin typeface="メイリオ" pitchFamily="50" charset="-128"/>
                <a:ea typeface="メイリオ" pitchFamily="50" charset="-128"/>
                <a:cs typeface="メイリオ" pitchFamily="50" charset="-128"/>
              </a:rPr>
              <a:t>少し高速化</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a:latin typeface="メイリオ" pitchFamily="50" charset="-128"/>
                <a:ea typeface="メイリオ" pitchFamily="50" charset="-128"/>
                <a:cs typeface="メイリオ" pitchFamily="50" charset="-128"/>
              </a:rPr>
              <a:t>スイッチが </a:t>
            </a:r>
            <a:r>
              <a:rPr lang="en-US" altLang="ja-JP" i="1" dirty="0">
                <a:latin typeface="メイリオ" pitchFamily="50" charset="-128"/>
                <a:ea typeface="メイリオ" pitchFamily="50" charset="-128"/>
                <a:cs typeface="メイリオ" pitchFamily="50" charset="-128"/>
              </a:rPr>
              <a:t>N</a:t>
            </a:r>
            <a:r>
              <a:rPr lang="en-US" altLang="ja-JP" dirty="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個</a:t>
            </a:r>
            <a:r>
              <a:rPr lang="ja-JP" altLang="en-US" dirty="0">
                <a:latin typeface="メイリオ" pitchFamily="50" charset="-128"/>
                <a:ea typeface="メイリオ" pitchFamily="50" charset="-128"/>
                <a:cs typeface="メイリオ" pitchFamily="50" charset="-128"/>
              </a:rPr>
              <a:t>とする</a:t>
            </a:r>
            <a:r>
              <a:rPr lang="ja-JP" altLang="en-US" dirty="0" smtClean="0">
                <a:latin typeface="メイリオ" pitchFamily="50" charset="-128"/>
                <a:ea typeface="メイリオ" pitchFamily="50" charset="-128"/>
                <a:cs typeface="メイリオ" pitchFamily="50" charset="-128"/>
              </a:rPr>
              <a:t>と</a:t>
            </a:r>
            <a:r>
              <a:rPr lang="ja-JP" altLang="en-US" dirty="0">
                <a:latin typeface="メイリオ" pitchFamily="50" charset="-128"/>
                <a:ea typeface="メイリオ" pitchFamily="50" charset="-128"/>
                <a:cs typeface="メイリオ" pitchFamily="50" charset="-128"/>
              </a:rPr>
              <a:t>時間</a:t>
            </a:r>
            <a:r>
              <a:rPr lang="ja-JP" altLang="en-US" dirty="0" smtClean="0">
                <a:latin typeface="メイリオ" pitchFamily="50" charset="-128"/>
                <a:ea typeface="メイリオ" pitchFamily="50" charset="-128"/>
                <a:cs typeface="メイリオ" pitchFamily="50" charset="-128"/>
              </a:rPr>
              <a:t>計算量 </a:t>
            </a:r>
            <a:r>
              <a:rPr lang="en-US" altLang="ja-JP" i="1" dirty="0" smtClean="0">
                <a:latin typeface="メイリオ" pitchFamily="50" charset="-128"/>
                <a:ea typeface="メイリオ" pitchFamily="50" charset="-128"/>
                <a:cs typeface="メイリオ" pitchFamily="50" charset="-128"/>
              </a:rPr>
              <a:t>O</a:t>
            </a:r>
            <a:r>
              <a:rPr lang="en-US" altLang="ja-JP" dirty="0" smtClean="0">
                <a:latin typeface="メイリオ" pitchFamily="50" charset="-128"/>
                <a:ea typeface="メイリオ" pitchFamily="50" charset="-128"/>
                <a:cs typeface="メイリオ" pitchFamily="50" charset="-128"/>
              </a:rPr>
              <a:t>(1.8393</a:t>
            </a:r>
            <a:r>
              <a:rPr lang="en-US" altLang="ja-JP" i="1" baseline="30000" dirty="0" smtClean="0">
                <a:latin typeface="メイリオ" pitchFamily="50" charset="-128"/>
                <a:ea typeface="メイリオ" pitchFamily="50" charset="-128"/>
                <a:cs typeface="メイリオ" pitchFamily="50" charset="-128"/>
              </a:rPr>
              <a:t>N</a:t>
            </a:r>
            <a:r>
              <a:rPr lang="en-US" altLang="ja-JP" dirty="0" smtClean="0">
                <a:latin typeface="メイリオ" pitchFamily="50" charset="-128"/>
                <a:ea typeface="メイリオ" pitchFamily="50" charset="-128"/>
                <a:cs typeface="メイリオ" pitchFamily="50" charset="-128"/>
              </a:rPr>
              <a:t> </a:t>
            </a:r>
            <a:r>
              <a:rPr lang="en-US" altLang="ja-JP" i="1" dirty="0" smtClean="0">
                <a:latin typeface="メイリオ" pitchFamily="50" charset="-128"/>
                <a:ea typeface="メイリオ" pitchFamily="50" charset="-128"/>
                <a:cs typeface="メイリオ" pitchFamily="50" charset="-128"/>
              </a:rPr>
              <a:t>M</a:t>
            </a:r>
            <a:r>
              <a:rPr lang="en-US" altLang="ja-JP" dirty="0" smtClean="0">
                <a:latin typeface="メイリオ" pitchFamily="50" charset="-128"/>
                <a:ea typeface="メイリオ" pitchFamily="50" charset="-128"/>
                <a:cs typeface="メイリオ" pitchFamily="50" charset="-128"/>
              </a:rPr>
              <a:t>) </a:t>
            </a:r>
            <a:r>
              <a:rPr lang="ja-JP" altLang="en-US" dirty="0">
                <a:latin typeface="メイリオ" pitchFamily="50" charset="-128"/>
                <a:ea typeface="メイリオ" pitchFamily="50" charset="-128"/>
                <a:cs typeface="メイリオ" pitchFamily="50" charset="-128"/>
              </a:rPr>
              <a:t>になって</a:t>
            </a:r>
            <a:r>
              <a:rPr lang="ja-JP" altLang="en-US" dirty="0" smtClean="0">
                <a:latin typeface="メイリオ" pitchFamily="50" charset="-128"/>
                <a:ea typeface="メイリオ" pitchFamily="50" charset="-128"/>
                <a:cs typeface="メイリオ" pitchFamily="50" charset="-128"/>
              </a:rPr>
              <a:t>いる</a:t>
            </a:r>
            <a:endParaRPr lang="en-US" altLang="ja-JP" dirty="0" smtClean="0">
              <a:latin typeface="メイリオ" pitchFamily="50" charset="-128"/>
              <a:ea typeface="メイリオ" pitchFamily="50" charset="-128"/>
              <a:cs typeface="メイリオ" pitchFamily="50" charset="-128"/>
            </a:endParaRPr>
          </a:p>
          <a:p>
            <a:endParaRPr lang="en-US" altLang="ja-JP" dirty="0" smtClean="0">
              <a:latin typeface="メイリオ" pitchFamily="50" charset="-128"/>
              <a:ea typeface="メイリオ" pitchFamily="50" charset="-128"/>
              <a:cs typeface="メイリオ" pitchFamily="50" charset="-128"/>
            </a:endParaRPr>
          </a:p>
          <a:p>
            <a:r>
              <a:rPr lang="ja-JP" altLang="en-US" dirty="0">
                <a:latin typeface="メイリオ" pitchFamily="50" charset="-128"/>
                <a:ea typeface="メイリオ" pitchFamily="50" charset="-128"/>
                <a:cs typeface="メイリオ" pitchFamily="50" charset="-128"/>
              </a:rPr>
              <a:t>同一の</a:t>
            </a:r>
            <a:r>
              <a:rPr lang="ja-JP" altLang="en-US" dirty="0" smtClean="0">
                <a:latin typeface="メイリオ" pitchFamily="50" charset="-128"/>
                <a:ea typeface="メイリオ" pitchFamily="50" charset="-128"/>
                <a:cs typeface="メイリオ" pitchFamily="50" charset="-128"/>
              </a:rPr>
              <a:t>条件を取り除くと </a:t>
            </a:r>
            <a:r>
              <a:rPr lang="en-US" altLang="ja-JP" i="1" dirty="0" smtClean="0">
                <a:latin typeface="メイリオ" pitchFamily="50" charset="-128"/>
                <a:ea typeface="メイリオ" pitchFamily="50" charset="-128"/>
                <a:cs typeface="メイリオ" pitchFamily="50" charset="-128"/>
              </a:rPr>
              <a:t>M</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が </a:t>
            </a:r>
            <a:r>
              <a:rPr lang="en-US" altLang="ja-JP" i="1" dirty="0" smtClean="0">
                <a:latin typeface="メイリオ" pitchFamily="50" charset="-128"/>
                <a:ea typeface="メイリオ" pitchFamily="50" charset="-128"/>
                <a:cs typeface="メイリオ" pitchFamily="50" charset="-128"/>
              </a:rPr>
              <a:t>O</a:t>
            </a:r>
            <a:r>
              <a:rPr lang="en-US" altLang="ja-JP" dirty="0" smtClean="0">
                <a:latin typeface="メイリオ" pitchFamily="50" charset="-128"/>
                <a:ea typeface="メイリオ" pitchFamily="50" charset="-128"/>
                <a:cs typeface="メイリオ" pitchFamily="50" charset="-128"/>
              </a:rPr>
              <a:t>(</a:t>
            </a:r>
            <a:r>
              <a:rPr lang="en-US" altLang="ja-JP" i="1" dirty="0" smtClean="0">
                <a:latin typeface="メイリオ" pitchFamily="50" charset="-128"/>
                <a:ea typeface="メイリオ" pitchFamily="50" charset="-128"/>
                <a:cs typeface="メイリオ" pitchFamily="50" charset="-128"/>
              </a:rPr>
              <a:t>N</a:t>
            </a:r>
            <a:r>
              <a:rPr lang="en-US" altLang="ja-JP" baseline="30000" dirty="0" smtClean="0">
                <a:latin typeface="メイリオ" pitchFamily="50" charset="-128"/>
                <a:ea typeface="メイリオ" pitchFamily="50" charset="-128"/>
                <a:cs typeface="メイリオ" pitchFamily="50" charset="-128"/>
              </a:rPr>
              <a:t>3</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に</a:t>
            </a:r>
            <a:endParaRPr lang="en-US" altLang="ja-JP" dirty="0" smtClean="0">
              <a:latin typeface="メイリオ" pitchFamily="50" charset="-128"/>
              <a:ea typeface="メイリオ" pitchFamily="50" charset="-128"/>
              <a:cs typeface="メイリオ" pitchFamily="50" charset="-128"/>
            </a:endParaRPr>
          </a:p>
          <a:p>
            <a:pPr lvl="1"/>
            <a:r>
              <a:rPr lang="ja-JP" altLang="en-US" dirty="0" smtClean="0">
                <a:latin typeface="メイリオ" pitchFamily="50" charset="-128"/>
                <a:ea typeface="メイリオ" pitchFamily="50" charset="-128"/>
                <a:cs typeface="メイリオ" pitchFamily="50" charset="-128"/>
              </a:rPr>
              <a:t>つまり，探索の分岐の末端 </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一番計算量に影響する</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では決まっていないスイッチは少ないので，条件 </a:t>
            </a:r>
            <a:r>
              <a:rPr lang="en-US" altLang="ja-JP" dirty="0" smtClean="0">
                <a:latin typeface="メイリオ" pitchFamily="50" charset="-128"/>
                <a:ea typeface="メイリオ" pitchFamily="50" charset="-128"/>
                <a:cs typeface="メイリオ" pitchFamily="50" charset="-128"/>
              </a:rPr>
              <a:t>8000 </a:t>
            </a:r>
            <a:r>
              <a:rPr lang="ja-JP" altLang="en-US" dirty="0" smtClean="0">
                <a:latin typeface="メイリオ" pitchFamily="50" charset="-128"/>
                <a:ea typeface="メイリオ" pitchFamily="50" charset="-128"/>
                <a:cs typeface="メイリオ" pitchFamily="50" charset="-128"/>
              </a:rPr>
              <a:t>個くらい見るのは無駄</a:t>
            </a:r>
            <a:endParaRPr lang="en-US" altLang="ja-JP" dirty="0" smtClean="0">
              <a:latin typeface="メイリオ" pitchFamily="50" charset="-128"/>
              <a:ea typeface="メイリオ" pitchFamily="50" charset="-128"/>
              <a:cs typeface="メイリオ" pitchFamily="50" charset="-128"/>
            </a:endParaRPr>
          </a:p>
          <a:p>
            <a:r>
              <a:rPr lang="ja-JP" altLang="en-US" dirty="0">
                <a:latin typeface="メイリオ" pitchFamily="50" charset="-128"/>
                <a:ea typeface="メイリオ" pitchFamily="50" charset="-128"/>
                <a:cs typeface="メイリオ" pitchFamily="50" charset="-128"/>
              </a:rPr>
              <a:t>これ</a:t>
            </a:r>
            <a:r>
              <a:rPr lang="ja-JP" altLang="en-US" dirty="0" smtClean="0">
                <a:latin typeface="メイリオ" pitchFamily="50" charset="-128"/>
                <a:ea typeface="メイリオ" pitchFamily="50" charset="-128"/>
                <a:cs typeface="メイリオ" pitchFamily="50" charset="-128"/>
              </a:rPr>
              <a:t>で </a:t>
            </a:r>
            <a:r>
              <a:rPr lang="en-US" altLang="ja-JP" i="1" dirty="0" smtClean="0">
                <a:latin typeface="メイリオ" pitchFamily="50" charset="-128"/>
                <a:ea typeface="メイリオ" pitchFamily="50" charset="-128"/>
                <a:cs typeface="メイリオ" pitchFamily="50" charset="-128"/>
              </a:rPr>
              <a:t>O</a:t>
            </a:r>
            <a:r>
              <a:rPr lang="en-US" altLang="ja-JP" dirty="0" smtClean="0">
                <a:latin typeface="メイリオ" pitchFamily="50" charset="-128"/>
                <a:ea typeface="メイリオ" pitchFamily="50" charset="-128"/>
                <a:cs typeface="メイリオ" pitchFamily="50" charset="-128"/>
              </a:rPr>
              <a:t>(1.8393</a:t>
            </a:r>
            <a:r>
              <a:rPr lang="en-US" altLang="ja-JP" i="1" baseline="30000" dirty="0" smtClean="0">
                <a:latin typeface="メイリオ" pitchFamily="50" charset="-128"/>
                <a:ea typeface="メイリオ" pitchFamily="50" charset="-128"/>
                <a:cs typeface="メイリオ" pitchFamily="50" charset="-128"/>
              </a:rPr>
              <a:t>N</a:t>
            </a:r>
            <a:r>
              <a:rPr lang="en-US" altLang="ja-JP" dirty="0" smtClean="0">
                <a:latin typeface="メイリオ" pitchFamily="50" charset="-128"/>
                <a:ea typeface="メイリオ" pitchFamily="50" charset="-128"/>
                <a:cs typeface="メイリオ" pitchFamily="50" charset="-128"/>
              </a:rPr>
              <a:t> + </a:t>
            </a:r>
            <a:r>
              <a:rPr lang="en-US" altLang="ja-JP" i="1" dirty="0" smtClean="0">
                <a:latin typeface="メイリオ" pitchFamily="50" charset="-128"/>
                <a:ea typeface="メイリオ" pitchFamily="50" charset="-128"/>
                <a:cs typeface="メイリオ" pitchFamily="50" charset="-128"/>
              </a:rPr>
              <a:t>M</a:t>
            </a:r>
            <a:r>
              <a:rPr lang="en-US" altLang="ja-JP" dirty="0" smtClean="0">
                <a:latin typeface="メイリオ" pitchFamily="50" charset="-128"/>
                <a:ea typeface="メイリオ" pitchFamily="50" charset="-128"/>
                <a:cs typeface="メイリオ" pitchFamily="50" charset="-128"/>
              </a:rPr>
              <a:t>)</a:t>
            </a:r>
          </a:p>
        </p:txBody>
      </p:sp>
    </p:spTree>
    <p:extLst>
      <p:ext uri="{BB962C8B-B14F-4D97-AF65-F5344CB8AC3E}">
        <p14:creationId xmlns:p14="http://schemas.microsoft.com/office/powerpoint/2010/main" val="4425361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latin typeface="メイリオ" pitchFamily="50" charset="-128"/>
                <a:ea typeface="メイリオ" pitchFamily="50" charset="-128"/>
                <a:cs typeface="メイリオ" pitchFamily="50" charset="-128"/>
              </a:rPr>
              <a:t>もう少し</a:t>
            </a:r>
            <a:r>
              <a:rPr lang="ja-JP" altLang="en-US" dirty="0" smtClean="0">
                <a:latin typeface="メイリオ" pitchFamily="50" charset="-128"/>
                <a:ea typeface="メイリオ" pitchFamily="50" charset="-128"/>
                <a:cs typeface="メイリオ" pitchFamily="50" charset="-128"/>
              </a:rPr>
              <a:t>枝刈り</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条件を順番に見ていくのではなく</a:t>
            </a:r>
            <a:endParaRPr lang="en-US" altLang="ja-JP" dirty="0" smtClean="0">
              <a:latin typeface="メイリオ" pitchFamily="50" charset="-128"/>
              <a:ea typeface="メイリオ" pitchFamily="50" charset="-128"/>
              <a:cs typeface="メイリオ" pitchFamily="50" charset="-128"/>
            </a:endParaRPr>
          </a:p>
          <a:p>
            <a:pPr lvl="1"/>
            <a:r>
              <a:rPr lang="ja-JP" altLang="en-US" dirty="0" smtClean="0">
                <a:latin typeface="メイリオ" pitchFamily="50" charset="-128"/>
                <a:ea typeface="メイリオ" pitchFamily="50" charset="-128"/>
                <a:cs typeface="メイリオ" pitchFamily="50" charset="-128"/>
              </a:rPr>
              <a:t>分岐不要なものを優先して消す</a:t>
            </a:r>
            <a:endParaRPr lang="en-US" altLang="ja-JP" dirty="0" smtClean="0">
              <a:latin typeface="メイリオ" pitchFamily="50" charset="-128"/>
              <a:ea typeface="メイリオ" pitchFamily="50" charset="-128"/>
              <a:cs typeface="メイリオ" pitchFamily="50" charset="-128"/>
            </a:endParaRPr>
          </a:p>
          <a:p>
            <a:pPr lvl="1"/>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より </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を先に見る</a:t>
            </a:r>
            <a:endParaRPr lang="en-US" altLang="ja-JP" dirty="0">
              <a:latin typeface="メイリオ" pitchFamily="50" charset="-128"/>
              <a:ea typeface="メイリオ" pitchFamily="50" charset="-128"/>
              <a:cs typeface="メイリオ" pitchFamily="50" charset="-128"/>
            </a:endParaRPr>
          </a:p>
          <a:p>
            <a:pPr lvl="2"/>
            <a:r>
              <a:rPr lang="ja-JP" altLang="en-US" dirty="0" smtClean="0">
                <a:latin typeface="メイリオ" pitchFamily="50" charset="-128"/>
                <a:ea typeface="メイリオ" pitchFamily="50" charset="-128"/>
                <a:cs typeface="メイリオ" pitchFamily="50" charset="-128"/>
              </a:rPr>
              <a:t>もし </a:t>
            </a:r>
            <a:r>
              <a:rPr lang="en-US" altLang="ja-JP" dirty="0" smtClean="0">
                <a:latin typeface="メイリオ" pitchFamily="50" charset="-128"/>
                <a:ea typeface="メイリオ" pitchFamily="50" charset="-128"/>
                <a:cs typeface="メイリオ" pitchFamily="50" charset="-128"/>
              </a:rPr>
              <a:t>"</a:t>
            </a:r>
            <a:r>
              <a:rPr lang="ja-JP" altLang="en-US" dirty="0">
                <a:latin typeface="メイリオ" pitchFamily="50" charset="-128"/>
                <a:ea typeface="メイリオ" pitchFamily="50" charset="-128"/>
                <a:cs typeface="メイリオ" pitchFamily="50" charset="-128"/>
              </a:rPr>
              <a:t>● </a:t>
            </a:r>
            <a:r>
              <a:rPr lang="en-US" altLang="ja-JP" dirty="0">
                <a:latin typeface="メイリオ" pitchFamily="50" charset="-128"/>
                <a:ea typeface="メイリオ" pitchFamily="50" charset="-128"/>
                <a:cs typeface="メイリオ" pitchFamily="50" charset="-128"/>
              </a:rPr>
              <a:t>or </a:t>
            </a:r>
            <a:r>
              <a:rPr lang="ja-JP" altLang="en-US" dirty="0">
                <a:latin typeface="メイリオ" pitchFamily="50" charset="-128"/>
                <a:ea typeface="メイリオ" pitchFamily="50" charset="-128"/>
                <a:cs typeface="メイリオ" pitchFamily="50" charset="-128"/>
              </a:rPr>
              <a:t>● </a:t>
            </a:r>
            <a:r>
              <a:rPr lang="en-US" altLang="ja-JP" dirty="0">
                <a:latin typeface="メイリオ" pitchFamily="50" charset="-128"/>
                <a:ea typeface="メイリオ" pitchFamily="50" charset="-128"/>
                <a:cs typeface="メイリオ" pitchFamily="50" charset="-128"/>
              </a:rPr>
              <a:t>or </a:t>
            </a:r>
            <a:r>
              <a:rPr lang="ja-JP" altLang="en-US" dirty="0">
                <a:latin typeface="メイリオ" pitchFamily="50" charset="-128"/>
                <a:ea typeface="メイリオ" pitchFamily="50" charset="-128"/>
                <a:cs typeface="メイリオ" pitchFamily="50" charset="-128"/>
              </a:rPr>
              <a:t>●</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の形しか残っていなかったら？</a:t>
            </a:r>
            <a:endParaRPr lang="en-US" altLang="ja-JP" dirty="0" smtClean="0">
              <a:latin typeface="メイリオ" pitchFamily="50" charset="-128"/>
              <a:ea typeface="メイリオ" pitchFamily="50" charset="-128"/>
              <a:cs typeface="メイリオ" pitchFamily="50" charset="-128"/>
            </a:endParaRPr>
          </a:p>
          <a:p>
            <a:pPr lvl="3"/>
            <a:r>
              <a:rPr lang="ja-JP" altLang="en-US" dirty="0" smtClean="0">
                <a:latin typeface="メイリオ" pitchFamily="50" charset="-128"/>
                <a:ea typeface="メイリオ" pitchFamily="50" charset="-128"/>
                <a:cs typeface="メイリオ" pitchFamily="50" charset="-128"/>
              </a:rPr>
              <a:t>どれかのスイッチを押す／押さないと選んだのに </a:t>
            </a:r>
            <a:r>
              <a:rPr lang="en-US" altLang="ja-JP" dirty="0" smtClean="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or </a:t>
            </a:r>
            <a:r>
              <a:rPr lang="ja-JP" altLang="en-US" dirty="0" smtClean="0">
                <a:latin typeface="メイリオ" pitchFamily="50" charset="-128"/>
                <a:ea typeface="メイリオ" pitchFamily="50" charset="-128"/>
                <a:cs typeface="メイリオ" pitchFamily="50" charset="-128"/>
              </a:rPr>
              <a:t>●</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しか残らなかったということは，その選択は今後影響を与えないということなので確定させてよい</a:t>
            </a:r>
            <a:endParaRPr lang="en-US" altLang="ja-JP" dirty="0" smtClean="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9216736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smtClean="0">
                <a:latin typeface="メイリオ" pitchFamily="50" charset="-128"/>
                <a:ea typeface="メイリオ" pitchFamily="50" charset="-128"/>
                <a:cs typeface="メイリオ" pitchFamily="50" charset="-128"/>
              </a:rPr>
              <a:t>もう少し枝刈り</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a:latin typeface="メイリオ" pitchFamily="50" charset="-128"/>
                <a:ea typeface="メイリオ" pitchFamily="50" charset="-128"/>
                <a:cs typeface="メイリオ" pitchFamily="50" charset="-128"/>
              </a:rPr>
              <a:t>と</a:t>
            </a:r>
            <a:r>
              <a:rPr lang="ja-JP" altLang="en-US" dirty="0" smtClean="0">
                <a:latin typeface="メイリオ" pitchFamily="50" charset="-128"/>
                <a:ea typeface="メイリオ" pitchFamily="50" charset="-128"/>
                <a:cs typeface="メイリオ" pitchFamily="50" charset="-128"/>
              </a:rPr>
              <a:t>いう感じでがんばると，高々 </a:t>
            </a:r>
            <a:r>
              <a:rPr lang="en-US" altLang="ja-JP" dirty="0" smtClean="0">
                <a:latin typeface="メイリオ" pitchFamily="50" charset="-128"/>
                <a:ea typeface="メイリオ" pitchFamily="50" charset="-128"/>
                <a:cs typeface="メイリオ" pitchFamily="50" charset="-128"/>
              </a:rPr>
              <a:t>1.6181</a:t>
            </a:r>
            <a:r>
              <a:rPr lang="en-US" altLang="ja-JP" baseline="30000" dirty="0" smtClean="0">
                <a:latin typeface="メイリオ" pitchFamily="50" charset="-128"/>
                <a:ea typeface="メイリオ" pitchFamily="50" charset="-128"/>
                <a:cs typeface="メイリオ" pitchFamily="50" charset="-128"/>
              </a:rPr>
              <a:t>26</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通りにしか分岐しないことが示せます</a:t>
            </a:r>
            <a:endParaRPr lang="en-US" altLang="ja-JP" dirty="0" smtClean="0">
              <a:latin typeface="メイリオ" pitchFamily="50" charset="-128"/>
              <a:ea typeface="メイリオ" pitchFamily="50" charset="-128"/>
              <a:cs typeface="メイリオ" pitchFamily="50" charset="-128"/>
            </a:endParaRPr>
          </a:p>
          <a:p>
            <a:pPr lvl="1"/>
            <a:r>
              <a:rPr lang="en-US" altLang="ja-JP" dirty="0" smtClean="0">
                <a:latin typeface="メイリオ" pitchFamily="50" charset="-128"/>
                <a:ea typeface="メイリオ" pitchFamily="50" charset="-128"/>
                <a:cs typeface="メイリオ" pitchFamily="50" charset="-128"/>
              </a:rPr>
              <a:t>1.6181</a:t>
            </a:r>
            <a:r>
              <a:rPr lang="en-US" altLang="ja-JP" baseline="30000" dirty="0" smtClean="0">
                <a:latin typeface="メイリオ" pitchFamily="50" charset="-128"/>
                <a:ea typeface="メイリオ" pitchFamily="50" charset="-128"/>
                <a:cs typeface="メイリオ" pitchFamily="50" charset="-128"/>
              </a:rPr>
              <a:t>26  </a:t>
            </a:r>
            <a:r>
              <a:rPr lang="en-US" altLang="ja-JP" dirty="0" smtClean="0">
                <a:latin typeface="メイリオ" pitchFamily="50" charset="-128"/>
                <a:ea typeface="メイリオ" pitchFamily="50" charset="-128"/>
                <a:cs typeface="メイリオ" pitchFamily="50" charset="-128"/>
              </a:rPr>
              <a:t>&lt; 300,000</a:t>
            </a:r>
          </a:p>
          <a:p>
            <a:pPr lvl="2"/>
            <a:r>
              <a:rPr lang="ja-JP" altLang="en-US" dirty="0">
                <a:latin typeface="メイリオ" pitchFamily="50" charset="-128"/>
                <a:ea typeface="メイリオ" pitchFamily="50" charset="-128"/>
                <a:cs typeface="メイリオ" pitchFamily="50" charset="-128"/>
              </a:rPr>
              <a:t>すごく</a:t>
            </a:r>
            <a:r>
              <a:rPr lang="ja-JP" altLang="en-US" dirty="0" smtClean="0">
                <a:latin typeface="メイリオ" pitchFamily="50" charset="-128"/>
                <a:ea typeface="メイリオ" pitchFamily="50" charset="-128"/>
                <a:cs typeface="メイリオ" pitchFamily="50" charset="-128"/>
              </a:rPr>
              <a:t>間</a:t>
            </a:r>
            <a:r>
              <a:rPr lang="ja-JP" altLang="en-US" dirty="0">
                <a:latin typeface="メイリオ" pitchFamily="50" charset="-128"/>
                <a:ea typeface="メイリオ" pitchFamily="50" charset="-128"/>
                <a:cs typeface="メイリオ" pitchFamily="50" charset="-128"/>
              </a:rPr>
              <a:t>に</a:t>
            </a:r>
            <a:r>
              <a:rPr lang="ja-JP" altLang="en-US" dirty="0" smtClean="0">
                <a:latin typeface="メイリオ" pitchFamily="50" charset="-128"/>
                <a:ea typeface="メイリオ" pitchFamily="50" charset="-128"/>
                <a:cs typeface="メイリオ" pitchFamily="50" charset="-128"/>
              </a:rPr>
              <a:t>合いそう！</a:t>
            </a:r>
            <a:endParaRPr lang="en-US" altLang="ja-JP" dirty="0" smtClean="0">
              <a:latin typeface="メイリオ" pitchFamily="50" charset="-128"/>
              <a:ea typeface="メイリオ" pitchFamily="50" charset="-128"/>
              <a:cs typeface="メイリオ" pitchFamily="50" charset="-128"/>
            </a:endParaRPr>
          </a:p>
          <a:p>
            <a:endParaRPr lang="en-US" altLang="ja-JP" dirty="0" smtClean="0">
              <a:latin typeface="メイリオ" pitchFamily="50" charset="-128"/>
              <a:ea typeface="メイリオ" pitchFamily="50" charset="-128"/>
              <a:cs typeface="メイリオ" pitchFamily="50" charset="-128"/>
            </a:endParaRPr>
          </a:p>
          <a:p>
            <a:r>
              <a:rPr lang="ja-JP" altLang="en-US" dirty="0">
                <a:latin typeface="メイリオ" pitchFamily="50" charset="-128"/>
                <a:ea typeface="メイリオ" pitchFamily="50" charset="-128"/>
                <a:cs typeface="メイリオ" pitchFamily="50" charset="-128"/>
              </a:rPr>
              <a:t>ここまで</a:t>
            </a:r>
            <a:r>
              <a:rPr lang="ja-JP" altLang="en-US" dirty="0" smtClean="0">
                <a:latin typeface="メイリオ" pitchFamily="50" charset="-128"/>
                <a:ea typeface="メイリオ" pitchFamily="50" charset="-128"/>
                <a:cs typeface="メイリオ" pitchFamily="50" charset="-128"/>
              </a:rPr>
              <a:t>やればとても速いです</a:t>
            </a:r>
            <a:endParaRPr lang="en-US" altLang="ja-JP" dirty="0" smtClean="0">
              <a:latin typeface="メイリオ" pitchFamily="50" charset="-128"/>
              <a:ea typeface="メイリオ" pitchFamily="50" charset="-128"/>
              <a:cs typeface="メイリオ" pitchFamily="50" charset="-128"/>
            </a:endParaRPr>
          </a:p>
          <a:p>
            <a:pPr lvl="1"/>
            <a:r>
              <a:rPr lang="ja-JP" altLang="en-US" dirty="0" smtClean="0">
                <a:latin typeface="メイリオ" pitchFamily="50" charset="-128"/>
                <a:ea typeface="メイリオ" pitchFamily="50" charset="-128"/>
                <a:cs typeface="メイリオ" pitchFamily="50" charset="-128"/>
              </a:rPr>
              <a:t>今回の環境で </a:t>
            </a:r>
            <a:r>
              <a:rPr lang="en-US" altLang="ja-JP" dirty="0" smtClean="0">
                <a:latin typeface="メイリオ" pitchFamily="50" charset="-128"/>
                <a:ea typeface="メイリオ" pitchFamily="50" charset="-128"/>
                <a:cs typeface="メイリオ" pitchFamily="50" charset="-128"/>
              </a:rPr>
              <a:t>&lt;</a:t>
            </a:r>
            <a:r>
              <a:rPr lang="ja-JP" altLang="en-US" dirty="0" smtClean="0">
                <a:latin typeface="メイリオ" pitchFamily="50" charset="-128"/>
                <a:ea typeface="メイリオ" pitchFamily="50" charset="-128"/>
                <a:cs typeface="メイリオ" pitchFamily="50" charset="-128"/>
              </a:rPr>
              <a:t> </a:t>
            </a:r>
            <a:r>
              <a:rPr lang="en-US" altLang="ja-JP" dirty="0" smtClean="0">
                <a:latin typeface="メイリオ" pitchFamily="50" charset="-128"/>
                <a:ea typeface="メイリオ" pitchFamily="50" charset="-128"/>
                <a:cs typeface="メイリオ" pitchFamily="50" charset="-128"/>
              </a:rPr>
              <a:t>0.25 </a:t>
            </a:r>
            <a:r>
              <a:rPr lang="ja-JP" altLang="en-US" dirty="0" smtClean="0">
                <a:latin typeface="メイリオ" pitchFamily="50" charset="-128"/>
                <a:ea typeface="メイリオ" pitchFamily="50" charset="-128"/>
                <a:cs typeface="メイリオ" pitchFamily="50" charset="-128"/>
              </a:rPr>
              <a:t>秒 </a:t>
            </a:r>
            <a:r>
              <a:rPr lang="en-US" altLang="ja-JP" dirty="0">
                <a:latin typeface="メイリオ" pitchFamily="50" charset="-128"/>
                <a:ea typeface="メイリオ" pitchFamily="50" charset="-128"/>
                <a:cs typeface="メイリオ" pitchFamily="50" charset="-128"/>
              </a:rPr>
              <a:t>(130 </a:t>
            </a:r>
            <a:r>
              <a:rPr lang="ja-JP" altLang="en-US" dirty="0" smtClean="0">
                <a:latin typeface="メイリオ" pitchFamily="50" charset="-128"/>
                <a:ea typeface="メイリオ" pitchFamily="50" charset="-128"/>
                <a:cs typeface="メイリオ" pitchFamily="50" charset="-128"/>
              </a:rPr>
              <a:t>ケース</a:t>
            </a:r>
            <a:r>
              <a:rPr lang="en-US" altLang="ja-JP" dirty="0" smtClean="0">
                <a:latin typeface="メイリオ" pitchFamily="50" charset="-128"/>
                <a:ea typeface="メイリオ" pitchFamily="50" charset="-128"/>
                <a:cs typeface="メイリオ" pitchFamily="50" charset="-128"/>
              </a:rPr>
              <a:t>, C++)</a:t>
            </a:r>
            <a:endParaRPr lang="en-US" altLang="ja-JP"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4029490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参考</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つまり </a:t>
            </a:r>
            <a:r>
              <a:rPr lang="en-US" altLang="ja-JP" dirty="0" smtClean="0">
                <a:latin typeface="メイリオ" pitchFamily="50" charset="-128"/>
                <a:ea typeface="メイリオ" pitchFamily="50" charset="-128"/>
                <a:cs typeface="メイリオ" pitchFamily="50" charset="-128"/>
              </a:rPr>
              <a:t>3-SAT</a:t>
            </a:r>
            <a:r>
              <a:rPr lang="ja-JP" altLang="en-US" dirty="0" smtClean="0">
                <a:latin typeface="メイリオ" pitchFamily="50" charset="-128"/>
                <a:ea typeface="メイリオ" pitchFamily="50" charset="-128"/>
                <a:cs typeface="メイリオ" pitchFamily="50" charset="-128"/>
              </a:rPr>
              <a:t> に変形して解いていました</a:t>
            </a:r>
            <a:endParaRPr lang="en-US" altLang="ja-JP" dirty="0">
              <a:latin typeface="メイリオ" pitchFamily="50" charset="-128"/>
              <a:ea typeface="メイリオ" pitchFamily="50" charset="-128"/>
              <a:cs typeface="メイリオ" pitchFamily="50" charset="-128"/>
            </a:endParaRPr>
          </a:p>
          <a:p>
            <a:r>
              <a:rPr lang="ja-JP" altLang="en-US" dirty="0" smtClean="0">
                <a:latin typeface="メイリオ" pitchFamily="50" charset="-128"/>
                <a:ea typeface="メイリオ" pitchFamily="50" charset="-128"/>
                <a:cs typeface="メイリオ" pitchFamily="50" charset="-128"/>
              </a:rPr>
              <a:t>一方，元の問題は </a:t>
            </a:r>
            <a:r>
              <a:rPr lang="en-US" altLang="ja-JP" dirty="0" smtClean="0">
                <a:latin typeface="メイリオ" pitchFamily="50" charset="-128"/>
                <a:ea typeface="メイリオ" pitchFamily="50" charset="-128"/>
                <a:cs typeface="メイリオ" pitchFamily="50" charset="-128"/>
              </a:rPr>
              <a:t>3-SAT </a:t>
            </a:r>
            <a:r>
              <a:rPr lang="ja-JP" altLang="en-US" dirty="0" smtClean="0">
                <a:latin typeface="メイリオ" pitchFamily="50" charset="-128"/>
                <a:ea typeface="メイリオ" pitchFamily="50" charset="-128"/>
                <a:cs typeface="メイリオ" pitchFamily="50" charset="-128"/>
              </a:rPr>
              <a:t>を含んでいます</a:t>
            </a:r>
            <a:endParaRPr lang="en-US" altLang="ja-JP" dirty="0" smtClean="0">
              <a:latin typeface="メイリオ" pitchFamily="50" charset="-128"/>
              <a:ea typeface="メイリオ" pitchFamily="50" charset="-128"/>
              <a:cs typeface="メイリオ" pitchFamily="50" charset="-128"/>
            </a:endParaRPr>
          </a:p>
          <a:p>
            <a:pPr lvl="1"/>
            <a:r>
              <a:rPr lang="ja-JP" altLang="en-US" dirty="0" smtClean="0">
                <a:latin typeface="メイリオ" pitchFamily="50" charset="-128"/>
                <a:ea typeface="メイリオ" pitchFamily="50" charset="-128"/>
                <a:cs typeface="メイリオ" pitchFamily="50" charset="-128"/>
              </a:rPr>
              <a:t>横に </a:t>
            </a:r>
            <a:r>
              <a:rPr lang="en-US" altLang="ja-JP" dirty="0" smtClean="0">
                <a:latin typeface="メイリオ" pitchFamily="50" charset="-128"/>
                <a:ea typeface="メイリオ" pitchFamily="50" charset="-128"/>
                <a:cs typeface="メイリオ" pitchFamily="50" charset="-128"/>
              </a:rPr>
              <a:t>2 </a:t>
            </a:r>
            <a:r>
              <a:rPr lang="ja-JP" altLang="en-US" dirty="0" smtClean="0">
                <a:latin typeface="メイリオ" pitchFamily="50" charset="-128"/>
                <a:ea typeface="メイリオ" pitchFamily="50" charset="-128"/>
                <a:cs typeface="メイリオ" pitchFamily="50" charset="-128"/>
              </a:rPr>
              <a:t>個並ぶ文字が全部同じ場合</a:t>
            </a:r>
            <a:endParaRPr lang="en-US" altLang="ja-JP" dirty="0" smtClean="0">
              <a:latin typeface="メイリオ" pitchFamily="50" charset="-128"/>
              <a:ea typeface="メイリオ" pitchFamily="50" charset="-128"/>
              <a:cs typeface="メイリオ" pitchFamily="50" charset="-128"/>
            </a:endParaRPr>
          </a:p>
          <a:p>
            <a:pPr lvl="1"/>
            <a:r>
              <a:rPr lang="ja-JP" altLang="en-US" dirty="0">
                <a:latin typeface="メイリオ" pitchFamily="50" charset="-128"/>
                <a:ea typeface="メイリオ" pitchFamily="50" charset="-128"/>
                <a:cs typeface="メイリオ" pitchFamily="50" charset="-128"/>
              </a:rPr>
              <a:t>ということ</a:t>
            </a:r>
            <a:r>
              <a:rPr lang="ja-JP" altLang="en-US" dirty="0" smtClean="0">
                <a:latin typeface="メイリオ" pitchFamily="50" charset="-128"/>
                <a:ea typeface="メイリオ" pitchFamily="50" charset="-128"/>
                <a:cs typeface="メイリオ" pitchFamily="50" charset="-128"/>
              </a:rPr>
              <a:t>は</a:t>
            </a:r>
            <a:r>
              <a:rPr lang="ja-JP" altLang="en-US" dirty="0">
                <a:latin typeface="メイリオ" pitchFamily="50" charset="-128"/>
                <a:ea typeface="メイリオ" pitchFamily="50" charset="-128"/>
                <a:cs typeface="メイリオ" pitchFamily="50" charset="-128"/>
              </a:rPr>
              <a:t>，</a:t>
            </a:r>
            <a:r>
              <a:rPr lang="ja-JP" altLang="en-US" dirty="0" smtClean="0">
                <a:latin typeface="メイリオ" pitchFamily="50" charset="-128"/>
                <a:ea typeface="メイリオ" pitchFamily="50" charset="-128"/>
                <a:cs typeface="メイリオ" pitchFamily="50" charset="-128"/>
              </a:rPr>
              <a:t>スイッチの個数に関する多項式時間で解けたら </a:t>
            </a:r>
            <a:r>
              <a:rPr lang="en-US" altLang="ja-JP" b="1" dirty="0" smtClean="0">
                <a:latin typeface="メイリオ" pitchFamily="50" charset="-128"/>
                <a:ea typeface="メイリオ" pitchFamily="50" charset="-128"/>
                <a:cs typeface="メイリオ" pitchFamily="50" charset="-128"/>
              </a:rPr>
              <a:t>P</a:t>
            </a:r>
            <a:r>
              <a:rPr lang="en-US" altLang="ja-JP" dirty="0" smtClean="0">
                <a:latin typeface="メイリオ" pitchFamily="50" charset="-128"/>
                <a:ea typeface="メイリオ" pitchFamily="50" charset="-128"/>
                <a:cs typeface="メイリオ" pitchFamily="50" charset="-128"/>
              </a:rPr>
              <a:t> = </a:t>
            </a:r>
            <a:r>
              <a:rPr lang="en-US" altLang="ja-JP" b="1" dirty="0" smtClean="0">
                <a:latin typeface="メイリオ" pitchFamily="50" charset="-128"/>
                <a:ea typeface="メイリオ" pitchFamily="50" charset="-128"/>
                <a:cs typeface="メイリオ" pitchFamily="50" charset="-128"/>
              </a:rPr>
              <a:t>NP</a:t>
            </a:r>
            <a:r>
              <a:rPr lang="en-US" altLang="ja-JP" dirty="0" smtClean="0">
                <a:latin typeface="メイリオ" pitchFamily="50" charset="-128"/>
                <a:ea typeface="メイリオ" pitchFamily="50" charset="-128"/>
                <a:cs typeface="メイリオ" pitchFamily="50" charset="-128"/>
              </a:rPr>
              <a:t> </a:t>
            </a:r>
            <a:r>
              <a:rPr lang="ja-JP" altLang="en-US" dirty="0" err="1" smtClean="0">
                <a:latin typeface="メイリオ" pitchFamily="50" charset="-128"/>
                <a:ea typeface="メイリオ" pitchFamily="50" charset="-128"/>
                <a:cs typeface="メイリオ" pitchFamily="50" charset="-128"/>
              </a:rPr>
              <a:t>です</a:t>
            </a:r>
            <a:endParaRPr lang="en-US" altLang="ja-JP" dirty="0" smtClean="0">
              <a:latin typeface="メイリオ" pitchFamily="50" charset="-128"/>
              <a:ea typeface="メイリオ" pitchFamily="50" charset="-128"/>
              <a:cs typeface="メイリオ" pitchFamily="50" charset="-128"/>
            </a:endParaRPr>
          </a:p>
          <a:p>
            <a:endParaRPr lang="en-US" altLang="ja-JP"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46106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参考</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fontScale="92500"/>
          </a:bodyPr>
          <a:lstStyle/>
          <a:p>
            <a:r>
              <a:rPr lang="en-US" altLang="ja-JP" dirty="0" smtClean="0">
                <a:latin typeface="メイリオ" pitchFamily="50" charset="-128"/>
                <a:ea typeface="メイリオ" pitchFamily="50" charset="-128"/>
                <a:cs typeface="メイリオ" pitchFamily="50" charset="-128"/>
              </a:rPr>
              <a:t>3-SAT </a:t>
            </a:r>
            <a:r>
              <a:rPr lang="ja-JP" altLang="en-US" dirty="0">
                <a:latin typeface="メイリオ" pitchFamily="50" charset="-128"/>
                <a:ea typeface="メイリオ" pitchFamily="50" charset="-128"/>
                <a:cs typeface="メイリオ" pitchFamily="50" charset="-128"/>
              </a:rPr>
              <a:t>を</a:t>
            </a:r>
            <a:r>
              <a:rPr lang="ja-JP" altLang="en-US" dirty="0" smtClean="0">
                <a:latin typeface="メイリオ" pitchFamily="50" charset="-128"/>
                <a:ea typeface="メイリオ" pitchFamily="50" charset="-128"/>
                <a:cs typeface="メイリオ" pitchFamily="50" charset="-128"/>
              </a:rPr>
              <a:t>ランダムウォークを用いて解くモンテカルロアルゴリズムが知られています</a:t>
            </a:r>
            <a:endParaRPr lang="en-US" altLang="ja-JP" dirty="0" smtClean="0">
              <a:latin typeface="メイリオ" pitchFamily="50" charset="-128"/>
              <a:ea typeface="メイリオ" pitchFamily="50" charset="-128"/>
              <a:cs typeface="メイリオ" pitchFamily="50" charset="-128"/>
            </a:endParaRPr>
          </a:p>
          <a:p>
            <a:pPr lvl="1"/>
            <a:r>
              <a:rPr lang="ja-JP" altLang="en-US" dirty="0">
                <a:latin typeface="メイリオ" pitchFamily="50" charset="-128"/>
                <a:ea typeface="メイリオ" pitchFamily="50" charset="-128"/>
                <a:cs typeface="メイリオ" pitchFamily="50" charset="-128"/>
              </a:rPr>
              <a:t>スイッチ</a:t>
            </a:r>
            <a:r>
              <a:rPr lang="ja-JP" altLang="en-US" dirty="0" smtClean="0">
                <a:latin typeface="メイリオ" pitchFamily="50" charset="-128"/>
                <a:ea typeface="メイリオ" pitchFamily="50" charset="-128"/>
                <a:cs typeface="メイリオ" pitchFamily="50" charset="-128"/>
              </a:rPr>
              <a:t>が </a:t>
            </a:r>
            <a:r>
              <a:rPr lang="en-US" altLang="ja-JP" i="1" dirty="0" smtClean="0">
                <a:latin typeface="メイリオ" pitchFamily="50" charset="-128"/>
                <a:ea typeface="メイリオ" pitchFamily="50" charset="-128"/>
                <a:cs typeface="メイリオ" pitchFamily="50" charset="-128"/>
              </a:rPr>
              <a:t>N</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個のとき </a:t>
            </a:r>
            <a:r>
              <a:rPr lang="en-US" altLang="ja-JP" i="1" dirty="0" smtClean="0">
                <a:latin typeface="メイリオ" pitchFamily="50" charset="-128"/>
                <a:ea typeface="メイリオ" pitchFamily="50" charset="-128"/>
                <a:cs typeface="メイリオ" pitchFamily="50" charset="-128"/>
              </a:rPr>
              <a:t>O</a:t>
            </a:r>
            <a:r>
              <a:rPr lang="en-US" altLang="ja-JP" dirty="0" smtClean="0">
                <a:latin typeface="メイリオ" pitchFamily="50" charset="-128"/>
                <a:ea typeface="メイリオ" pitchFamily="50" charset="-128"/>
                <a:cs typeface="メイリオ" pitchFamily="50" charset="-128"/>
              </a:rPr>
              <a:t>(1.3334</a:t>
            </a:r>
            <a:r>
              <a:rPr lang="en-US" altLang="ja-JP" i="1" baseline="30000" dirty="0" smtClean="0">
                <a:latin typeface="メイリオ" pitchFamily="50" charset="-128"/>
                <a:ea typeface="メイリオ" pitchFamily="50" charset="-128"/>
                <a:cs typeface="メイリオ" pitchFamily="50" charset="-128"/>
              </a:rPr>
              <a:t>N</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時間で定数確率で解が見つかる</a:t>
            </a:r>
            <a:endParaRPr lang="en-US" altLang="ja-JP" dirty="0" smtClean="0">
              <a:latin typeface="メイリオ" pitchFamily="50" charset="-128"/>
              <a:ea typeface="メイリオ" pitchFamily="50" charset="-128"/>
              <a:cs typeface="メイリオ" pitchFamily="50" charset="-128"/>
            </a:endParaRPr>
          </a:p>
          <a:p>
            <a:r>
              <a:rPr lang="ja-JP" altLang="en-US" dirty="0" smtClean="0">
                <a:latin typeface="メイリオ" pitchFamily="50" charset="-128"/>
                <a:ea typeface="メイリオ" pitchFamily="50" charset="-128"/>
                <a:cs typeface="メイリオ" pitchFamily="50" charset="-128"/>
              </a:rPr>
              <a:t>が，今回は </a:t>
            </a:r>
            <a:r>
              <a:rPr lang="en-US" altLang="ja-JP" i="1" dirty="0" smtClean="0">
                <a:latin typeface="メイリオ" pitchFamily="50" charset="-128"/>
                <a:ea typeface="メイリオ" pitchFamily="50" charset="-128"/>
                <a:cs typeface="メイリオ" pitchFamily="50" charset="-128"/>
              </a:rPr>
              <a:t>N</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が小さいので </a:t>
            </a:r>
            <a:r>
              <a:rPr lang="en-US" altLang="ja-JP" i="1" dirty="0" smtClean="0">
                <a:latin typeface="メイリオ" pitchFamily="50" charset="-128"/>
                <a:ea typeface="メイリオ" pitchFamily="50" charset="-128"/>
                <a:cs typeface="メイリオ" pitchFamily="50" charset="-128"/>
              </a:rPr>
              <a:t>N</a:t>
            </a:r>
            <a:r>
              <a:rPr lang="en-US" altLang="ja-JP" dirty="0" smtClean="0">
                <a:latin typeface="メイリオ" pitchFamily="50" charset="-128"/>
                <a:ea typeface="メイリオ" pitchFamily="50" charset="-128"/>
                <a:cs typeface="メイリオ" pitchFamily="50" charset="-128"/>
              </a:rPr>
              <a:t> </a:t>
            </a:r>
            <a:r>
              <a:rPr lang="ja-JP" altLang="en-US" dirty="0" smtClean="0">
                <a:latin typeface="メイリオ" pitchFamily="50" charset="-128"/>
                <a:ea typeface="メイリオ" pitchFamily="50" charset="-128"/>
                <a:cs typeface="メイリオ" pitchFamily="50" charset="-128"/>
              </a:rPr>
              <a:t>の多項式ぶんが響いて意外と時間がかかります</a:t>
            </a:r>
            <a:endParaRPr lang="en-US" altLang="ja-JP" dirty="0" smtClean="0">
              <a:latin typeface="メイリオ" pitchFamily="50" charset="-128"/>
              <a:ea typeface="メイリオ" pitchFamily="50" charset="-128"/>
              <a:cs typeface="メイリオ" pitchFamily="50" charset="-128"/>
            </a:endParaRPr>
          </a:p>
          <a:p>
            <a:pPr lvl="1"/>
            <a:r>
              <a:rPr lang="ja-JP" altLang="en-US" dirty="0">
                <a:latin typeface="メイリオ" pitchFamily="50" charset="-128"/>
                <a:ea typeface="メイリオ" pitchFamily="50" charset="-128"/>
                <a:cs typeface="メイリオ" pitchFamily="50" charset="-128"/>
              </a:rPr>
              <a:t>解</a:t>
            </a:r>
            <a:r>
              <a:rPr lang="ja-JP" altLang="en-US" dirty="0" smtClean="0">
                <a:latin typeface="メイリオ" pitchFamily="50" charset="-128"/>
                <a:ea typeface="メイリオ" pitchFamily="50" charset="-128"/>
                <a:cs typeface="メイリオ" pitchFamily="50" charset="-128"/>
              </a:rPr>
              <a:t>が一意だったりすると結構な回数のループを回さないと見つかりません</a:t>
            </a:r>
            <a:endParaRPr lang="en-US" altLang="ja-JP" dirty="0" smtClean="0">
              <a:latin typeface="メイリオ" pitchFamily="50" charset="-128"/>
              <a:ea typeface="メイリオ" pitchFamily="50" charset="-128"/>
              <a:cs typeface="メイリオ" pitchFamily="50" charset="-128"/>
            </a:endParaRPr>
          </a:p>
          <a:p>
            <a:pPr lvl="1"/>
            <a:r>
              <a:rPr lang="ja-JP" altLang="en-US" dirty="0">
                <a:latin typeface="メイリオ" pitchFamily="50" charset="-128"/>
                <a:ea typeface="メイリオ" pitchFamily="50" charset="-128"/>
                <a:cs typeface="メイリオ" pitchFamily="50" charset="-128"/>
              </a:rPr>
              <a:t>うまくやる</a:t>
            </a:r>
            <a:r>
              <a:rPr lang="ja-JP" altLang="en-US" dirty="0" smtClean="0">
                <a:latin typeface="メイリオ" pitchFamily="50" charset="-128"/>
                <a:ea typeface="メイリオ" pitchFamily="50" charset="-128"/>
                <a:cs typeface="メイリオ" pitchFamily="50" charset="-128"/>
              </a:rPr>
              <a:t>と通せる模様</a:t>
            </a:r>
            <a:endParaRPr lang="en-US" altLang="ja-JP"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1631064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別解？</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ea typeface="メイリオ" pitchFamily="50" charset="-128"/>
                <a:cs typeface="メイリオ" pitchFamily="50" charset="-128"/>
              </a:rPr>
              <a:t>他にもいろいろな枝刈り探索が考えられると思います</a:t>
            </a:r>
            <a:endParaRPr lang="en-US" altLang="ja-JP" dirty="0" smtClean="0">
              <a:latin typeface="メイリオ" pitchFamily="50" charset="-128"/>
              <a:ea typeface="メイリオ" pitchFamily="50" charset="-128"/>
              <a:cs typeface="メイリオ" pitchFamily="50" charset="-128"/>
            </a:endParaRPr>
          </a:p>
          <a:p>
            <a:r>
              <a:rPr lang="ja-JP" altLang="en-US" dirty="0" smtClean="0">
                <a:latin typeface="メイリオ" pitchFamily="50" charset="-128"/>
                <a:ea typeface="メイリオ" pitchFamily="50" charset="-128"/>
                <a:cs typeface="メイリオ" pitchFamily="50" charset="-128"/>
              </a:rPr>
              <a:t>計算量</a:t>
            </a:r>
            <a:r>
              <a:rPr lang="ja-JP" altLang="en-US" dirty="0">
                <a:latin typeface="メイリオ" pitchFamily="50" charset="-128"/>
                <a:ea typeface="メイリオ" pitchFamily="50" charset="-128"/>
                <a:cs typeface="メイリオ" pitchFamily="50" charset="-128"/>
              </a:rPr>
              <a:t>よくわからない</a:t>
            </a:r>
            <a:r>
              <a:rPr lang="ja-JP" altLang="en-US" dirty="0" smtClean="0">
                <a:latin typeface="メイリオ" pitchFamily="50" charset="-128"/>
                <a:ea typeface="メイリオ" pitchFamily="50" charset="-128"/>
                <a:cs typeface="メイリオ" pitchFamily="50" charset="-128"/>
              </a:rPr>
              <a:t>と思いますががんばってください</a:t>
            </a:r>
            <a:endParaRPr lang="en-US" altLang="ja-JP" dirty="0" smtClean="0">
              <a:latin typeface="メイリオ" pitchFamily="50" charset="-128"/>
              <a:ea typeface="メイリオ" pitchFamily="50" charset="-128"/>
              <a:cs typeface="メイリオ" pitchFamily="50" charset="-128"/>
            </a:endParaRPr>
          </a:p>
          <a:p>
            <a:pPr lvl="1"/>
            <a:r>
              <a:rPr lang="en-US" altLang="ja-JP" dirty="0" smtClean="0">
                <a:latin typeface="メイリオ" pitchFamily="50" charset="-128"/>
                <a:ea typeface="メイリオ" pitchFamily="50" charset="-128"/>
                <a:cs typeface="メイリオ" pitchFamily="50" charset="-128"/>
              </a:rPr>
              <a:t>ICPC </a:t>
            </a:r>
            <a:r>
              <a:rPr lang="ja-JP" altLang="en-US" dirty="0" smtClean="0">
                <a:latin typeface="メイリオ" pitchFamily="50" charset="-128"/>
                <a:ea typeface="メイリオ" pitchFamily="50" charset="-128"/>
                <a:cs typeface="メイリオ" pitchFamily="50" charset="-128"/>
              </a:rPr>
              <a:t>では計算量がよくわからない枝刈り探索の問題が結構出題されます</a:t>
            </a:r>
            <a:endParaRPr lang="en-US" altLang="ja-JP" dirty="0">
              <a:latin typeface="メイリオ" pitchFamily="50" charset="-128"/>
              <a:ea typeface="メイリオ" pitchFamily="50" charset="-128"/>
              <a:cs typeface="メイリオ" pitchFamily="50" charset="-128"/>
            </a:endParaRPr>
          </a:p>
        </p:txBody>
      </p:sp>
    </p:spTree>
    <p:extLst>
      <p:ext uri="{BB962C8B-B14F-4D97-AF65-F5344CB8AC3E}">
        <p14:creationId xmlns:p14="http://schemas.microsoft.com/office/powerpoint/2010/main" val="2320238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latin typeface="メイリオ" pitchFamily="50" charset="-128"/>
                <a:ea typeface="メイリオ" pitchFamily="50" charset="-128"/>
                <a:cs typeface="メイリオ" pitchFamily="50" charset="-128"/>
              </a:rPr>
              <a:t>結果</a:t>
            </a:r>
            <a:endParaRPr kumimoji="1" lang="ja-JP" altLang="en-US" dirty="0">
              <a:latin typeface="メイリオ" pitchFamily="50" charset="-128"/>
              <a:ea typeface="メイリオ" pitchFamily="50" charset="-128"/>
              <a:cs typeface="メイリオ" pitchFamily="50" charset="-128"/>
            </a:endParaRPr>
          </a:p>
        </p:txBody>
      </p:sp>
      <p:sp>
        <p:nvSpPr>
          <p:cNvPr id="5" name="コンテンツ プレースホルダー 4"/>
          <p:cNvSpPr>
            <a:spLocks noGrp="1"/>
          </p:cNvSpPr>
          <p:nvPr>
            <p:ph idx="1"/>
          </p:nvPr>
        </p:nvSpPr>
        <p:spPr/>
        <p:txBody>
          <a:bodyPr>
            <a:normAutofit/>
          </a:bodyPr>
          <a:lstStyle/>
          <a:p>
            <a:r>
              <a:rPr lang="en-US" altLang="ja-JP" dirty="0" smtClean="0">
                <a:latin typeface="メイリオ" pitchFamily="50" charset="-128"/>
                <a:ea typeface="メイリオ" pitchFamily="50" charset="-128"/>
                <a:cs typeface="メイリオ" pitchFamily="50" charset="-128"/>
              </a:rPr>
              <a:t>Accepted / Trying Teams / </a:t>
            </a:r>
            <a:r>
              <a:rPr lang="en-US" altLang="ja-JP" dirty="0" smtClean="0">
                <a:latin typeface="メイリオ" pitchFamily="50" charset="-128"/>
                <a:ea typeface="メイリオ" pitchFamily="50" charset="-128"/>
                <a:cs typeface="メイリオ" pitchFamily="50" charset="-128"/>
              </a:rPr>
              <a:t>Submission</a:t>
            </a:r>
            <a:endParaRPr lang="en-US" altLang="ja-JP" dirty="0" smtClean="0">
              <a:latin typeface="メイリオ" pitchFamily="50" charset="-128"/>
              <a:ea typeface="メイリオ" pitchFamily="50" charset="-128"/>
              <a:cs typeface="メイリオ" pitchFamily="50" charset="-128"/>
            </a:endParaRPr>
          </a:p>
          <a:p>
            <a:pPr lvl="1"/>
            <a:r>
              <a:rPr lang="en-US" altLang="ja-JP" dirty="0">
                <a:latin typeface="メイリオ" pitchFamily="50" charset="-128"/>
                <a:ea typeface="メイリオ" pitchFamily="50" charset="-128"/>
                <a:cs typeface="メイリオ" pitchFamily="50" charset="-128"/>
              </a:rPr>
              <a:t>3</a:t>
            </a:r>
            <a:r>
              <a:rPr lang="en-US" altLang="ja-JP" dirty="0" smtClean="0">
                <a:latin typeface="メイリオ" pitchFamily="50" charset="-128"/>
                <a:ea typeface="メイリオ" pitchFamily="50" charset="-128"/>
                <a:cs typeface="メイリオ" pitchFamily="50" charset="-128"/>
              </a:rPr>
              <a:t> / 5 / </a:t>
            </a:r>
            <a:r>
              <a:rPr lang="en-US" altLang="ja-JP" dirty="0" smtClean="0">
                <a:latin typeface="メイリオ" pitchFamily="50" charset="-128"/>
                <a:ea typeface="メイリオ" pitchFamily="50" charset="-128"/>
                <a:cs typeface="メイリオ" pitchFamily="50" charset="-128"/>
              </a:rPr>
              <a:t>11</a:t>
            </a:r>
            <a:endParaRPr lang="en-US" altLang="ja-JP" dirty="0" smtClean="0">
              <a:latin typeface="メイリオ" pitchFamily="50" charset="-128"/>
              <a:ea typeface="メイリオ" pitchFamily="50" charset="-128"/>
              <a:cs typeface="メイリオ" pitchFamily="50" charset="-128"/>
            </a:endParaRPr>
          </a:p>
          <a:p>
            <a:endParaRPr lang="en-US" altLang="ja-JP" dirty="0" smtClean="0">
              <a:latin typeface="メイリオ" pitchFamily="50" charset="-128"/>
              <a:ea typeface="メイリオ" pitchFamily="50" charset="-128"/>
              <a:cs typeface="メイリオ" pitchFamily="50" charset="-128"/>
            </a:endParaRPr>
          </a:p>
          <a:p>
            <a:r>
              <a:rPr lang="en-US" altLang="ja-JP" dirty="0" smtClean="0">
                <a:latin typeface="メイリオ" pitchFamily="50" charset="-128"/>
                <a:ea typeface="メイリオ" pitchFamily="50" charset="-128"/>
                <a:cs typeface="メイリオ" pitchFamily="50" charset="-128"/>
              </a:rPr>
              <a:t>Accepted Teams</a:t>
            </a:r>
          </a:p>
          <a:p>
            <a:pPr lvl="1"/>
            <a:r>
              <a:rPr lang="en-US" altLang="ja-JP" dirty="0" err="1" smtClean="0">
                <a:latin typeface="メイリオ" pitchFamily="50" charset="-128"/>
                <a:ea typeface="メイリオ" pitchFamily="50" charset="-128"/>
                <a:cs typeface="メイリオ" pitchFamily="50" charset="-128"/>
              </a:rPr>
              <a:t>hirosegolf</a:t>
            </a:r>
            <a:r>
              <a:rPr lang="en-US" altLang="ja-JP" dirty="0" smtClean="0">
                <a:latin typeface="メイリオ" pitchFamily="50" charset="-128"/>
                <a:ea typeface="メイリオ" pitchFamily="50" charset="-128"/>
                <a:cs typeface="メイリオ" pitchFamily="50" charset="-128"/>
              </a:rPr>
              <a:t> (203:07)</a:t>
            </a:r>
          </a:p>
          <a:p>
            <a:pPr lvl="1"/>
            <a:r>
              <a:rPr lang="en-US" altLang="ja-JP" dirty="0" smtClean="0">
                <a:latin typeface="メイリオ" pitchFamily="50" charset="-128"/>
                <a:ea typeface="メイリオ" pitchFamily="50" charset="-128"/>
                <a:cs typeface="メイリオ" pitchFamily="50" charset="-128"/>
              </a:rPr>
              <a:t>anta (230:59)</a:t>
            </a:r>
          </a:p>
          <a:p>
            <a:pPr lvl="1"/>
            <a:r>
              <a:rPr lang="en-US" altLang="ja-JP" dirty="0" smtClean="0">
                <a:latin typeface="メイリオ" pitchFamily="50" charset="-128"/>
                <a:ea typeface="メイリオ" pitchFamily="50" charset="-128"/>
                <a:cs typeface="メイリオ" pitchFamily="50" charset="-128"/>
              </a:rPr>
              <a:t>tmt514 (288:08)</a:t>
            </a:r>
          </a:p>
        </p:txBody>
      </p:sp>
    </p:spTree>
    <p:extLst>
      <p:ext uri="{BB962C8B-B14F-4D97-AF65-F5344CB8AC3E}">
        <p14:creationId xmlns:p14="http://schemas.microsoft.com/office/powerpoint/2010/main" val="15023370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solidFill>
            <a:schemeClr val="accent1"/>
          </a:solidFill>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lnDef>
      <a:spPr>
        <a:ln w="25400">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1831</TotalTime>
  <Words>1081</Words>
  <Application>Microsoft Office PowerPoint</Application>
  <PresentationFormat>画面に合わせる (4:3)</PresentationFormat>
  <Paragraphs>196</Paragraphs>
  <Slides>21</Slides>
  <Notes>0</Notes>
  <HiddenSlides>0</HiddenSlides>
  <MMClips>0</MMClips>
  <ScaleCrop>false</ScaleCrop>
  <HeadingPairs>
    <vt:vector size="4" baseType="variant">
      <vt:variant>
        <vt:lpstr>テーマ</vt:lpstr>
      </vt:variant>
      <vt:variant>
        <vt:i4>1</vt:i4>
      </vt:variant>
      <vt:variant>
        <vt:lpstr>スライド タイトル</vt:lpstr>
      </vt:variant>
      <vt:variant>
        <vt:i4>21</vt:i4>
      </vt:variant>
    </vt:vector>
  </HeadingPairs>
  <TitlesOfParts>
    <vt:vector size="22" baseType="lpstr">
      <vt:lpstr>Office ​​テーマ</vt:lpstr>
      <vt:lpstr>J: Magical Switches</vt:lpstr>
      <vt:lpstr>問題概要</vt:lpstr>
      <vt:lpstr>問題概要</vt:lpstr>
      <vt:lpstr>問題概要</vt:lpstr>
      <vt:lpstr>問題概要</vt:lpstr>
      <vt:lpstr>解法</vt:lpstr>
      <vt:lpstr>解法</vt:lpstr>
      <vt:lpstr>解法</vt:lpstr>
      <vt:lpstr>解法</vt:lpstr>
      <vt:lpstr>解法</vt:lpstr>
      <vt:lpstr>枝刈り</vt:lpstr>
      <vt:lpstr>枝刈り</vt:lpstr>
      <vt:lpstr>枝刈り</vt:lpstr>
      <vt:lpstr>証明</vt:lpstr>
      <vt:lpstr>もう少し高速化</vt:lpstr>
      <vt:lpstr>もう少し枝刈り</vt:lpstr>
      <vt:lpstr>もう少し枝刈り</vt:lpstr>
      <vt:lpstr>参考</vt:lpstr>
      <vt:lpstr>参考</vt:lpstr>
      <vt:lpstr>別解？</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hos</dc:creator>
  <cp:lastModifiedBy>hos</cp:lastModifiedBy>
  <cp:revision>293</cp:revision>
  <dcterms:created xsi:type="dcterms:W3CDTF">2012-03-21T10:55:24Z</dcterms:created>
  <dcterms:modified xsi:type="dcterms:W3CDTF">2013-11-10T07:26:27Z</dcterms:modified>
</cp:coreProperties>
</file>