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0160000" cy="7620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8297" autoAdjust="0"/>
    <p:restoredTop sz="90929"/>
  </p:normalViewPr>
  <p:slideViewPr>
    <p:cSldViewPr>
      <p:cViewPr varScale="1">
        <p:scale>
          <a:sx n="59" d="100"/>
          <a:sy n="59" d="100"/>
        </p:scale>
        <p:origin x="-136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40ABBB-2B49-4FCA-B500-8694C99A75C4}" type="datetimeFigureOut">
              <a:rPr kumimoji="1" lang="ja-JP" altLang="en-US" smtClean="0"/>
              <a:t>2009/11/1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065861-9078-45A9-9CCF-EC508C6F1A0A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065861-9078-45A9-9CCF-EC508C6F1A0A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065861-9078-45A9-9CCF-EC508C6F1A0A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065861-9078-45A9-9CCF-EC508C6F1A0A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065861-9078-45A9-9CCF-EC508C6F1A0A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065861-9078-45A9-9CCF-EC508C6F1A0A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065861-9078-45A9-9CCF-EC508C6F1A0A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065861-9078-45A9-9CCF-EC508C6F1A0A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065861-9078-45A9-9CCF-EC508C6F1A0A}" type="slidenum">
              <a:rPr kumimoji="1" lang="ja-JP" altLang="en-US" smtClean="0"/>
              <a:t>8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065861-9078-45A9-9CCF-EC508C6F1A0A}" type="slidenum">
              <a:rPr kumimoji="1" lang="ja-JP" altLang="en-US" smtClean="0"/>
              <a:t>9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065861-9078-45A9-9CCF-EC508C6F1A0A}" type="slidenum">
              <a:rPr kumimoji="1" lang="ja-JP" altLang="en-US" smtClean="0"/>
              <a:t>10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065861-9078-45A9-9CCF-EC508C6F1A0A}" type="slidenum">
              <a:rPr kumimoji="1" lang="ja-JP" altLang="en-US" smtClean="0"/>
              <a:t>11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065861-9078-45A9-9CCF-EC508C6F1A0A}" type="slidenum">
              <a:rPr kumimoji="1" lang="ja-JP" altLang="en-US" smtClean="0"/>
              <a:t>12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065861-9078-45A9-9CCF-EC508C6F1A0A}" type="slidenum">
              <a:rPr kumimoji="1" lang="ja-JP" altLang="en-US" smtClean="0"/>
              <a:t>13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065861-9078-45A9-9CCF-EC508C6F1A0A}" type="slidenum">
              <a:rPr kumimoji="1" lang="ja-JP" altLang="en-US" smtClean="0"/>
              <a:t>14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065861-9078-45A9-9CCF-EC508C6F1A0A}" type="slidenum">
              <a:rPr kumimoji="1" lang="ja-JP" altLang="en-US" smtClean="0"/>
              <a:t>15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065861-9078-45A9-9CCF-EC508C6F1A0A}" type="slidenum">
              <a:rPr kumimoji="1" lang="ja-JP" altLang="en-US" smtClean="0"/>
              <a:t>16</a:t>
            </a:fld>
            <a:endParaRPr kumimoji="1"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62000" y="2366963"/>
            <a:ext cx="8636000" cy="1633537"/>
          </a:xfrm>
        </p:spPr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4318000"/>
            <a:ext cx="7112000" cy="194786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 smtClean="0"/>
              <a:t>マスタ サブタイトルの書式設定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07C9BA-6E1F-470D-B360-CE9C57DE1BD4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3A95A0-9BA3-48B1-B029-654D5F4C2ED6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03275" y="4895850"/>
            <a:ext cx="8636000" cy="15144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803275" y="3228975"/>
            <a:ext cx="8636000" cy="16668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E64A98-5CF0-43E2-84F5-3A692E3D6587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762000" y="2200275"/>
            <a:ext cx="4241800" cy="4573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156200" y="2200275"/>
            <a:ext cx="4241800" cy="4573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1C1E86-58B8-47F9-9F39-2E4F957FEFF3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08000" y="304800"/>
            <a:ext cx="9144000" cy="1270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508000" y="1704975"/>
            <a:ext cx="4489450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08000" y="2416175"/>
            <a:ext cx="4489450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5160963" y="1704975"/>
            <a:ext cx="4491037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5160963" y="2416175"/>
            <a:ext cx="4491037" cy="4391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10D888-6401-44DF-8AB6-4A333C336984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66DBD3-71A5-4292-9100-045460D4A0EB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220AFD-144A-48A6-A388-501840D26758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08000" y="303213"/>
            <a:ext cx="3343275" cy="12906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971925" y="303213"/>
            <a:ext cx="5680075" cy="65039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508000" y="1593850"/>
            <a:ext cx="3343275" cy="52133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D60A3A-5403-4D54-8086-B29F26093513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90725" y="5334000"/>
            <a:ext cx="6096000" cy="6302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990725" y="681038"/>
            <a:ext cx="60960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990725" y="5964238"/>
            <a:ext cx="6096000" cy="8937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E99539-FD01-48E2-9571-FA7214404ABC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B9AA18-B0DB-402B-B4F0-169C85CDB2F2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239000" y="676275"/>
            <a:ext cx="2159000" cy="6097588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762000" y="676275"/>
            <a:ext cx="6324600" cy="6097588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B8967C-3597-485E-95BF-33DE18EBB7FC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676275"/>
            <a:ext cx="8636000" cy="127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2200275"/>
            <a:ext cx="8636000" cy="457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62000" y="6942138"/>
            <a:ext cx="2117725" cy="50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ＭＳ Ｐゴシック" pitchFamily="50" charset="-128"/>
              </a:defRPr>
            </a:lvl1pPr>
          </a:lstStyle>
          <a:p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70275" y="6942138"/>
            <a:ext cx="3219450" cy="50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ＭＳ Ｐゴシック" pitchFamily="50" charset="-128"/>
              </a:defRPr>
            </a:lvl1pPr>
          </a:lstStyle>
          <a:p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80275" y="6942138"/>
            <a:ext cx="2119313" cy="50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ＭＳ Ｐゴシック" pitchFamily="50" charset="-128"/>
              </a:defRPr>
            </a:lvl1pPr>
          </a:lstStyle>
          <a:p>
            <a:fld id="{1C327B17-A2F9-4AB6-A882-24E464A1F1DA}" type="slidenum">
              <a:rPr lang="en-US" altLang="ja-JP"/>
              <a:pPr/>
              <a:t>&lt;#&gt;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779463" y="1196975"/>
            <a:ext cx="8509000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 sz="3200" b="1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Revenge of the Round Table</a:t>
            </a: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792163" y="2185988"/>
            <a:ext cx="6958012" cy="47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ja-JP" altLang="en-US">
                <a:solidFill>
                  <a:srgbClr val="F4BC13"/>
                </a:solidFill>
                <a:latin typeface="trebuchet ms" pitchFamily="34" charset="0"/>
                <a:ea typeface="ＭＳ Ｐゴシック" pitchFamily="50" charset="-128"/>
              </a:rPr>
              <a:t>原案</a:t>
            </a:r>
            <a:r>
              <a:rPr lang="en-US" altLang="ja-JP">
                <a:solidFill>
                  <a:srgbClr val="F4BC13"/>
                </a:solidFill>
                <a:latin typeface="trebuchet ms" pitchFamily="34" charset="0"/>
                <a:ea typeface="ＭＳ Ｐゴシック" pitchFamily="50" charset="-128"/>
              </a:rPr>
              <a:t>: oxy, </a:t>
            </a:r>
            <a:r>
              <a:rPr lang="ja-JP" altLang="en-US">
                <a:solidFill>
                  <a:srgbClr val="F4BC13"/>
                </a:solidFill>
                <a:latin typeface="trebuchet ms" pitchFamily="34" charset="0"/>
                <a:ea typeface="ＭＳ Ｐゴシック" pitchFamily="50" charset="-128"/>
              </a:rPr>
              <a:t>解答</a:t>
            </a:r>
            <a:r>
              <a:rPr lang="en-US" altLang="ja-JP">
                <a:solidFill>
                  <a:srgbClr val="F4BC13"/>
                </a:solidFill>
                <a:latin typeface="trebuchet ms" pitchFamily="34" charset="0"/>
                <a:ea typeface="ＭＳ Ｐゴシック" pitchFamily="50" charset="-128"/>
              </a:rPr>
              <a:t>: oxy, hmuta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628650" y="627063"/>
            <a:ext cx="8943975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 sz="3200" b="1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Problem</a:t>
            </a: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338138" y="1697038"/>
            <a:ext cx="8680450" cy="462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A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国と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B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国の人が会議をする</a:t>
            </a:r>
            <a:endParaRPr lang="ja-JP" altLang="en-US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円卓に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n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人座る</a:t>
            </a:r>
            <a:endParaRPr lang="ja-JP" altLang="en-US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同じ国の人が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k+1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人以上並んでいたらダメ</a:t>
            </a:r>
            <a:endParaRPr lang="ja-JP" altLang="en-US">
              <a:ea typeface="ＭＳ Ｐゴシック" pitchFamily="50" charset="-128"/>
            </a:endParaRPr>
          </a:p>
          <a:p>
            <a:pPr marL="857250" lvl="2" indent="-285750">
              <a:lnSpc>
                <a:spcPct val="95000"/>
              </a:lnSpc>
              <a:buClr>
                <a:srgbClr val="FFFFFF"/>
              </a:buClr>
              <a:buSzPct val="80000"/>
              <a:buFont typeface="Courier New" pitchFamily="49" charset="0"/>
              <a:buChar char="o"/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k-free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と呼ぶことにする </a:t>
            </a:r>
            <a:endParaRPr lang="ja-JP" altLang="en-US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ユニークな座り方は何通りあるか？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50988" y="1733550"/>
            <a:ext cx="5878512" cy="285591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ja-JP" altLang="en-US"/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628650" y="627063"/>
            <a:ext cx="8943975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 sz="3200" b="1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Example</a:t>
            </a: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7054850" y="1117600"/>
            <a:ext cx="1906588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n=4, k=2</a:t>
            </a:r>
          </a:p>
        </p:txBody>
      </p:sp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30400" y="2032000"/>
            <a:ext cx="2286000" cy="2286000"/>
          </a:xfrm>
          <a:prstGeom prst="rect">
            <a:avLst/>
          </a:prstGeom>
          <a:noFill/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75200" y="2032000"/>
            <a:ext cx="2286000" cy="2286000"/>
          </a:xfrm>
          <a:prstGeom prst="rect">
            <a:avLst/>
          </a:prstGeom>
          <a:noFill/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12000" y="4470400"/>
            <a:ext cx="2286000" cy="2286000"/>
          </a:xfrm>
          <a:prstGeom prst="rect">
            <a:avLst/>
          </a:prstGeom>
          <a:noFill/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05600" y="3962400"/>
            <a:ext cx="917575" cy="931863"/>
          </a:xfrm>
          <a:prstGeom prst="rect">
            <a:avLst/>
          </a:prstGeom>
          <a:noFill/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076450" y="4718050"/>
            <a:ext cx="2400300" cy="2400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628650" y="627063"/>
            <a:ext cx="8943975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 sz="3200" b="1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Take It Easy!</a:t>
            </a: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338138" y="1700213"/>
            <a:ext cx="8705850" cy="526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問題を緩和して簡単にして解いてみる </a:t>
            </a:r>
            <a:endParaRPr lang="ja-JP" altLang="en-US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たとえば、</a:t>
            </a:r>
            <a:endParaRPr lang="ja-JP" altLang="en-US">
              <a:ea typeface="ＭＳ Ｐゴシック" pitchFamily="50" charset="-128"/>
            </a:endParaRPr>
          </a:p>
          <a:p>
            <a:pPr marL="857250" lvl="2" indent="-285750">
              <a:lnSpc>
                <a:spcPct val="95000"/>
              </a:lnSpc>
              <a:buClr>
                <a:srgbClr val="FFFFFF"/>
              </a:buClr>
              <a:buSzPct val="80000"/>
              <a:buFont typeface="Courier New" pitchFamily="49" charset="0"/>
              <a:buChar char="o"/>
            </a:pP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回転したものも数えることにする</a:t>
            </a:r>
            <a:endParaRPr lang="ja-JP" altLang="en-US">
              <a:ea typeface="ＭＳ Ｐゴシック" pitchFamily="50" charset="-128"/>
            </a:endParaRPr>
          </a:p>
          <a:p>
            <a:pPr marL="857250" lvl="2" indent="-285750">
              <a:lnSpc>
                <a:spcPct val="95000"/>
              </a:lnSpc>
              <a:buClr>
                <a:srgbClr val="FFFFFF"/>
              </a:buClr>
              <a:buSzPct val="80000"/>
              <a:buFont typeface="Courier New" pitchFamily="49" charset="0"/>
              <a:buChar char="o"/>
            </a:pP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そもそもループしていない普通の列に</a:t>
            </a:r>
            <a:b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</a:b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して考える</a:t>
            </a:r>
            <a:endParaRPr lang="ja-JP" altLang="en-US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一般に、難しい問題にあたったら、特殊ケースや条件を緩和した問題を考えると足がかりが掴めるかも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628650" y="627063"/>
            <a:ext cx="8943975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 sz="3200" b="1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Subproblem 1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338138" y="1689100"/>
            <a:ext cx="8705850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長さ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n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の 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k-free 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文字列の数を求めよ</a:t>
            </a:r>
            <a:endParaRPr lang="ja-JP" altLang="en-US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文字列の最初と最後はループしていない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3611563" y="4068763"/>
            <a:ext cx="2398712" cy="236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AABA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AABB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ABAA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ABAB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ABBA</a:t>
            </a: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5734050" y="4068763"/>
            <a:ext cx="2398713" cy="236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BBAB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BBAA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BABB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BABA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BAAB</a:t>
            </a: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2279650" y="3454400"/>
            <a:ext cx="330517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n=4, k=2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の場合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628650" y="627063"/>
            <a:ext cx="8943975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 sz="3200" b="1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Subproblem 1 - Basic Observations</a:t>
            </a: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338138" y="1697038"/>
            <a:ext cx="8680450" cy="462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A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から始まる文字列を求めれば、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B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から始まる</a:t>
            </a:r>
            <a:b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</a:b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文字列はその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AB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を反転したもの</a:t>
            </a:r>
            <a:endParaRPr lang="ja-JP" altLang="en-US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ja-JP" altLang="en-US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よって、</a:t>
            </a: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A</a:t>
            </a:r>
            <a:r>
              <a:rPr lang="ja-JP" altLang="en-US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から始まるものだけ数えればよい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2178050" y="4775200"/>
            <a:ext cx="2398713" cy="236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AABA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AABB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ABAA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ABAB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ABBA</a:t>
            </a: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4311650" y="4775200"/>
            <a:ext cx="2398713" cy="236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BBAB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BBAA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BABB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BABA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BAAB</a:t>
            </a:r>
          </a:p>
        </p:txBody>
      </p:sp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857250" y="4165600"/>
            <a:ext cx="330517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n=4, k=2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の場合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628650" y="627063"/>
            <a:ext cx="8943975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 sz="3200" b="1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Subproblem 1 - DP</a:t>
            </a: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349250" y="1684338"/>
            <a:ext cx="8678863" cy="540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列の長さについて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DP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しよう！</a:t>
            </a:r>
            <a:endParaRPr lang="ja-JP" altLang="en-US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同じ文字が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k+1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個以上続いてはいけない</a:t>
            </a:r>
            <a:b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</a:b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-&gt; 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最後に使った文字が何文字続いているか</a:t>
            </a:r>
            <a:b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</a:b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    記録する 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(2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次元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DP)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dp1A[n'][s] := A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から始めて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BAs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で終わる</a:t>
            </a:r>
            <a:b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</a:b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                     長さ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n'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の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k-free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文字列の数</a:t>
            </a:r>
            <a:endParaRPr lang="ja-JP" altLang="en-US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dp1B[n'][s] := A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から始めて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ABs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で終わる</a:t>
            </a:r>
            <a:b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</a:b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                     長さ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n'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の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k-free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文字列の数</a:t>
            </a:r>
            <a:b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</a:b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-&gt; dp1A[n'][1] = \sum{l=1..k} dp1B[n'-1][l]</a:t>
            </a:r>
            <a:b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</a:b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    dp1A[n'][s] = dp1A[n'-1][s-1]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628650" y="627063"/>
            <a:ext cx="8943975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 sz="3200" b="1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Subproblem 2</a:t>
            </a: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349250" y="1670050"/>
            <a:ext cx="8653463" cy="211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長さ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n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の 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k-free 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文字列の数を求めよ</a:t>
            </a:r>
            <a:endParaRPr lang="ja-JP" altLang="en-US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文字列の最初と最後が</a:t>
            </a:r>
            <a:r>
              <a:rPr lang="ja-JP" altLang="en-US" sz="2700">
                <a:solidFill>
                  <a:srgbClr val="FF9900"/>
                </a:solidFill>
                <a:latin typeface="trebuchet ms" pitchFamily="34" charset="0"/>
                <a:ea typeface="ＭＳ Ｐゴシック" pitchFamily="50" charset="-128"/>
              </a:rPr>
              <a:t>ループしている</a:t>
            </a:r>
            <a:endParaRPr lang="ja-JP" altLang="en-US">
              <a:ea typeface="ＭＳ Ｐゴシック" pitchFamily="50" charset="-128"/>
            </a:endParaRPr>
          </a:p>
          <a:p>
            <a:pPr marL="857250" lvl="2" indent="-285750">
              <a:lnSpc>
                <a:spcPct val="95000"/>
              </a:lnSpc>
              <a:buClr>
                <a:srgbClr val="FFFFFF"/>
              </a:buClr>
              <a:buSzPct val="80000"/>
              <a:buFont typeface="Courier New" pitchFamily="49" charset="0"/>
              <a:buChar char="o"/>
            </a:pP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ループして同じ文字が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k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個続いてもアウト</a:t>
            </a:r>
            <a:endParaRPr lang="ja-JP" altLang="en-US">
              <a:ea typeface="ＭＳ Ｐゴシック" pitchFamily="50" charset="-128"/>
            </a:endParaRPr>
          </a:p>
          <a:p>
            <a:pPr marL="1257300" lvl="3" indent="-228600">
              <a:lnSpc>
                <a:spcPct val="95000"/>
              </a:lnSpc>
              <a:buClr>
                <a:srgbClr val="FFFFFF"/>
              </a:buClr>
              <a:buSzPct val="100000"/>
              <a:buFont typeface="Wingdings" pitchFamily="2" charset="2"/>
              <a:buChar char="§"/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k-free with loop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と呼ぶ </a:t>
            </a: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3101975" y="4678363"/>
            <a:ext cx="2398713" cy="236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AABB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ABAB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ABBA</a:t>
            </a: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5327650" y="4678363"/>
            <a:ext cx="2398713" cy="236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BBAA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BABA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BAAB</a:t>
            </a:r>
          </a:p>
        </p:txBody>
      </p:sp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1873250" y="4064000"/>
            <a:ext cx="330517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n=4, k=2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の場合</a:t>
            </a:r>
          </a:p>
        </p:txBody>
      </p:sp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4718050" y="6299200"/>
            <a:ext cx="4802188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(</a:t>
            </a:r>
            <a:r>
              <a:rPr lang="ja-JP" altLang="en-US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問題文に書いてある</a:t>
            </a: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6</a:t>
            </a:r>
            <a:r>
              <a:rPr lang="ja-JP" altLang="en-US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つ</a:t>
            </a: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)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628650" y="627063"/>
            <a:ext cx="8943975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 sz="3200" b="1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Subproblem 2 - DP</a:t>
            </a: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336550" y="1625600"/>
            <a:ext cx="9396413" cy="544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やはり最初は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A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としてよい</a:t>
            </a:r>
            <a:endParaRPr lang="ja-JP" altLang="en-US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dp2[n'] := 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長さ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n'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で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A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から始まる 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k-free with loop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な文字列の数</a:t>
            </a:r>
            <a:endParaRPr lang="ja-JP" altLang="en-US">
              <a:ea typeface="ＭＳ Ｐゴシック" pitchFamily="50" charset="-128"/>
            </a:endParaRPr>
          </a:p>
          <a:p>
            <a:pPr marL="857250" lvl="2" indent="-285750">
              <a:lnSpc>
                <a:spcPct val="95000"/>
              </a:lnSpc>
              <a:buClr>
                <a:srgbClr val="FFFFFF"/>
              </a:buClr>
              <a:buSzPct val="80000"/>
              <a:buFont typeface="Courier New" pitchFamily="49" charset="0"/>
              <a:buChar char="o"/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B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で終わる文字列は全て 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k-free with loop</a:t>
            </a:r>
            <a:endParaRPr lang="en-US" altLang="ja-JP">
              <a:ea typeface="ＭＳ Ｐゴシック" pitchFamily="50" charset="-128"/>
            </a:endParaRPr>
          </a:p>
          <a:p>
            <a:pPr marL="857250" lvl="2" indent="-285750">
              <a:lnSpc>
                <a:spcPct val="95000"/>
              </a:lnSpc>
              <a:buClr>
                <a:srgbClr val="FFFFFF"/>
              </a:buClr>
              <a:buSzPct val="80000"/>
              <a:buFont typeface="Courier New" pitchFamily="49" charset="0"/>
              <a:buChar char="o"/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ApB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で始まり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A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で終わるような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k-free with loop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な文字列の数は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?</a:t>
            </a:r>
            <a:endParaRPr lang="en-US" altLang="ja-JP">
              <a:ea typeface="ＭＳ Ｐゴシック" pitchFamily="50" charset="-128"/>
            </a:endParaRPr>
          </a:p>
          <a:p>
            <a:pPr marL="1257300" lvl="3" indent="-228600">
              <a:lnSpc>
                <a:spcPct val="95000"/>
              </a:lnSpc>
              <a:buClr>
                <a:srgbClr val="FFFFFF"/>
              </a:buClr>
              <a:buSzPct val="100000"/>
              <a:buFont typeface="Wingdings" pitchFamily="2" charset="2"/>
              <a:buChar char="§"/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\sum{l=1..(k-p)} dp1B[n-p][l] 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 dp2[n'] = \sum{s=1..dp1B[n'][k] +</a:t>
            </a:r>
            <a:br>
              <a:rPr lang="en-US" altLang="ja-JP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</a:br>
            <a:r>
              <a:rPr lang="en-US" altLang="ja-JP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               \sum{p=1..k} \sum{l=1..(k-p)} dp1B[n-p][l]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628650" y="627063"/>
            <a:ext cx="8943975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 sz="3200" b="1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Review Original Problem</a:t>
            </a: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338138" y="1690688"/>
            <a:ext cx="9336087" cy="201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長さ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n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の 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k-free 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文字列の数を求めよ</a:t>
            </a:r>
            <a:endParaRPr lang="ja-JP" altLang="en-US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ループしている</a:t>
            </a:r>
            <a:endParaRPr lang="ja-JP" altLang="en-US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9900"/>
              </a:buClr>
              <a:buSzPct val="100000"/>
              <a:buFontTx/>
              <a:buChar char="•"/>
            </a:pPr>
            <a:r>
              <a:rPr lang="ja-JP" altLang="en-US" sz="2700">
                <a:solidFill>
                  <a:srgbClr val="FF9900"/>
                </a:solidFill>
                <a:latin typeface="trebuchet ms" pitchFamily="34" charset="0"/>
                <a:ea typeface="ＭＳ Ｐゴシック" pitchFamily="50" charset="-128"/>
              </a:rPr>
              <a:t>回転して同じになる文字列は重複して数えない</a:t>
            </a:r>
            <a:r>
              <a:rPr lang="en-US" altLang="ja-JP" sz="2700">
                <a:solidFill>
                  <a:srgbClr val="FF9900"/>
                </a:solidFill>
                <a:latin typeface="trebuchet ms" pitchFamily="34" charset="0"/>
                <a:ea typeface="ＭＳ Ｐゴシック" pitchFamily="50" charset="-128"/>
              </a:rPr>
              <a:t>!</a:t>
            </a: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2085975" y="4765675"/>
            <a:ext cx="230187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AABB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ABAB</a:t>
            </a:r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857250" y="4165600"/>
            <a:ext cx="330517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n=4, k=2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の場合</a:t>
            </a:r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4921250" y="3962400"/>
            <a:ext cx="2398713" cy="318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AABB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ABBA 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BBAA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BAAB</a:t>
            </a:r>
            <a:b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</a:br>
            <a:endParaRPr lang="en-US" altLang="ja-JP" sz="2700">
              <a:solidFill>
                <a:srgbClr val="FFFFFF"/>
              </a:solidFill>
              <a:latin typeface="Arial" pitchFamily="34" charset="0"/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ABAB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BABA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628650" y="627063"/>
            <a:ext cx="8943975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 sz="3200" b="1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Original Problem - Rank</a:t>
            </a: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339725" y="1697038"/>
            <a:ext cx="9359900" cy="284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Subproblem 2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で求めた文字列を最小の繰り返し単位の長さで分類する 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-&gt; rank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rank 2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の文字列は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2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個、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rank 4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の文字列は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4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個だけ</a:t>
            </a:r>
            <a:b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</a:b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回転同値な文字列が存在する</a:t>
            </a:r>
            <a:endParaRPr lang="ja-JP" altLang="en-US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rank R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のものを数えて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R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で割ればいい！ </a:t>
            </a: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2085975" y="5883275"/>
            <a:ext cx="230187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AABB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ABAB</a:t>
            </a:r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857250" y="5283200"/>
            <a:ext cx="330517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n=4, k=2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の場合</a:t>
            </a:r>
          </a:p>
        </p:txBody>
      </p:sp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6242050" y="4368800"/>
            <a:ext cx="2398713" cy="318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AABB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ABBA 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BBAA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BAAB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19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 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ABAB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BABA</a:t>
            </a:r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8070850" y="4883150"/>
            <a:ext cx="170815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>
                <a:solidFill>
                  <a:srgbClr val="FF9900"/>
                </a:solidFill>
                <a:latin typeface="Arial" pitchFamily="34" charset="0"/>
                <a:ea typeface="ＭＳ Ｐゴシック" pitchFamily="50" charset="-128"/>
              </a:rPr>
              <a:t>rank 4</a:t>
            </a:r>
          </a:p>
        </p:txBody>
      </p:sp>
      <p:sp>
        <p:nvSpPr>
          <p:cNvPr id="12298" name="Text Box 10"/>
          <p:cNvSpPr txBox="1">
            <a:spLocks noChangeArrowheads="1"/>
          </p:cNvSpPr>
          <p:nvPr/>
        </p:nvSpPr>
        <p:spPr bwMode="auto">
          <a:xfrm>
            <a:off x="8070850" y="6604000"/>
            <a:ext cx="1706563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>
                <a:solidFill>
                  <a:srgbClr val="FF9900"/>
                </a:solidFill>
                <a:latin typeface="Arial" pitchFamily="34" charset="0"/>
                <a:ea typeface="ＭＳ Ｐゴシック" pitchFamily="50" charset="-128"/>
              </a:rPr>
              <a:t>rank 2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628650" y="627063"/>
            <a:ext cx="8943975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 sz="3200" b="1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Subproblem 3</a:t>
            </a: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349250" y="1670050"/>
            <a:ext cx="8653463" cy="197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長さ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n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の 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k-free with loop 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文字列で、</a:t>
            </a:r>
            <a:b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</a:br>
            <a:r>
              <a:rPr lang="en-US" altLang="ja-JP" sz="2700">
                <a:solidFill>
                  <a:srgbClr val="FF9900"/>
                </a:solidFill>
                <a:latin typeface="trebuchet ms" pitchFamily="34" charset="0"/>
                <a:ea typeface="ＭＳ Ｐゴシック" pitchFamily="50" charset="-128"/>
              </a:rPr>
              <a:t>rank</a:t>
            </a:r>
            <a:r>
              <a:rPr lang="ja-JP" altLang="en-US" sz="2700">
                <a:solidFill>
                  <a:srgbClr val="FF9900"/>
                </a:solidFill>
                <a:latin typeface="trebuchet ms" pitchFamily="34" charset="0"/>
                <a:ea typeface="ＭＳ Ｐゴシック" pitchFamily="50" charset="-128"/>
              </a:rPr>
              <a:t>が</a:t>
            </a:r>
            <a:r>
              <a:rPr lang="en-US" altLang="ja-JP" sz="2700">
                <a:solidFill>
                  <a:srgbClr val="FF9900"/>
                </a:solidFill>
                <a:latin typeface="trebuchet ms" pitchFamily="34" charset="0"/>
                <a:ea typeface="ＭＳ Ｐゴシック" pitchFamily="50" charset="-128"/>
              </a:rPr>
              <a:t>R</a:t>
            </a:r>
            <a:r>
              <a:rPr lang="ja-JP" altLang="en-US" sz="2700">
                <a:solidFill>
                  <a:srgbClr val="FF9900"/>
                </a:solidFill>
                <a:latin typeface="trebuchet ms" pitchFamily="34" charset="0"/>
                <a:ea typeface="ＭＳ Ｐゴシック" pitchFamily="50" charset="-128"/>
              </a:rPr>
              <a:t>のもの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の数を求めよ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628650" y="627063"/>
            <a:ext cx="8943975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 sz="3200" b="1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Subproblem 3 - DP</a:t>
            </a: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336550" y="1625600"/>
            <a:ext cx="9396413" cy="544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dp3[n'] := 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長さ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n'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で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rank n'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な 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k-free with loop</a:t>
            </a:r>
            <a:b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</a:b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文字列の数</a:t>
            </a:r>
            <a:endParaRPr lang="ja-JP" altLang="en-US">
              <a:ea typeface="ＭＳ Ｐゴシック" pitchFamily="50" charset="-128"/>
            </a:endParaRPr>
          </a:p>
          <a:p>
            <a:pPr marL="857250" lvl="2" indent="-285750">
              <a:lnSpc>
                <a:spcPct val="95000"/>
              </a:lnSpc>
              <a:buClr>
                <a:srgbClr val="FFFFFF"/>
              </a:buClr>
              <a:buSzPct val="80000"/>
              <a:buFont typeface="Courier New" pitchFamily="49" charset="0"/>
              <a:buChar char="o"/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i.e. 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より細かい繰り返し単位を持たない</a:t>
            </a:r>
            <a:endParaRPr lang="ja-JP" altLang="en-US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dp3[n'] := dp2[n'] - sum{1&lt;d&lt;n';n'|d} dp3[d]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628650" y="627063"/>
            <a:ext cx="8943975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 sz="3200" b="1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Answer</a:t>
            </a:r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336550" y="1625600"/>
            <a:ext cx="9396413" cy="544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ans = dp3[n]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dp3[n'] := dp2[n'] - sum{1&lt;d&lt;n';n'|d} dp3[d]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dp2[n'] = \sum{s=1..dp1B[n'][k] +</a:t>
            </a: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/>
            </a:r>
            <a:b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</a:br>
            <a:r>
              <a:rPr lang="en-US" altLang="ja-JP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               \sum{p=1..k} \sum{l=1..(k-p)} dp1B[n-p][l]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dp1A[n'][1] = \sum{l=1..k} dp1B[n'-1][l]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dp1A[n'][s] = dp1A[n'-1][s-1]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dp1B[n'][1] = \sum{l=1..k} dp1A[n'-1][l]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dp1B[n'][s] = dp1B[n'-1][s-1]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628650" y="627063"/>
            <a:ext cx="8943975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 sz="3200" b="1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Notes</a:t>
            </a: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339725" y="1698625"/>
            <a:ext cx="9409113" cy="516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modulo 1000003</a:t>
            </a:r>
            <a:endParaRPr lang="en-US" altLang="ja-JP">
              <a:ea typeface="ＭＳ Ｐゴシック" pitchFamily="50" charset="-128"/>
            </a:endParaRPr>
          </a:p>
          <a:p>
            <a:pPr marL="857250" lvl="2" indent="-285750">
              <a:lnSpc>
                <a:spcPct val="95000"/>
              </a:lnSpc>
              <a:buClr>
                <a:srgbClr val="FFFFFF"/>
              </a:buClr>
              <a:buSzPct val="80000"/>
              <a:buFont typeface="Courier New" pitchFamily="49" charset="0"/>
              <a:buChar char="o"/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1000003</a:t>
            </a:r>
            <a:r>
              <a:rPr lang="ja-JP" altLang="en-US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は素数なので割り算が定義可能</a:t>
            </a:r>
            <a:endParaRPr lang="ja-JP" altLang="en-US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k &gt;= n</a:t>
            </a:r>
            <a:r>
              <a:rPr lang="ja-JP" altLang="en-US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のとき</a:t>
            </a:r>
            <a:endParaRPr lang="ja-JP" altLang="en-US">
              <a:ea typeface="ＭＳ Ｐゴシック" pitchFamily="50" charset="-128"/>
            </a:endParaRPr>
          </a:p>
          <a:p>
            <a:pPr marL="857250" lvl="2" indent="-285750">
              <a:lnSpc>
                <a:spcPct val="95000"/>
              </a:lnSpc>
              <a:buClr>
                <a:srgbClr val="FFFFFF"/>
              </a:buClr>
              <a:buSzPct val="80000"/>
              <a:buFont typeface="Courier New" pitchFamily="49" charset="0"/>
              <a:buChar char="o"/>
            </a:pP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k := n-1</a:t>
            </a:r>
            <a:r>
              <a:rPr lang="ja-JP" altLang="en-US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として求めた答え</a:t>
            </a: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+2 (An</a:t>
            </a:r>
            <a:r>
              <a:rPr lang="ja-JP" altLang="en-US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と</a:t>
            </a: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Bn</a:t>
            </a:r>
            <a:r>
              <a:rPr lang="ja-JP" altLang="en-US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の分</a:t>
            </a:r>
            <a:r>
              <a:rPr lang="en-US" altLang="ja-JP" sz="2700">
                <a:solidFill>
                  <a:srgbClr val="FFFFFF"/>
                </a:solidFill>
                <a:latin typeface="Arial" pitchFamily="34" charset="0"/>
                <a:ea typeface="ＭＳ Ｐゴシック" pitchFamily="50" charset="-128"/>
              </a:rPr>
              <a:t>)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628650" y="627063"/>
            <a:ext cx="8943975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ja-JP" sz="3200" b="1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Submission Status</a:t>
            </a: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338138" y="1697038"/>
            <a:ext cx="8680450" cy="462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Submissions: 2/4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Teams Tried: 2 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Accepts: 2</a:t>
            </a:r>
            <a:endParaRPr lang="en-US" altLang="ja-JP">
              <a:ea typeface="ＭＳ Ｐゴシック" pitchFamily="50" charset="-128"/>
            </a:endParaRPr>
          </a:p>
          <a:p>
            <a:pPr lvl="1" indent="-342900">
              <a:lnSpc>
                <a:spcPct val="95000"/>
              </a:lnSpc>
              <a:buClr>
                <a:srgbClr val="FFFFFF"/>
              </a:buClr>
              <a:buSzPct val="100000"/>
              <a:buFontTx/>
              <a:buChar char="•"/>
            </a:pPr>
            <a:r>
              <a:rPr lang="en-US" altLang="ja-JP" sz="2700">
                <a:solidFill>
                  <a:srgbClr val="FFFFFF"/>
                </a:solidFill>
                <a:latin typeface="trebuchet ms" pitchFamily="34" charset="0"/>
                <a:ea typeface="ＭＳ Ｐゴシック" pitchFamily="50" charset="-128"/>
              </a:rPr>
              <a:t>First Accept: _(ry (108min.)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492</Words>
  <Application>Microsoft PowerPoint</Application>
  <PresentationFormat>ユーザー設定</PresentationFormat>
  <Paragraphs>138</Paragraphs>
  <Slides>16</Slides>
  <Notes>16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16</vt:i4>
      </vt:variant>
    </vt:vector>
  </HeadingPairs>
  <TitlesOfParts>
    <vt:vector size="22" baseType="lpstr">
      <vt:lpstr>Times New Roman</vt:lpstr>
      <vt:lpstr>trebuchet ms</vt:lpstr>
      <vt:lpstr>Courier New</vt:lpstr>
      <vt:lpstr>Arial</vt:lpstr>
      <vt:lpstr>Wingdings</vt:lpstr>
      <vt:lpstr>Default Design</vt:lpstr>
      <vt:lpstr>スライド 1</vt:lpstr>
      <vt:lpstr>スライド 2</vt:lpstr>
      <vt:lpstr>スライド 3</vt:lpstr>
      <vt:lpstr>スライド 4</vt:lpstr>
      <vt:lpstr>スライド 5</vt:lpstr>
      <vt:lpstr>スライド 6</vt:lpstr>
      <vt:lpstr>スライド 7</vt:lpstr>
      <vt:lpstr>スライド 8</vt:lpstr>
      <vt:lpstr>スライド 9</vt:lpstr>
      <vt:lpstr>スライド 10</vt:lpstr>
      <vt:lpstr>スライド 11</vt:lpstr>
      <vt:lpstr>スライド 12</vt:lpstr>
      <vt:lpstr>スライド 13</vt:lpstr>
      <vt:lpstr>スライド 14</vt:lpstr>
      <vt:lpstr>スライド 15</vt:lpstr>
      <vt:lpstr>スライド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2009-11-01T02:55:55Z</dcterms:created>
  <dcterms:modified xsi:type="dcterms:W3CDTF">2009-11-01T02:56:01Z</dcterms:modified>
</cp:coreProperties>
</file>