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90" r:id="rId4"/>
    <p:sldId id="299" r:id="rId5"/>
    <p:sldId id="266" r:id="rId6"/>
    <p:sldId id="292" r:id="rId7"/>
    <p:sldId id="293" r:id="rId8"/>
    <p:sldId id="295" r:id="rId9"/>
    <p:sldId id="296" r:id="rId10"/>
    <p:sldId id="298" r:id="rId11"/>
    <p:sldId id="264" r:id="rId12"/>
    <p:sldId id="260" r:id="rId13"/>
    <p:sldId id="291" r:id="rId14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中間スタイル 2 - アクセント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中間スタイル 2 - アクセント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中間スタイル 2 - アクセント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スタイル (中間)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中間スタイル 2 - アクセント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69" autoAdjust="0"/>
    <p:restoredTop sz="90534" autoAdjust="0"/>
  </p:normalViewPr>
  <p:slideViewPr>
    <p:cSldViewPr>
      <p:cViewPr varScale="1">
        <p:scale>
          <a:sx n="79" d="100"/>
          <a:sy n="79" d="100"/>
        </p:scale>
        <p:origin x="-1550" y="-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784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角三角形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タイトル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17" name="サブタイトル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ja-JP" altLang="en-US" smtClean="0"/>
              <a:t>マスタ サブタイトルの書式設定</a:t>
            </a:r>
            <a:endParaRPr kumimoji="0" lang="en-US"/>
          </a:p>
        </p:txBody>
      </p:sp>
      <p:grpSp>
        <p:nvGrpSpPr>
          <p:cNvPr id="2" name="グループ化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フリーフォーム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フリーフォーム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フリーフォーム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直線コネクタ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日付プレースホルダ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E90ED720-0104-4369-84BC-D37694168613}" type="datetimeFigureOut">
              <a:rPr kumimoji="1" lang="ja-JP" altLang="en-US" smtClean="0"/>
              <a:pPr/>
              <a:t>2012/9/17</a:t>
            </a:fld>
            <a:endParaRPr kumimoji="1" lang="ja-JP" altLang="en-US"/>
          </a:p>
        </p:txBody>
      </p:sp>
      <p:sp>
        <p:nvSpPr>
          <p:cNvPr id="19" name="フッター プレースホルダ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kumimoji="1" lang="ja-JP" altLang="en-US"/>
          </a:p>
        </p:txBody>
      </p:sp>
      <p:sp>
        <p:nvSpPr>
          <p:cNvPr id="27" name="スライド番号プレースホルダ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2012/9/17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  <p:sp>
        <p:nvSpPr>
          <p:cNvPr id="7" name="タイトル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2012/9/17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  <p:sp>
        <p:nvSpPr>
          <p:cNvPr id="7" name="山形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山形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2012/9/17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  <p:sp>
        <p:nvSpPr>
          <p:cNvPr id="8" name="タイトル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較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5" name="コンテンツ プレースホルダ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2012/9/17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2012/9/17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  <p:sp>
        <p:nvSpPr>
          <p:cNvPr id="6" name="タイトル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2012/9/17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タイトル付きのコンテンツ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2012/9/17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タイトル付きの図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ja-JP" altLang="en-US" smtClean="0"/>
              <a:t>アイコンをクリックして図を追加</a:t>
            </a:r>
            <a:endParaRPr kumimoji="0" lang="en-US" dirty="0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E90ED720-0104-4369-84BC-D37694168613}" type="datetimeFigureOut">
              <a:rPr kumimoji="1" lang="ja-JP" altLang="en-US" smtClean="0"/>
              <a:pPr/>
              <a:t>2012/9/17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8" name="フリーフォーム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フリーフォーム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直角三角形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直線コネクタ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山形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山形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2012/9/17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2012/9/17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フリーフォーム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フリーフォーム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直角三角形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直線コネクタ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タイトル プレースホルダ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0" name="テキスト プレースホルダ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  <a:p>
            <a:pPr lvl="1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2 </a:t>
            </a:r>
            <a:r>
              <a:rPr kumimoji="0" lang="ja-JP" altLang="en-US" smtClean="0"/>
              <a:t>レベル</a:t>
            </a:r>
          </a:p>
          <a:p>
            <a:pPr lvl="2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3 </a:t>
            </a:r>
            <a:r>
              <a:rPr kumimoji="0" lang="ja-JP" altLang="en-US" smtClean="0"/>
              <a:t>レベル</a:t>
            </a:r>
          </a:p>
          <a:p>
            <a:pPr lvl="3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4 </a:t>
            </a:r>
            <a:r>
              <a:rPr kumimoji="0" lang="ja-JP" altLang="en-US" smtClean="0"/>
              <a:t>レベル</a:t>
            </a:r>
          </a:p>
          <a:p>
            <a:pPr lvl="4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5 </a:t>
            </a:r>
            <a:r>
              <a:rPr kumimoji="0" lang="ja-JP" altLang="en-US" smtClean="0"/>
              <a:t>レベル</a:t>
            </a:r>
            <a:endParaRPr kumimoji="0" lang="en-US"/>
          </a:p>
        </p:txBody>
      </p:sp>
      <p:sp>
        <p:nvSpPr>
          <p:cNvPr id="10" name="日付プレースホルダ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E90ED720-0104-4369-84BC-D37694168613}" type="datetimeFigureOut">
              <a:rPr kumimoji="1" lang="ja-JP" altLang="en-US" smtClean="0"/>
              <a:pPr/>
              <a:t>2012/9/17</a:t>
            </a:fld>
            <a:endParaRPr kumimoji="1" lang="ja-JP" altLang="en-US"/>
          </a:p>
        </p:txBody>
      </p:sp>
      <p:sp>
        <p:nvSpPr>
          <p:cNvPr id="22" name="フッター プレースホルダ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kumimoji="1" lang="ja-JP" altLang="en-US"/>
          </a:p>
        </p:txBody>
      </p:sp>
      <p:sp>
        <p:nvSpPr>
          <p:cNvPr id="18" name="スライド番号プレースホルダ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1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1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1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1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1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altLang="ja-JP" sz="1800" dirty="0" smtClean="0"/>
              <a:t>ICPC Summer camp 2012 Day 4</a:t>
            </a:r>
            <a:r>
              <a:rPr lang="en-US" altLang="ja-JP" sz="4000" dirty="0" smtClean="0"/>
              <a:t/>
            </a:r>
            <a:br>
              <a:rPr lang="en-US" altLang="ja-JP" sz="4000" dirty="0" smtClean="0"/>
            </a:br>
            <a:r>
              <a:rPr kumimoji="1" lang="ja-JP" altLang="en-US" dirty="0" smtClean="0"/>
              <a:t>問題 </a:t>
            </a:r>
            <a:r>
              <a:rPr kumimoji="1" lang="en-US" altLang="ja-JP" dirty="0" smtClean="0"/>
              <a:t>B</a:t>
            </a:r>
            <a:r>
              <a:rPr lang="ja-JP" altLang="en-US" dirty="0" smtClean="0"/>
              <a:t> </a:t>
            </a:r>
            <a:r>
              <a:rPr lang="en-US" altLang="ja-JP" dirty="0" smtClean="0"/>
              <a:t>–</a:t>
            </a:r>
            <a:r>
              <a:rPr lang="ja-JP" altLang="en-US" dirty="0" smtClean="0"/>
              <a:t> </a:t>
            </a:r>
            <a:r>
              <a:rPr lang="en-US" altLang="ja-JP" dirty="0" smtClean="0"/>
              <a:t>Area Folding</a:t>
            </a:r>
            <a:endParaRPr kumimoji="1" lang="ja-JP" altLang="en-US" sz="2000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kumimoji="1" lang="ja-JP" altLang="en-US" dirty="0" smtClean="0"/>
              <a:t>原案：野田</a:t>
            </a:r>
            <a:endParaRPr lang="en-US" altLang="ja-JP" dirty="0" smtClean="0"/>
          </a:p>
          <a:p>
            <a:r>
              <a:rPr lang="ja-JP" altLang="en-US" dirty="0" smtClean="0"/>
              <a:t>解答例：森、青木</a:t>
            </a:r>
            <a:endParaRPr lang="en-US" altLang="ja-JP" dirty="0" smtClean="0"/>
          </a:p>
          <a:p>
            <a:r>
              <a:rPr lang="ja-JP" altLang="en-US" dirty="0" smtClean="0"/>
              <a:t>問題文：青木</a:t>
            </a:r>
            <a:endParaRPr lang="en-US" altLang="ja-JP" dirty="0" smtClean="0"/>
          </a:p>
          <a:p>
            <a:r>
              <a:rPr lang="ja-JP" altLang="en-US" dirty="0" smtClean="0"/>
              <a:t>解説：森</a:t>
            </a:r>
            <a:endParaRPr lang="en-US" altLang="ja-JP" dirty="0" smtClean="0"/>
          </a:p>
        </p:txBody>
      </p:sp>
      <p:sp>
        <p:nvSpPr>
          <p:cNvPr id="4" name="pptTeX_Preamble" descr="\documentclass[12pt]{jarticle}&#10;\pagestyle{empty}&#10;\usepackage{amsmath}&#10;\usepackage[dvips]{color}" hidden="1"/>
          <p:cNvSpPr txBox="1"/>
          <p:nvPr/>
        </p:nvSpPr>
        <p:spPr>
          <a:xfrm>
            <a:off x="-1651000" y="-635000"/>
            <a:ext cx="1651000" cy="63500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endParaRPr kumimoji="1"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481328"/>
                <a:ext cx="8229600" cy="4972008"/>
              </a:xfrm>
            </p:spPr>
            <p:txBody>
              <a:bodyPr>
                <a:normAutofit/>
              </a:bodyPr>
              <a:lstStyle/>
              <a:p>
                <a:r>
                  <a:rPr lang="ja-JP" altLang="en-US" dirty="0" smtClean="0"/>
                  <a:t>頂点数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𝑛</m:t>
                    </m:r>
                  </m:oMath>
                </a14:m>
                <a:r>
                  <a:rPr lang="ja-JP" altLang="en-US" b="0" dirty="0" smtClean="0"/>
                  <a:t>の折れ線がある</a:t>
                </a:r>
                <a:endParaRPr lang="en-US" altLang="ja-JP" b="0" dirty="0" smtClean="0"/>
              </a:p>
              <a:p>
                <a:r>
                  <a:rPr lang="ja-JP" altLang="en-US" dirty="0"/>
                  <a:t>折れ線</a:t>
                </a:r>
                <a:r>
                  <a:rPr lang="ja-JP" altLang="en-US" dirty="0" smtClean="0"/>
                  <a:t>から構成される閉領域の面積を求めよ</a:t>
                </a:r>
                <a:endParaRPr lang="en-US" altLang="ja-JP" dirty="0" smtClean="0"/>
              </a:p>
              <a:p>
                <a:endParaRPr lang="en-US" altLang="ja-JP" b="0" i="1" dirty="0" smtClean="0">
                  <a:latin typeface="Cambria Math"/>
                </a:endParaRPr>
              </a:p>
              <a:p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𝑛</m:t>
                    </m:r>
                    <m:r>
                      <a:rPr lang="en-US" altLang="ja-JP" b="0" i="1" smtClean="0">
                        <a:latin typeface="Cambria Math"/>
                      </a:rPr>
                      <m:t>≤100</m:t>
                    </m:r>
                  </m:oMath>
                </a14:m>
                <a:endParaRPr lang="en-US" altLang="ja-JP" dirty="0"/>
              </a:p>
              <a:p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ja-JP" altLang="en-US" i="1">
                            <a:latin typeface="Cambria Math"/>
                          </a:rPr>
                          <m:t>座標</m:t>
                        </m:r>
                      </m:e>
                    </m:d>
                    <m:r>
                      <a:rPr lang="en-US" altLang="ja-JP" b="0" i="1" smtClean="0">
                        <a:latin typeface="Cambria Math"/>
                      </a:rPr>
                      <m:t>≤100,000</m:t>
                    </m:r>
                  </m:oMath>
                </a14:m>
                <a:endParaRPr lang="en-US" altLang="ja-JP" dirty="0"/>
              </a:p>
              <a:p>
                <a:r>
                  <a:rPr lang="ja-JP" altLang="en-US" dirty="0" smtClean="0"/>
                  <a:t>折れ線を構成する各線分はその両端点をのぞく他の頂点と</a:t>
                </a:r>
                <a:r>
                  <a:rPr lang="en-US" altLang="ja-JP" dirty="0" smtClean="0"/>
                  <a:t>0.01</a:t>
                </a:r>
                <a:r>
                  <a:rPr lang="ja-JP" altLang="en-US" dirty="0" smtClean="0"/>
                  <a:t>以上離れている</a:t>
                </a:r>
                <a:endParaRPr lang="en-US" altLang="ja-JP" dirty="0" smtClean="0"/>
              </a:p>
              <a:p>
                <a:pPr lvl="1"/>
                <a:r>
                  <a:rPr lang="ja-JP" altLang="en-US" b="0" dirty="0" smtClean="0"/>
                  <a:t>誤差で閉領域になったりならなかったりするのを防ぐため</a:t>
                </a:r>
                <a:endParaRPr lang="en-US" altLang="ja-JP" b="0" dirty="0" smtClean="0"/>
              </a:p>
            </p:txBody>
          </p:sp>
        </mc:Choice>
        <mc:Fallback xmlns="">
          <p:sp>
            <p:nvSpPr>
              <p:cNvPr id="3" name="コンテンツ プレースホルダ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481328"/>
                <a:ext cx="8229600" cy="4972008"/>
              </a:xfrm>
              <a:blipFill rotWithShape="1">
                <a:blip r:embed="rId2"/>
                <a:stretch>
                  <a:fillRect t="-1838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問題</a:t>
            </a:r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サンプル</a:t>
            </a:r>
            <a:endParaRPr kumimoji="1" lang="ja-JP" altLang="en-US" dirty="0"/>
          </a:p>
        </p:txBody>
      </p:sp>
      <p:cxnSp>
        <p:nvCxnSpPr>
          <p:cNvPr id="5" name="直線コネクタ 4"/>
          <p:cNvCxnSpPr/>
          <p:nvPr/>
        </p:nvCxnSpPr>
        <p:spPr>
          <a:xfrm flipV="1">
            <a:off x="1403849" y="1793784"/>
            <a:ext cx="864096" cy="7920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" name="直線コネクタ 5"/>
          <p:cNvCxnSpPr/>
          <p:nvPr/>
        </p:nvCxnSpPr>
        <p:spPr>
          <a:xfrm flipV="1">
            <a:off x="2248598" y="1793784"/>
            <a:ext cx="1" cy="7920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" name="直線コネクタ 8"/>
          <p:cNvCxnSpPr/>
          <p:nvPr/>
        </p:nvCxnSpPr>
        <p:spPr>
          <a:xfrm>
            <a:off x="1386745" y="1793784"/>
            <a:ext cx="869236" cy="7920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5" name="直線コネクタ 14"/>
          <p:cNvCxnSpPr/>
          <p:nvPr/>
        </p:nvCxnSpPr>
        <p:spPr>
          <a:xfrm flipV="1">
            <a:off x="1403849" y="1793784"/>
            <a:ext cx="0" cy="7920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9" name="正方形/長方形 28"/>
          <p:cNvSpPr/>
          <p:nvPr/>
        </p:nvSpPr>
        <p:spPr>
          <a:xfrm>
            <a:off x="4644008" y="1268760"/>
            <a:ext cx="936104" cy="86409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0" name="正方形/長方形 29"/>
          <p:cNvSpPr/>
          <p:nvPr/>
        </p:nvSpPr>
        <p:spPr>
          <a:xfrm>
            <a:off x="5580112" y="2132856"/>
            <a:ext cx="936104" cy="86409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1" name="正方形/長方形 30"/>
          <p:cNvSpPr/>
          <p:nvPr/>
        </p:nvSpPr>
        <p:spPr>
          <a:xfrm>
            <a:off x="6516216" y="2985207"/>
            <a:ext cx="936104" cy="86409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2" name="正方形/長方形 31"/>
          <p:cNvSpPr/>
          <p:nvPr/>
        </p:nvSpPr>
        <p:spPr>
          <a:xfrm>
            <a:off x="6516216" y="1268760"/>
            <a:ext cx="936104" cy="86409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3" name="正方形/長方形 32"/>
          <p:cNvSpPr/>
          <p:nvPr/>
        </p:nvSpPr>
        <p:spPr>
          <a:xfrm>
            <a:off x="4644008" y="2985069"/>
            <a:ext cx="936104" cy="86409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36" name="直線コネクタ 35"/>
          <p:cNvCxnSpPr/>
          <p:nvPr/>
        </p:nvCxnSpPr>
        <p:spPr>
          <a:xfrm flipV="1">
            <a:off x="2921087" y="1850756"/>
            <a:ext cx="864096" cy="7920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7" name="直線コネクタ 36"/>
          <p:cNvCxnSpPr/>
          <p:nvPr/>
        </p:nvCxnSpPr>
        <p:spPr>
          <a:xfrm flipV="1">
            <a:off x="3765836" y="1850756"/>
            <a:ext cx="1" cy="7920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9" name="直線コネクタ 38"/>
          <p:cNvCxnSpPr/>
          <p:nvPr/>
        </p:nvCxnSpPr>
        <p:spPr>
          <a:xfrm>
            <a:off x="2903983" y="1850756"/>
            <a:ext cx="869236" cy="7920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3" name="直線コネクタ 42"/>
          <p:cNvCxnSpPr/>
          <p:nvPr/>
        </p:nvCxnSpPr>
        <p:spPr>
          <a:xfrm flipV="1">
            <a:off x="2248420" y="5013176"/>
            <a:ext cx="0" cy="7920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4" name="直線コネクタ 43"/>
          <p:cNvCxnSpPr/>
          <p:nvPr/>
        </p:nvCxnSpPr>
        <p:spPr>
          <a:xfrm>
            <a:off x="1396288" y="5805264"/>
            <a:ext cx="864096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直線コネクタ 52"/>
          <p:cNvCxnSpPr/>
          <p:nvPr/>
        </p:nvCxnSpPr>
        <p:spPr>
          <a:xfrm>
            <a:off x="1408016" y="5013176"/>
            <a:ext cx="864096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直線コネクタ 56"/>
          <p:cNvCxnSpPr/>
          <p:nvPr/>
        </p:nvCxnSpPr>
        <p:spPr>
          <a:xfrm flipV="1">
            <a:off x="1420852" y="4221088"/>
            <a:ext cx="0" cy="7920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直線コネクタ 57"/>
          <p:cNvCxnSpPr/>
          <p:nvPr/>
        </p:nvCxnSpPr>
        <p:spPr>
          <a:xfrm flipV="1">
            <a:off x="1413108" y="3453121"/>
            <a:ext cx="0" cy="7920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直線コネクタ 58"/>
          <p:cNvCxnSpPr/>
          <p:nvPr/>
        </p:nvCxnSpPr>
        <p:spPr>
          <a:xfrm flipV="1">
            <a:off x="2241037" y="3453259"/>
            <a:ext cx="0" cy="7920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直線コネクタ 59"/>
          <p:cNvCxnSpPr/>
          <p:nvPr/>
        </p:nvCxnSpPr>
        <p:spPr>
          <a:xfrm>
            <a:off x="1400633" y="3453259"/>
            <a:ext cx="864096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直線コネクタ 60"/>
          <p:cNvCxnSpPr/>
          <p:nvPr/>
        </p:nvCxnSpPr>
        <p:spPr>
          <a:xfrm flipV="1">
            <a:off x="3059832" y="3453259"/>
            <a:ext cx="0" cy="7920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2" name="直線コネクタ 61"/>
          <p:cNvCxnSpPr/>
          <p:nvPr/>
        </p:nvCxnSpPr>
        <p:spPr>
          <a:xfrm>
            <a:off x="2207700" y="4245347"/>
            <a:ext cx="864096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直線コネクタ 62"/>
          <p:cNvCxnSpPr/>
          <p:nvPr/>
        </p:nvCxnSpPr>
        <p:spPr>
          <a:xfrm flipV="1">
            <a:off x="3923928" y="3453259"/>
            <a:ext cx="0" cy="7920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直線コネクタ 63"/>
          <p:cNvCxnSpPr/>
          <p:nvPr/>
        </p:nvCxnSpPr>
        <p:spPr>
          <a:xfrm>
            <a:off x="3083524" y="3453259"/>
            <a:ext cx="864096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5" name="直線コネクタ 64"/>
          <p:cNvCxnSpPr/>
          <p:nvPr/>
        </p:nvCxnSpPr>
        <p:spPr>
          <a:xfrm flipV="1">
            <a:off x="3923928" y="4245347"/>
            <a:ext cx="0" cy="7920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6" name="直線コネクタ 65"/>
          <p:cNvCxnSpPr/>
          <p:nvPr/>
        </p:nvCxnSpPr>
        <p:spPr>
          <a:xfrm>
            <a:off x="3071796" y="5037435"/>
            <a:ext cx="864096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7" name="直線コネクタ 66"/>
          <p:cNvCxnSpPr/>
          <p:nvPr/>
        </p:nvCxnSpPr>
        <p:spPr>
          <a:xfrm>
            <a:off x="3071172" y="5805264"/>
            <a:ext cx="864096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8" name="直線コネクタ 67"/>
          <p:cNvCxnSpPr/>
          <p:nvPr/>
        </p:nvCxnSpPr>
        <p:spPr>
          <a:xfrm flipV="1">
            <a:off x="3084008" y="5013176"/>
            <a:ext cx="0" cy="7920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38129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サンプル</a:t>
            </a:r>
            <a:endParaRPr kumimoji="1" lang="ja-JP" alt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556792"/>
            <a:ext cx="6336704" cy="39775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75159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コンテンツ プレースホルダ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ja-JP" altLang="en-US" dirty="0" smtClean="0"/>
              <a:t>図形を分解して単純多角形の集まりとして計算すると確実</a:t>
            </a:r>
            <a:endParaRPr lang="en-US" altLang="ja-JP" dirty="0" smtClean="0"/>
          </a:p>
          <a:p>
            <a:endParaRPr lang="en-US" altLang="ja-JP" dirty="0" smtClean="0"/>
          </a:p>
          <a:p>
            <a:r>
              <a:rPr lang="ja-JP" altLang="en-US" dirty="0" smtClean="0"/>
              <a:t>線分アレンジメントをしてグラフを構築</a:t>
            </a:r>
            <a:endParaRPr lang="en-US" altLang="ja-JP" dirty="0" smtClean="0"/>
          </a:p>
          <a:p>
            <a:r>
              <a:rPr lang="ja-JP" altLang="en-US" dirty="0" smtClean="0"/>
              <a:t>各頂点の辺を角度順にソート</a:t>
            </a:r>
            <a:endParaRPr lang="en-US" altLang="ja-JP" dirty="0" smtClean="0"/>
          </a:p>
          <a:p>
            <a:r>
              <a:rPr lang="ja-JP" altLang="en-US" dirty="0"/>
              <a:t>辺</a:t>
            </a:r>
            <a:r>
              <a:rPr lang="ja-JP" altLang="en-US" dirty="0" smtClean="0"/>
              <a:t>を時計回りに巡って多角形を構築</a:t>
            </a:r>
            <a:endParaRPr lang="en-US" altLang="ja-JP" dirty="0" smtClean="0"/>
          </a:p>
          <a:p>
            <a:r>
              <a:rPr lang="ja-JP" altLang="en-US" dirty="0" smtClean="0"/>
              <a:t>多角形の面積が正だったら足す、負だったら外側の領域なので無視</a:t>
            </a:r>
            <a:endParaRPr lang="en-US" altLang="ja-JP" dirty="0" smtClean="0"/>
          </a:p>
          <a:p>
            <a:endParaRPr lang="en-US" altLang="ja-JP" dirty="0"/>
          </a:p>
          <a:p>
            <a:r>
              <a:rPr lang="ja-JP" altLang="en-US" dirty="0" smtClean="0"/>
              <a:t>実装はがんばる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意外と数値がでかくなるので誤差や桁落ちに注意</a:t>
            </a:r>
            <a:endParaRPr lang="en-US" altLang="ja-JP" dirty="0" smtClean="0"/>
          </a:p>
        </p:txBody>
      </p:sp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解法</a:t>
            </a:r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折れ線から</a:t>
            </a:r>
            <a:endParaRPr kumimoji="1" lang="ja-JP" altLang="en-US" dirty="0"/>
          </a:p>
        </p:txBody>
      </p:sp>
      <p:cxnSp>
        <p:nvCxnSpPr>
          <p:cNvPr id="5" name="直線コネクタ 4"/>
          <p:cNvCxnSpPr/>
          <p:nvPr/>
        </p:nvCxnSpPr>
        <p:spPr>
          <a:xfrm flipV="1">
            <a:off x="3436640" y="2348880"/>
            <a:ext cx="2071464" cy="187220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直線コネクタ 9"/>
          <p:cNvCxnSpPr/>
          <p:nvPr/>
        </p:nvCxnSpPr>
        <p:spPr>
          <a:xfrm>
            <a:off x="3436640" y="2420888"/>
            <a:ext cx="2071464" cy="172819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直線コネクタ 16"/>
          <p:cNvCxnSpPr/>
          <p:nvPr/>
        </p:nvCxnSpPr>
        <p:spPr>
          <a:xfrm flipV="1">
            <a:off x="3436640" y="2420888"/>
            <a:ext cx="0" cy="18002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直線コネクタ 21"/>
          <p:cNvCxnSpPr/>
          <p:nvPr/>
        </p:nvCxnSpPr>
        <p:spPr>
          <a:xfrm flipV="1">
            <a:off x="5508104" y="2348880"/>
            <a:ext cx="0" cy="18002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06031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線分アレンジメントをして</a:t>
            </a:r>
            <a:endParaRPr kumimoji="1" lang="ja-JP" altLang="en-US" dirty="0"/>
          </a:p>
        </p:txBody>
      </p:sp>
      <p:cxnSp>
        <p:nvCxnSpPr>
          <p:cNvPr id="5" name="直線コネクタ 4"/>
          <p:cNvCxnSpPr/>
          <p:nvPr/>
        </p:nvCxnSpPr>
        <p:spPr>
          <a:xfrm flipV="1">
            <a:off x="3436640" y="2348880"/>
            <a:ext cx="2071464" cy="187220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直線コネクタ 9"/>
          <p:cNvCxnSpPr/>
          <p:nvPr/>
        </p:nvCxnSpPr>
        <p:spPr>
          <a:xfrm>
            <a:off x="3436640" y="2420888"/>
            <a:ext cx="2071464" cy="172819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直線コネクタ 16"/>
          <p:cNvCxnSpPr/>
          <p:nvPr/>
        </p:nvCxnSpPr>
        <p:spPr>
          <a:xfrm flipV="1">
            <a:off x="3436640" y="2420888"/>
            <a:ext cx="0" cy="18002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直線コネクタ 21"/>
          <p:cNvCxnSpPr/>
          <p:nvPr/>
        </p:nvCxnSpPr>
        <p:spPr>
          <a:xfrm flipV="1">
            <a:off x="5508104" y="2348880"/>
            <a:ext cx="0" cy="18002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円/楕円 1"/>
          <p:cNvSpPr/>
          <p:nvPr/>
        </p:nvSpPr>
        <p:spPr>
          <a:xfrm>
            <a:off x="3292624" y="2348880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円/楕円 7"/>
          <p:cNvSpPr/>
          <p:nvPr/>
        </p:nvSpPr>
        <p:spPr>
          <a:xfrm>
            <a:off x="3301008" y="4077072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円/楕円 8"/>
          <p:cNvSpPr/>
          <p:nvPr/>
        </p:nvSpPr>
        <p:spPr>
          <a:xfrm>
            <a:off x="4328356" y="3140968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円/楕円 10"/>
          <p:cNvSpPr/>
          <p:nvPr/>
        </p:nvSpPr>
        <p:spPr>
          <a:xfrm>
            <a:off x="5364088" y="2213248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円/楕円 11"/>
          <p:cNvSpPr/>
          <p:nvPr/>
        </p:nvSpPr>
        <p:spPr>
          <a:xfrm>
            <a:off x="5378584" y="4005064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54927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ja-JP" altLang="en-US" dirty="0"/>
              <a:t>辺</a:t>
            </a:r>
            <a:r>
              <a:rPr lang="ja-JP" altLang="en-US" dirty="0" smtClean="0"/>
              <a:t>を時計</a:t>
            </a:r>
            <a:r>
              <a:rPr lang="ja-JP" altLang="en-US" dirty="0"/>
              <a:t>回りに巡って</a:t>
            </a:r>
            <a:endParaRPr kumimoji="1" lang="ja-JP" altLang="en-US" dirty="0"/>
          </a:p>
        </p:txBody>
      </p:sp>
      <p:cxnSp>
        <p:nvCxnSpPr>
          <p:cNvPr id="5" name="直線コネクタ 4"/>
          <p:cNvCxnSpPr/>
          <p:nvPr/>
        </p:nvCxnSpPr>
        <p:spPr>
          <a:xfrm flipV="1">
            <a:off x="3436640" y="2348880"/>
            <a:ext cx="2071464" cy="187220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直線コネクタ 9"/>
          <p:cNvCxnSpPr/>
          <p:nvPr/>
        </p:nvCxnSpPr>
        <p:spPr>
          <a:xfrm>
            <a:off x="3436640" y="2420888"/>
            <a:ext cx="2071464" cy="172819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直線コネクタ 16"/>
          <p:cNvCxnSpPr/>
          <p:nvPr/>
        </p:nvCxnSpPr>
        <p:spPr>
          <a:xfrm flipV="1">
            <a:off x="3436640" y="2420888"/>
            <a:ext cx="0" cy="18002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直線コネクタ 21"/>
          <p:cNvCxnSpPr/>
          <p:nvPr/>
        </p:nvCxnSpPr>
        <p:spPr>
          <a:xfrm flipV="1">
            <a:off x="5508104" y="2348880"/>
            <a:ext cx="0" cy="18002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円/楕円 1"/>
          <p:cNvSpPr/>
          <p:nvPr/>
        </p:nvSpPr>
        <p:spPr>
          <a:xfrm>
            <a:off x="3292624" y="2348880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円/楕円 7"/>
          <p:cNvSpPr/>
          <p:nvPr/>
        </p:nvSpPr>
        <p:spPr>
          <a:xfrm>
            <a:off x="3301008" y="4077072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円/楕円 8"/>
          <p:cNvSpPr/>
          <p:nvPr/>
        </p:nvSpPr>
        <p:spPr>
          <a:xfrm>
            <a:off x="4328356" y="3140968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円/楕円 10"/>
          <p:cNvSpPr/>
          <p:nvPr/>
        </p:nvSpPr>
        <p:spPr>
          <a:xfrm>
            <a:off x="5364088" y="2213248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円/楕円 11"/>
          <p:cNvSpPr/>
          <p:nvPr/>
        </p:nvSpPr>
        <p:spPr>
          <a:xfrm>
            <a:off x="5378584" y="4005064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6" name="直線矢印コネクタ 5"/>
          <p:cNvCxnSpPr/>
          <p:nvPr/>
        </p:nvCxnSpPr>
        <p:spPr>
          <a:xfrm flipH="1" flipV="1">
            <a:off x="3589040" y="2636912"/>
            <a:ext cx="739316" cy="64807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4" name="直線矢印コネクタ 13"/>
          <p:cNvCxnSpPr/>
          <p:nvPr/>
        </p:nvCxnSpPr>
        <p:spPr>
          <a:xfrm>
            <a:off x="3491880" y="2708920"/>
            <a:ext cx="0" cy="129614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8" name="直線矢印コネクタ 17"/>
          <p:cNvCxnSpPr/>
          <p:nvPr/>
        </p:nvCxnSpPr>
        <p:spPr>
          <a:xfrm flipV="1">
            <a:off x="3563888" y="3356992"/>
            <a:ext cx="739316" cy="64807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49579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ja-JP" altLang="en-US" dirty="0"/>
              <a:t>正だったら足す</a:t>
            </a:r>
            <a:endParaRPr kumimoji="1" lang="ja-JP" altLang="en-US" dirty="0"/>
          </a:p>
        </p:txBody>
      </p:sp>
      <p:cxnSp>
        <p:nvCxnSpPr>
          <p:cNvPr id="5" name="直線コネクタ 4"/>
          <p:cNvCxnSpPr/>
          <p:nvPr/>
        </p:nvCxnSpPr>
        <p:spPr>
          <a:xfrm flipV="1">
            <a:off x="3436640" y="2348880"/>
            <a:ext cx="2071464" cy="187220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直線コネクタ 9"/>
          <p:cNvCxnSpPr/>
          <p:nvPr/>
        </p:nvCxnSpPr>
        <p:spPr>
          <a:xfrm>
            <a:off x="3436640" y="2420888"/>
            <a:ext cx="2071464" cy="172819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直線コネクタ 16"/>
          <p:cNvCxnSpPr/>
          <p:nvPr/>
        </p:nvCxnSpPr>
        <p:spPr>
          <a:xfrm flipV="1">
            <a:off x="3436640" y="2420888"/>
            <a:ext cx="0" cy="18002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直線コネクタ 21"/>
          <p:cNvCxnSpPr/>
          <p:nvPr/>
        </p:nvCxnSpPr>
        <p:spPr>
          <a:xfrm flipV="1">
            <a:off x="5508104" y="2348880"/>
            <a:ext cx="0" cy="18002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円/楕円 1"/>
          <p:cNvSpPr/>
          <p:nvPr/>
        </p:nvSpPr>
        <p:spPr>
          <a:xfrm>
            <a:off x="3292624" y="2348880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円/楕円 7"/>
          <p:cNvSpPr/>
          <p:nvPr/>
        </p:nvSpPr>
        <p:spPr>
          <a:xfrm>
            <a:off x="3301008" y="4077072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円/楕円 8"/>
          <p:cNvSpPr/>
          <p:nvPr/>
        </p:nvSpPr>
        <p:spPr>
          <a:xfrm>
            <a:off x="4328356" y="3140968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円/楕円 10"/>
          <p:cNvSpPr/>
          <p:nvPr/>
        </p:nvSpPr>
        <p:spPr>
          <a:xfrm>
            <a:off x="5364088" y="2213248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円/楕円 11"/>
          <p:cNvSpPr/>
          <p:nvPr/>
        </p:nvSpPr>
        <p:spPr>
          <a:xfrm>
            <a:off x="5378584" y="4005064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6" name="直線矢印コネクタ 5"/>
          <p:cNvCxnSpPr/>
          <p:nvPr/>
        </p:nvCxnSpPr>
        <p:spPr>
          <a:xfrm flipH="1" flipV="1">
            <a:off x="3589040" y="2636912"/>
            <a:ext cx="739316" cy="64807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4" name="直線矢印コネクタ 13"/>
          <p:cNvCxnSpPr/>
          <p:nvPr/>
        </p:nvCxnSpPr>
        <p:spPr>
          <a:xfrm>
            <a:off x="3491880" y="2708920"/>
            <a:ext cx="0" cy="129614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8" name="直線矢印コネクタ 17"/>
          <p:cNvCxnSpPr/>
          <p:nvPr/>
        </p:nvCxnSpPr>
        <p:spPr>
          <a:xfrm flipV="1">
            <a:off x="3563888" y="3356992"/>
            <a:ext cx="739316" cy="64807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7" name="テキスト ボックス 6"/>
          <p:cNvSpPr txBox="1"/>
          <p:nvPr/>
        </p:nvSpPr>
        <p:spPr>
          <a:xfrm>
            <a:off x="3739479" y="2051556"/>
            <a:ext cx="732893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kumimoji="1" lang="en-US" altLang="ja-JP" dirty="0" smtClean="0"/>
              <a:t>+0.5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876463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ja-JP" altLang="en-US" dirty="0"/>
              <a:t>負</a:t>
            </a:r>
            <a:r>
              <a:rPr lang="ja-JP" altLang="en-US" dirty="0" smtClean="0"/>
              <a:t>だったら無視</a:t>
            </a:r>
            <a:endParaRPr kumimoji="1" lang="ja-JP" altLang="en-US" dirty="0"/>
          </a:p>
        </p:txBody>
      </p:sp>
      <p:cxnSp>
        <p:nvCxnSpPr>
          <p:cNvPr id="5" name="直線コネクタ 4"/>
          <p:cNvCxnSpPr/>
          <p:nvPr/>
        </p:nvCxnSpPr>
        <p:spPr>
          <a:xfrm flipV="1">
            <a:off x="3436640" y="2348880"/>
            <a:ext cx="2071464" cy="187220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直線コネクタ 9"/>
          <p:cNvCxnSpPr/>
          <p:nvPr/>
        </p:nvCxnSpPr>
        <p:spPr>
          <a:xfrm>
            <a:off x="3436640" y="2420888"/>
            <a:ext cx="2071464" cy="172819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直線コネクタ 16"/>
          <p:cNvCxnSpPr/>
          <p:nvPr/>
        </p:nvCxnSpPr>
        <p:spPr>
          <a:xfrm flipV="1">
            <a:off x="3436640" y="2420888"/>
            <a:ext cx="0" cy="18002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直線コネクタ 21"/>
          <p:cNvCxnSpPr/>
          <p:nvPr/>
        </p:nvCxnSpPr>
        <p:spPr>
          <a:xfrm flipV="1">
            <a:off x="5508104" y="2348880"/>
            <a:ext cx="0" cy="18002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円/楕円 1"/>
          <p:cNvSpPr/>
          <p:nvPr/>
        </p:nvSpPr>
        <p:spPr>
          <a:xfrm>
            <a:off x="3292624" y="2348880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円/楕円 7"/>
          <p:cNvSpPr/>
          <p:nvPr/>
        </p:nvSpPr>
        <p:spPr>
          <a:xfrm>
            <a:off x="3301008" y="4077072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円/楕円 8"/>
          <p:cNvSpPr/>
          <p:nvPr/>
        </p:nvSpPr>
        <p:spPr>
          <a:xfrm>
            <a:off x="4328356" y="3140968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円/楕円 10"/>
          <p:cNvSpPr/>
          <p:nvPr/>
        </p:nvSpPr>
        <p:spPr>
          <a:xfrm>
            <a:off x="5364088" y="2213248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円/楕円 11"/>
          <p:cNvSpPr/>
          <p:nvPr/>
        </p:nvSpPr>
        <p:spPr>
          <a:xfrm>
            <a:off x="5378584" y="4005064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18" name="直線矢印コネクタ 17"/>
          <p:cNvCxnSpPr/>
          <p:nvPr/>
        </p:nvCxnSpPr>
        <p:spPr>
          <a:xfrm flipV="1">
            <a:off x="3292624" y="2708921"/>
            <a:ext cx="1" cy="136815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9" name="直線矢印コネクタ 18"/>
          <p:cNvCxnSpPr/>
          <p:nvPr/>
        </p:nvCxnSpPr>
        <p:spPr>
          <a:xfrm>
            <a:off x="3572468" y="2384884"/>
            <a:ext cx="855516" cy="75608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5" name="直線矢印コネクタ 24"/>
          <p:cNvCxnSpPr>
            <a:endCxn id="11" idx="2"/>
          </p:cNvCxnSpPr>
          <p:nvPr/>
        </p:nvCxnSpPr>
        <p:spPr>
          <a:xfrm flipV="1">
            <a:off x="4555828" y="2357264"/>
            <a:ext cx="808260" cy="77532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8" name="直線矢印コネクタ 27"/>
          <p:cNvCxnSpPr/>
          <p:nvPr/>
        </p:nvCxnSpPr>
        <p:spPr>
          <a:xfrm>
            <a:off x="5652120" y="2600909"/>
            <a:ext cx="14496" cy="140415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0" name="直線矢印コネクタ 29"/>
          <p:cNvCxnSpPr/>
          <p:nvPr/>
        </p:nvCxnSpPr>
        <p:spPr>
          <a:xfrm flipH="1" flipV="1">
            <a:off x="4616388" y="3501008"/>
            <a:ext cx="675692" cy="57606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3" name="直線矢印コネクタ 32"/>
          <p:cNvCxnSpPr/>
          <p:nvPr/>
        </p:nvCxnSpPr>
        <p:spPr>
          <a:xfrm flipH="1">
            <a:off x="3616660" y="3501008"/>
            <a:ext cx="739316" cy="64807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37" name="テキスト ボックス 36"/>
          <p:cNvSpPr txBox="1"/>
          <p:nvPr/>
        </p:nvSpPr>
        <p:spPr>
          <a:xfrm>
            <a:off x="4081079" y="2123564"/>
            <a:ext cx="683200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kumimoji="1" lang="en-US" altLang="ja-JP" dirty="0" smtClean="0"/>
              <a:t>-1.0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189321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コンテンツ プレースホル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森</a:t>
            </a:r>
            <a:endParaRPr kumimoji="1" lang="en-US" altLang="ja-JP" dirty="0" smtClean="0"/>
          </a:p>
          <a:p>
            <a:pPr lvl="1"/>
            <a:r>
              <a:rPr lang="en-US" altLang="ja-JP" dirty="0" smtClean="0"/>
              <a:t>273</a:t>
            </a:r>
            <a:r>
              <a:rPr lang="ja-JP" altLang="en-US" dirty="0" smtClean="0"/>
              <a:t>行 </a:t>
            </a:r>
            <a:r>
              <a:rPr lang="en-US" altLang="ja-JP" dirty="0" smtClean="0"/>
              <a:t>7300B</a:t>
            </a:r>
          </a:p>
          <a:p>
            <a:r>
              <a:rPr kumimoji="1" lang="ja-JP" altLang="en-US" dirty="0" smtClean="0"/>
              <a:t>青木</a:t>
            </a:r>
            <a:endParaRPr kumimoji="1" lang="en-US" altLang="ja-JP" dirty="0" smtClean="0"/>
          </a:p>
          <a:p>
            <a:pPr lvl="1"/>
            <a:r>
              <a:rPr lang="en-US" altLang="ja-JP" dirty="0" smtClean="0"/>
              <a:t>514</a:t>
            </a:r>
            <a:r>
              <a:rPr lang="ja-JP" altLang="en-US" dirty="0" smtClean="0"/>
              <a:t>行 </a:t>
            </a:r>
            <a:r>
              <a:rPr lang="en-US" altLang="ja-JP" dirty="0" smtClean="0"/>
              <a:t>18200B</a:t>
            </a:r>
            <a:endParaRPr kumimoji="1" lang="ja-JP" altLang="en-US" dirty="0"/>
          </a:p>
        </p:txBody>
      </p:sp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ジャッジ解</a:t>
            </a:r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コンテンツ プレースホル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 smtClean="0"/>
              <a:t>First AC</a:t>
            </a:r>
          </a:p>
          <a:p>
            <a:pPr lvl="1"/>
            <a:r>
              <a:rPr lang="en-US" altLang="ja-JP" dirty="0" err="1" smtClean="0"/>
              <a:t>not_shiokawa</a:t>
            </a:r>
            <a:r>
              <a:rPr lang="en-US" altLang="ja-JP" dirty="0" smtClean="0"/>
              <a:t> </a:t>
            </a:r>
            <a:r>
              <a:rPr lang="en-US" altLang="ja-JP" dirty="0" smtClean="0"/>
              <a:t>(182</a:t>
            </a:r>
            <a:r>
              <a:rPr lang="ja-JP" altLang="en-US" dirty="0" smtClean="0"/>
              <a:t>分</a:t>
            </a:r>
            <a:r>
              <a:rPr lang="en-US" altLang="ja-JP" dirty="0" smtClean="0"/>
              <a:t>)</a:t>
            </a:r>
            <a:endParaRPr lang="en-US" altLang="ja-JP" dirty="0" smtClean="0"/>
          </a:p>
          <a:p>
            <a:r>
              <a:rPr kumimoji="1" lang="en-US" altLang="ja-JP" dirty="0" smtClean="0"/>
              <a:t>AC</a:t>
            </a:r>
            <a:r>
              <a:rPr lang="en-US" altLang="ja-JP" dirty="0" smtClean="0"/>
              <a:t> / Submit</a:t>
            </a:r>
            <a:endParaRPr kumimoji="1" lang="en-US" altLang="ja-JP" dirty="0" smtClean="0"/>
          </a:p>
          <a:p>
            <a:pPr lvl="1"/>
            <a:r>
              <a:rPr kumimoji="1" lang="en-US" altLang="ja-JP" dirty="0" smtClean="0"/>
              <a:t>6 </a:t>
            </a:r>
            <a:r>
              <a:rPr kumimoji="1" lang="en-US" altLang="ja-JP" dirty="0" smtClean="0"/>
              <a:t>/ </a:t>
            </a:r>
            <a:r>
              <a:rPr kumimoji="1" lang="en-US" altLang="ja-JP" dirty="0" smtClean="0"/>
              <a:t>60 (10%)</a:t>
            </a:r>
            <a:endParaRPr lang="en-US" altLang="ja-JP" dirty="0" smtClean="0"/>
          </a:p>
          <a:p>
            <a:r>
              <a:rPr kumimoji="1" lang="en-US" altLang="ja-JP" dirty="0" smtClean="0"/>
              <a:t>AC / Trying people</a:t>
            </a:r>
          </a:p>
          <a:p>
            <a:pPr lvl="1"/>
            <a:r>
              <a:rPr lang="en-US" altLang="ja-JP" dirty="0" smtClean="0"/>
              <a:t>5 </a:t>
            </a:r>
            <a:r>
              <a:rPr lang="en-US" altLang="ja-JP" dirty="0" smtClean="0"/>
              <a:t>/ </a:t>
            </a:r>
            <a:r>
              <a:rPr lang="en-US" altLang="ja-JP" dirty="0" smtClean="0"/>
              <a:t>6 (83%)</a:t>
            </a:r>
            <a:endParaRPr lang="en-US" altLang="ja-JP" dirty="0" smtClean="0"/>
          </a:p>
        </p:txBody>
      </p:sp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結果</a:t>
            </a:r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コンテンツ プレースホルダー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88276"/>
            <a:ext cx="5784989" cy="55446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46290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ビジネス">
  <a:themeElements>
    <a:clrScheme name="ビジネス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ビジネス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ビジネス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1335</TotalTime>
  <Words>208</Words>
  <Application>Microsoft Office PowerPoint</Application>
  <PresentationFormat>画面に合わせる (4:3)</PresentationFormat>
  <Paragraphs>44</Paragraphs>
  <Slides>13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13</vt:i4>
      </vt:variant>
    </vt:vector>
  </HeadingPairs>
  <TitlesOfParts>
    <vt:vector size="14" baseType="lpstr">
      <vt:lpstr>ビジネス</vt:lpstr>
      <vt:lpstr>ICPC Summer camp 2012 Day 4 問題 B – Area Folding</vt:lpstr>
      <vt:lpstr>問題</vt:lpstr>
      <vt:lpstr>サンプル</vt:lpstr>
      <vt:lpstr>サンプル</vt:lpstr>
      <vt:lpstr>解法</vt:lpstr>
      <vt:lpstr>折れ線から</vt:lpstr>
      <vt:lpstr>線分アレンジメントをして</vt:lpstr>
      <vt:lpstr>辺を時計回りに巡って</vt:lpstr>
      <vt:lpstr>正だったら足す</vt:lpstr>
      <vt:lpstr>負だったら無視</vt:lpstr>
      <vt:lpstr>ジャッジ解</vt:lpstr>
      <vt:lpstr>結果</vt:lpstr>
      <vt:lpstr>PowerPoint プレゼンテーション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問題 D：Do use segment tree</dc:title>
  <dc:subject>ICPC Summer Camp 2012 Day 4</dc:subject>
  <dc:creator>森　槙悟</dc:creator>
  <cp:lastModifiedBy>cos</cp:lastModifiedBy>
  <cp:revision>239</cp:revision>
  <dcterms:created xsi:type="dcterms:W3CDTF">2011-08-07T07:58:17Z</dcterms:created>
  <dcterms:modified xsi:type="dcterms:W3CDTF">2012-09-17T09:17:10Z</dcterms:modified>
</cp:coreProperties>
</file>