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8" r:id="rId3"/>
    <p:sldId id="384" r:id="rId4"/>
    <p:sldId id="388" r:id="rId5"/>
    <p:sldId id="385" r:id="rId6"/>
    <p:sldId id="386" r:id="rId7"/>
    <p:sldId id="387" r:id="rId8"/>
    <p:sldId id="389" r:id="rId9"/>
    <p:sldId id="390" r:id="rId10"/>
    <p:sldId id="392" r:id="rId11"/>
    <p:sldId id="391" r:id="rId12"/>
    <p:sldId id="393" r:id="rId13"/>
    <p:sldId id="394" r:id="rId14"/>
    <p:sldId id="395" r:id="rId15"/>
    <p:sldId id="396" r:id="rId16"/>
    <p:sldId id="397" r:id="rId17"/>
    <p:sldId id="398" r:id="rId18"/>
    <p:sldId id="399" r:id="rId19"/>
    <p:sldId id="400" r:id="rId20"/>
    <p:sldId id="401" r:id="rId21"/>
    <p:sldId id="402" r:id="rId22"/>
    <p:sldId id="301" r:id="rId23"/>
    <p:sldId id="383" r:id="rId2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スタイル (淡色)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29" autoAdjust="0"/>
    <p:restoredTop sz="94604" autoAdjust="0"/>
  </p:normalViewPr>
  <p:slideViewPr>
    <p:cSldViewPr>
      <p:cViewPr varScale="1">
        <p:scale>
          <a:sx n="119" d="100"/>
          <a:sy n="119" d="100"/>
        </p:scale>
        <p:origin x="67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5009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buSzPct val="50000"/>
              <a:buFont typeface="Wingdings" panose="05000000000000000000" pitchFamily="2" charset="2"/>
              <a:buChar char="p"/>
              <a:defRPr/>
            </a:lvl2pPr>
            <a:lvl4pPr marL="1600200" indent="-228600">
              <a:buSzPct val="50000"/>
              <a:buFont typeface="Wingdings" panose="05000000000000000000" pitchFamily="2" charset="2"/>
              <a:buChar char="p"/>
              <a:defRPr/>
            </a:lvl4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38750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2735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2851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2058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705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012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4618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7219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692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3521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8"/>
            <a:ext cx="9144000" cy="685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F4124-DFD5-4E97-93A5-72EB5E976DFB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3984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742951"/>
            <a:ext cx="7772400" cy="1470025"/>
          </a:xfrm>
        </p:spPr>
        <p:txBody>
          <a:bodyPr>
            <a:normAutofit/>
          </a:bodyPr>
          <a:lstStyle/>
          <a:p>
            <a:r>
              <a:rPr kumimoji="1" lang="en-US" altLang="ja-JP" sz="54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C: Casino</a:t>
            </a:r>
            <a:endParaRPr kumimoji="1" lang="ja-JP" altLang="en-US" sz="5400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356992"/>
            <a:ext cx="6400800" cy="2281808"/>
          </a:xfrm>
        </p:spPr>
        <p:txBody>
          <a:bodyPr>
            <a:normAutofit/>
          </a:bodyPr>
          <a:lstStyle/>
          <a:p>
            <a:r>
              <a:rPr lang="en-US" altLang="ja-JP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JAG </a:t>
            </a:r>
            <a:r>
              <a:rPr lang="ja-JP" altLang="en-US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春コンテスト </a:t>
            </a:r>
            <a:r>
              <a:rPr lang="en-US" altLang="ja-JP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2015</a:t>
            </a:r>
          </a:p>
          <a:p>
            <a:endParaRPr kumimoji="1" lang="en-US" altLang="ja-JP" sz="2700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4" name="サブタイトル 2"/>
          <p:cNvSpPr txBox="1">
            <a:spLocks/>
          </p:cNvSpPr>
          <p:nvPr/>
        </p:nvSpPr>
        <p:spPr>
          <a:xfrm>
            <a:off x="4939952" y="3645024"/>
            <a:ext cx="6400800" cy="22818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endParaRPr lang="ja-JP" altLang="en-US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原案：岩田・保坂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解答：澤・保坂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解説：保坂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7039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525963"/>
              </a:xfrm>
            </p:spPr>
            <p:txBody>
              <a:bodyPr>
                <a:normAutofit/>
              </a:bodyPr>
              <a:lstStyle/>
              <a:p>
                <a:r>
                  <a:rPr lang="ja-JP" altLang="en-US" dirty="0" smtClean="0"/>
                  <a:t>確率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で賭金が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倍になる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ただし賭金は正</a:t>
                </a:r>
                <a:r>
                  <a:rPr lang="ja-JP" altLang="en-US" dirty="0"/>
                  <a:t>整数</a:t>
                </a:r>
                <a:r>
                  <a:rPr lang="ja-JP" altLang="en-US" dirty="0" smtClean="0"/>
                  <a:t>ドル</a:t>
                </a:r>
                <a:endParaRPr lang="en-US" altLang="ja-JP" dirty="0" smtClean="0"/>
              </a:p>
              <a:p>
                <a:r>
                  <a:rPr lang="ja-JP" altLang="en-US" dirty="0" smtClean="0"/>
                  <a:t>手持ち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ドルから始めて，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ドル以上にできる確率は？</a:t>
                </a:r>
                <a:endParaRPr lang="en-US" altLang="ja-JP" dirty="0" smtClean="0"/>
              </a:p>
              <a:p>
                <a:r>
                  <a:rPr lang="ja-JP" altLang="en-US" dirty="0" smtClean="0"/>
                  <a:t>さらに最善の初手もすべて求めよ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err="1" smtClean="0"/>
                  <a:t>は整</a:t>
                </a:r>
                <a:r>
                  <a:rPr kumimoji="1" lang="ja-JP" altLang="en-US" dirty="0" smtClean="0"/>
                  <a:t>数パーセント </a:t>
                </a:r>
                <a:r>
                  <a:rPr kumimoji="1" lang="en-US" altLang="ja-JP" sz="1600" dirty="0" smtClean="0"/>
                  <a:t>(</a:t>
                </a:r>
                <a:r>
                  <a:rPr lang="ja-JP" altLang="en-US" sz="1600" dirty="0" smtClean="0"/>
                  <a:t>この解説では</a:t>
                </a:r>
                <a:r>
                  <a:rPr kumimoji="1" lang="en-US" altLang="ja-JP" sz="1600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sz="1600" i="1" dirty="0" smtClean="0">
                        <a:latin typeface="Cambria Math" panose="02040503050406030204" pitchFamily="18" charset="0"/>
                      </a:rPr>
                      <m:t>100</m:t>
                    </m:r>
                  </m:oMath>
                </a14:m>
                <a:r>
                  <a:rPr kumimoji="1" lang="en-US" altLang="ja-JP" sz="1600" dirty="0" smtClean="0"/>
                  <a:t> </a:t>
                </a:r>
                <a:r>
                  <a:rPr kumimoji="1" lang="ja-JP" altLang="en-US" sz="1600" dirty="0" smtClean="0"/>
                  <a:t>で割っておきます</a:t>
                </a:r>
                <a:r>
                  <a:rPr kumimoji="1" lang="en-US" altLang="ja-JP" sz="1600" dirty="0" smtClean="0"/>
                  <a:t>)</a:t>
                </a:r>
                <a:endParaRPr kumimoji="1" lang="en-US" altLang="ja-JP" dirty="0" smtClean="0"/>
              </a:p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0&lt;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sup>
                    </m:sSup>
                  </m:oMath>
                </a14:m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525963"/>
              </a:xfrm>
              <a:blipFill rotWithShape="0">
                <a:blip r:embed="rId2"/>
                <a:stretch>
                  <a:fillRect l="-1704" t="-2022" b="-269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861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自明な場合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何をしても負けるに決まっている，確率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0.0</m:t>
                    </m:r>
                  </m:oMath>
                </a14:m>
                <a:endParaRPr lang="en-US" altLang="ja-JP" dirty="0" smtClean="0"/>
              </a:p>
              <a:p>
                <a:pPr lvl="1"/>
                <a:r>
                  <a:rPr kumimoji="1" lang="ja-JP" altLang="en-US" dirty="0" smtClean="0"/>
                  <a:t>最善初手は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dirty="0" smtClean="0"/>
                  <a:t> 以上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kumimoji="1" lang="ja-JP" altLang="en-US" dirty="0" smtClean="0"/>
                  <a:t> 以下</a:t>
                </a:r>
                <a:r>
                  <a:rPr lang="ja-JP" altLang="en-US" dirty="0" smtClean="0"/>
                  <a:t>すべ</a:t>
                </a:r>
                <a:r>
                  <a:rPr lang="ja-JP" altLang="en-US" dirty="0"/>
                  <a:t>て</a:t>
                </a:r>
                <a:endParaRPr kumimoji="1" lang="en-US" altLang="ja-JP" dirty="0" smtClean="0"/>
              </a:p>
              <a:p>
                <a:endParaRPr lang="en-US" altLang="ja-JP" dirty="0"/>
              </a:p>
              <a:p>
                <a:r>
                  <a:rPr kumimoji="1" lang="en-US" altLang="ja-JP" b="0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何</a:t>
                </a:r>
                <a:r>
                  <a:rPr lang="ja-JP" altLang="en-US" dirty="0" smtClean="0"/>
                  <a:t>をしても勝てるに決まっている，確率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1.0</m:t>
                    </m:r>
                  </m:oMath>
                </a14:m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最善初手は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dirty="0" smtClean="0"/>
                  <a:t> 以上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kumimoji="1" lang="ja-JP" altLang="en-US" dirty="0" smtClean="0"/>
                  <a:t> 以下すべて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6891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とりあえず定式化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kumimoji="1"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 を固定して，所持金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kumimoji="1" lang="ja-JP" altLang="en-US" dirty="0" smtClean="0"/>
                  <a:t> </a:t>
                </a:r>
                <a:r>
                  <a:rPr lang="ja-JP" altLang="en-US" dirty="0" smtClean="0"/>
                  <a:t>から勝てる確率を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 とおいて式を立てる：</a:t>
                </a:r>
                <a:endParaRPr kumimoji="1" lang="en-US" altLang="ja-JP" dirty="0" smtClean="0"/>
              </a:p>
              <a:p>
                <a:pPr marL="457200" lvl="1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kumimoji="1" lang="en-US" altLang="ja-JP" dirty="0" smtClean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kumimoji="1" lang="en-US" altLang="ja-JP" dirty="0" smtClean="0"/>
                  <a:t>,</a:t>
                </a: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kumimoji="1" lang="en-US" altLang="ja-JP" b="0" i="0" smtClean="0">
                                  <a:latin typeface="Cambria Math" panose="02040503050406030204" pitchFamily="18" charset="0"/>
                                </a:rPr>
                                <m:t>max</m:t>
                              </m:r>
                            </m:e>
                            <m:lim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1≤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≤</m:t>
                              </m:r>
                              <m:r>
                                <m:rPr>
                                  <m:sty m:val="p"/>
                                </m:rPr>
                                <a:rPr lang="en-US" altLang="ja-JP">
                                  <a:latin typeface="Cambria Math" panose="02040503050406030204" pitchFamily="18" charset="0"/>
                                </a:rPr>
                                <m:t>min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⁡{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}</m:t>
                              </m:r>
                            </m:lim>
                          </m:limLow>
                        </m:fName>
                        <m:e>
                          <m:r>
                            <a:rPr lang="en-US" altLang="ja-JP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altLang="ja-JP" i="1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altLang="ja-JP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sub>
                          </m:sSub>
                          <m:r>
                            <a:rPr lang="en-US" altLang="ja-JP" i="1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altLang="ja-JP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d>
                          <m:r>
                            <a:rPr lang="en-US" altLang="ja-JP" i="1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altLang="ja-JP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ja-JP" i="1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sub>
                          </m:sSub>
                        </m:e>
                      </m:func>
                    </m:oMath>
                  </m:oMathPara>
                </a14:m>
                <a:endParaRPr kumimoji="1" lang="en-US" altLang="ja-JP" b="0" i="1" dirty="0" smtClean="0">
                  <a:latin typeface="Cambria Math" panose="02040503050406030204" pitchFamily="18" charset="0"/>
                </a:endParaRPr>
              </a:p>
              <a:p>
                <a:pPr lvl="1"/>
                <a:r>
                  <a:rPr lang="ja-JP" altLang="en-US" dirty="0" smtClean="0"/>
                  <a:t>適当な初期値から収束するまでループを回せば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 が小さいときは解ける</a:t>
                </a:r>
                <a:endParaRPr kumimoji="1" lang="en-US" altLang="ja-JP" dirty="0" smtClean="0"/>
              </a:p>
              <a:p>
                <a:pPr lvl="2"/>
                <a:r>
                  <a:rPr lang="ja-JP" altLang="en-US" dirty="0" smtClean="0"/>
                  <a:t>解の様子が知りたかったら実験しましょう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/>
                  <a:t>解</a:t>
                </a:r>
                <a:r>
                  <a:rPr kumimoji="1" lang="ja-JP" altLang="en-US" dirty="0" smtClean="0"/>
                  <a:t>の</a:t>
                </a:r>
                <a:r>
                  <a:rPr kumimoji="1" lang="ja-JP" altLang="en-US" dirty="0"/>
                  <a:t>一意性</a:t>
                </a:r>
                <a:r>
                  <a:rPr kumimoji="1" lang="ja-JP" altLang="en-US" dirty="0" smtClean="0"/>
                  <a:t>の</a:t>
                </a:r>
                <a:r>
                  <a:rPr kumimoji="1" lang="ja-JP" altLang="en-US" dirty="0"/>
                  <a:t>証明</a:t>
                </a:r>
                <a:r>
                  <a:rPr kumimoji="1" lang="ja-JP" altLang="en-US" dirty="0" smtClean="0"/>
                  <a:t>は省略します</a:t>
                </a:r>
                <a:endParaRPr kumimoji="1" lang="en-US" altLang="ja-JP" dirty="0" smtClean="0"/>
              </a:p>
              <a:p>
                <a:pPr lvl="2"/>
                <a:r>
                  <a:rPr lang="ja-JP" altLang="en-US" dirty="0" smtClean="0"/>
                  <a:t>複数解</a:t>
                </a:r>
                <a:r>
                  <a:rPr lang="ja-JP" altLang="en-US" dirty="0"/>
                  <a:t>存在</a:t>
                </a:r>
                <a:r>
                  <a:rPr lang="ja-JP" altLang="en-US" dirty="0" smtClean="0"/>
                  <a:t>するとして，差をとるとわかる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b="-296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471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有名な場合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無駄をしなければ，つまり</a:t>
                </a:r>
                <a:r>
                  <a:rPr lang="ja-JP" altLang="en-US" dirty="0"/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>
                        <a:latin typeface="Cambria Math" panose="02040503050406030204" pitchFamily="18" charset="0"/>
                      </a:rPr>
                      <m:t>−(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所持金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dirty="0"/>
                  <a:t> </a:t>
                </a:r>
                <a:r>
                  <a:rPr lang="ja-JP" altLang="en-US" dirty="0" smtClean="0"/>
                  <a:t>より多く賭けたりしなければ，勝てる確率は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endParaRPr lang="en-US" altLang="ja-JP" dirty="0" smtClean="0"/>
              </a:p>
              <a:p>
                <a:pPr lvl="2"/>
                <a:r>
                  <a:rPr kumimoji="1" lang="ja-JP" altLang="en-US" dirty="0" smtClean="0"/>
                  <a:t>証明の例：</a:t>
                </a:r>
                <a:endParaRPr kumimoji="1" lang="en-US" altLang="ja-JP" dirty="0" smtClean="0"/>
              </a:p>
              <a:p>
                <a:pPr lvl="3"/>
                <a:r>
                  <a:rPr kumimoji="1" lang="ja-JP" altLang="en-US" dirty="0" smtClean="0"/>
                  <a:t>公平な賭けなので</a:t>
                </a:r>
                <a:r>
                  <a:rPr kumimoji="1" lang="en-US" altLang="ja-JP" dirty="0" smtClean="0"/>
                  <a:t> (martingale)</a:t>
                </a:r>
                <a:r>
                  <a:rPr kumimoji="1" lang="ja-JP" altLang="en-US" dirty="0" smtClean="0"/>
                  <a:t> 終了時の所持金の</a:t>
                </a:r>
                <a:r>
                  <a:rPr lang="ja-JP" altLang="en-US" dirty="0" smtClean="0"/>
                  <a:t>期待値も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kumimoji="1" lang="ja-JP" altLang="en-US" dirty="0" smtClean="0"/>
                  <a:t> 円</a:t>
                </a:r>
                <a:endParaRPr kumimoji="1" lang="en-US" altLang="ja-JP" dirty="0" smtClean="0"/>
              </a:p>
              <a:p>
                <a:pPr lvl="3"/>
                <a:r>
                  <a:rPr kumimoji="1" lang="en-US" altLang="ja-JP" b="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がさっきの不等式を満たすことを確認する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最善初手は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dirty="0" smtClean="0"/>
                  <a:t> 以上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kumimoji="1" lang="en-US" altLang="ja-JP" b="0" i="0" smtClean="0">
                        <a:latin typeface="Cambria Math" panose="02040503050406030204" pitchFamily="18" charset="0"/>
                      </a:rPr>
                      <m:t>min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⁡(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以下すべて</a:t>
                </a:r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=0, 1</m:t>
                    </m:r>
                  </m:oMath>
                </a14:m>
                <a:r>
                  <a:rPr lang="ja-JP" altLang="en-US" dirty="0" smtClean="0"/>
                  <a:t> のときちょっと違うので注意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37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509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有利な場合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&gt;1/2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直感：期待値的には良いわけだから長時間や</a:t>
                </a:r>
                <a:r>
                  <a:rPr lang="ja-JP" altLang="en-US" dirty="0" err="1" smtClean="0"/>
                  <a:t>っ</a:t>
                </a:r>
                <a:r>
                  <a:rPr lang="ja-JP" altLang="en-US" dirty="0" smtClean="0"/>
                  <a:t>てれば勝てるっしょ！</a:t>
                </a:r>
                <a:endParaRPr lang="en-US" altLang="ja-JP" dirty="0" smtClean="0"/>
              </a:p>
              <a:p>
                <a:pPr lvl="1"/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898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有利な場合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&gt;1/2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事実：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ドルずつ賭ける，が唯一の最適戦略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証明：</a:t>
                </a: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ドルずつ賭けるとして勝率を求め，さっきの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の不等式を満たすことを示す</a:t>
                </a:r>
                <a:endParaRPr lang="en-US" altLang="ja-JP" dirty="0" smtClean="0"/>
              </a:p>
              <a:p>
                <a:pPr lvl="1"/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18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有利な場合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&gt;1/2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b>
                    </m:sSub>
                  </m:oMath>
                </a14:m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よくある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ja-JP" altLang="en-US" dirty="0" smtClean="0"/>
                  <a:t> 項間漸化式</a:t>
                </a:r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=(1−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ja-JP" altLang="en-US" dirty="0" smtClean="0"/>
                  <a:t> とすると，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とおけて，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altLang="ja-JP" dirty="0" smtClean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から解ける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結果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481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124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有利な場合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&gt;1/2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en-US" altLang="ja-JP" b="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</m:d>
                    <m:r>
                      <a:rPr lang="en-US" altLang="ja-JP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=(1+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)/(1+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≥2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のときは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=(1+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)/(1+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より小さいので</a:t>
                </a:r>
                <a:r>
                  <a:rPr lang="en-US" altLang="ja-JP" dirty="0" smtClean="0"/>
                  <a:t> OK</a:t>
                </a:r>
              </a:p>
              <a:p>
                <a:pPr lvl="1"/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111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301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有利な場合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&gt;1/2</m:t>
                    </m:r>
                  </m:oMath>
                </a14:m>
                <a:r>
                  <a:rPr kumimoji="1" lang="ja-JP" altLang="en-US" dirty="0" smtClean="0"/>
                  <a:t> のとき </a:t>
                </a:r>
                <a:r>
                  <a:rPr lang="en-US" altLang="ja-JP" dirty="0" smtClean="0"/>
                  <a:t>(</a:t>
                </a:r>
                <a:r>
                  <a:rPr kumimoji="1" lang="ja-JP" altLang="en-US" dirty="0" smtClean="0"/>
                  <a:t>まとめ</a:t>
                </a:r>
                <a:r>
                  <a:rPr kumimoji="1" lang="en-US" altLang="ja-JP" dirty="0" smtClean="0"/>
                  <a:t>)</a:t>
                </a:r>
              </a:p>
              <a:p>
                <a:pPr lvl="1"/>
                <a:r>
                  <a:rPr lang="ja-JP" altLang="en-US" b="0" dirty="0" smtClean="0"/>
                  <a:t>確率は</a:t>
                </a:r>
                <a:r>
                  <a:rPr lang="en-US" altLang="ja-JP" b="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)/(1−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初手は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のみ</a:t>
                </a:r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134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lang="en-US" altLang="ja-JP" dirty="0"/>
              </a:p>
              <a:p>
                <a:pPr lvl="1"/>
                <a:r>
                  <a:rPr lang="ja-JP" altLang="en-US" dirty="0" smtClean="0"/>
                  <a:t>直感：期待値的に不利だから長引くとジリ貧，</a:t>
                </a:r>
                <a:r>
                  <a:rPr lang="ja-JP" altLang="en-US" dirty="0" err="1" smtClean="0"/>
                  <a:t>わんちゃん</a:t>
                </a:r>
                <a:r>
                  <a:rPr lang="ja-JP" altLang="en-US" dirty="0" smtClean="0"/>
                  <a:t>狙っていくしかない！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348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889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lang="en-US" altLang="ja-JP" dirty="0"/>
              </a:p>
              <a:p>
                <a:pPr lvl="1"/>
                <a:r>
                  <a:rPr lang="ja-JP" altLang="en-US" dirty="0" smtClean="0"/>
                  <a:t>事実：常に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b="0" i="0" smtClean="0">
                        <a:latin typeface="Cambria Math" panose="02040503050406030204" pitchFamily="18" charset="0"/>
                      </a:rPr>
                      <m:t>min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⁡{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ja-JP" altLang="en-US" i="1">
                            <a:latin typeface="Cambria Math" panose="02040503050406030204" pitchFamily="18" charset="0"/>
                          </a:rPr>
                          <m:t>所持金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−(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所持金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)}</m:t>
                    </m:r>
                  </m:oMath>
                </a14:m>
                <a:r>
                  <a:rPr kumimoji="1" lang="ja-JP" altLang="en-US" dirty="0" smtClean="0"/>
                  <a:t> 賭けるのが最適，</a:t>
                </a:r>
                <a:r>
                  <a:rPr kumimoji="1" lang="ja-JP" altLang="en-US" b="1" dirty="0" smtClean="0"/>
                  <a:t>ただし他にも最適戦略がある</a:t>
                </a:r>
                <a:endParaRPr kumimoji="1" lang="en-US" altLang="ja-JP" b="1" dirty="0" smtClean="0"/>
              </a:p>
              <a:p>
                <a:pPr lvl="2"/>
                <a:r>
                  <a:rPr kumimoji="1" lang="ja-JP" altLang="en-US" dirty="0" smtClean="0"/>
                  <a:t>サンプルにもある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とりあえずその戦略仮定して確率を求めてみる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591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altLang="ja-JP" dirty="0" smtClean="0"/>
                  <a:t> (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altLang="ja-JP" dirty="0" smtClean="0"/>
                  <a:t>)</a:t>
                </a:r>
              </a:p>
              <a:p>
                <a:pPr lvl="1"/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</m:d>
                    <m:r>
                      <a:rPr lang="en-US" altLang="ja-JP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altLang="ja-JP" dirty="0"/>
                  <a:t> (</a:t>
                </a:r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altLang="ja-JP" i="1" dirty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 i="1" dirty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i="1" dirty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altLang="ja-JP" dirty="0"/>
                  <a:t>)</a:t>
                </a:r>
              </a:p>
              <a:p>
                <a:pPr lvl="2"/>
                <a:r>
                  <a:rPr lang="ja-JP" altLang="en-US" dirty="0" smtClean="0"/>
                  <a:t>よく考えると，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ドル単位とかが関係なくなり，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の値は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の値だけに依存している，ということで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とおき</a:t>
                </a:r>
                <a:r>
                  <a:rPr lang="ja-JP" altLang="en-US" dirty="0" smtClean="0"/>
                  <a:t>直す</a:t>
                </a:r>
                <a:endParaRPr lang="en-US" altLang="ja-JP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460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の値を求まるところから求めてみよう</a:t>
                </a:r>
                <a:endParaRPr lang="en-US" altLang="ja-JP" dirty="0" smtClean="0"/>
              </a:p>
              <a:p>
                <a:pPr lvl="2"/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en-US" altLang="ja-JP" dirty="0" smtClean="0"/>
              </a:p>
              <a:p>
                <a:pPr lvl="2"/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1/2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US" altLang="ja-JP" b="0" dirty="0" smtClean="0"/>
              </a:p>
              <a:p>
                <a:pPr lvl="2"/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1/4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3/4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ja-JP" dirty="0" smtClean="0"/>
              </a:p>
              <a:p>
                <a:pPr lvl="2"/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1/8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3/8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=2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5/8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7/8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=3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−3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altLang="ja-JP" b="0" dirty="0" smtClean="0"/>
              </a:p>
              <a:p>
                <a:pPr lvl="1"/>
                <a:r>
                  <a:rPr lang="ja-JP" altLang="en-US" dirty="0" smtClean="0"/>
                  <a:t>分母が二冪</a:t>
                </a:r>
                <a:r>
                  <a:rPr lang="ja-JP" altLang="en-US" dirty="0" smtClean="0"/>
                  <a:t>のところは求まる，二進展開に関係していそう</a:t>
                </a:r>
                <a:endParaRPr lang="en-US" altLang="ja-JP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199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コンテンツ プレースホルダー 4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=1/3</m:t>
                    </m:r>
                  </m:oMath>
                </a14:m>
                <a:r>
                  <a:rPr kumimoji="1" lang="ja-JP" altLang="en-US" dirty="0" smtClean="0"/>
                  <a:t> のときの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kumimoji="1" lang="ja-JP" altLang="en-US" dirty="0" smtClean="0"/>
                  <a:t> の様子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5" name="コンテンツ プレースホルダー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図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190" y="2492896"/>
            <a:ext cx="6407619" cy="39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21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がんばると次が予想できる：</a:t>
                </a:r>
                <a:endParaRPr lang="en-US" altLang="ja-JP" dirty="0" smtClean="0"/>
              </a:p>
              <a:p>
                <a:pPr lvl="1"/>
                <a:r>
                  <a:rPr kumimoji="1" lang="en-US" altLang="ja-JP" dirty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kumimoji="1" lang="ja-JP" altLang="en-US" dirty="0" smtClean="0"/>
                  <a:t> を二進展開して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supHide m:val="on"/>
                        <m:ctrlPr>
                          <a:rPr kumimoji="1" lang="en-US" altLang="ja-JP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7"/>
                          </m:r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≥0</m:t>
                        </m:r>
                      </m:sub>
                      <m:sup/>
                      <m:e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sSub>
                              <m:sSubPr>
                                <m:ctrlP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b>
                                <m: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sup>
                        </m:sSup>
                      </m:e>
                    </m:nary>
                  </m:oMath>
                </a14:m>
                <a:r>
                  <a:rPr kumimoji="1" lang="ja-JP" altLang="en-US" dirty="0" smtClean="0"/>
                  <a:t> のとき，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subSup"/>
                        <m:supHide m:val="on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9"/>
                          </m:r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≥0</m:t>
                        </m:r>
                      </m:sub>
                      <m:sup/>
                      <m:e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p>
                        </m:sSup>
                        <m:sSup>
                          <m:sSup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e>
                            </m:d>
                          </m:e>
                          <m:sup>
                            <m:sSub>
                              <m:sSubPr>
                                <m:ctrlP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b>
                                <m: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sup>
                        </m:sSup>
                      </m:e>
                    </m:nary>
                  </m:oMath>
                </a14:m>
                <a:r>
                  <a:rPr kumimoji="1" lang="ja-JP" altLang="en-US" dirty="0" smtClean="0"/>
                  <a:t> </a:t>
                </a:r>
                <a:r>
                  <a:rPr kumimoji="1" lang="en-US" altLang="ja-JP" dirty="0" smtClean="0"/>
                  <a:t>(</a:t>
                </a:r>
                <a:r>
                  <a:rPr kumimoji="1" lang="ja-JP" altLang="en-US" dirty="0" smtClean="0"/>
                  <a:t>ただし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=(1−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)/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kumimoji="1" lang="en-US" altLang="ja-JP" dirty="0" smtClean="0"/>
                  <a:t>)</a:t>
                </a:r>
              </a:p>
              <a:p>
                <a:pPr lvl="1"/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上のように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kumimoji="1" lang="ja-JP" altLang="en-US" dirty="0" smtClean="0"/>
                  <a:t> を定義したとき，有理数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≥</m:t>
                    </m:r>
                    <m:r>
                      <a:rPr kumimoji="1" lang="ja-JP" altLang="en-US" b="0" i="1" smtClean="0">
                        <a:latin typeface="Cambria Math" panose="02040503050406030204" pitchFamily="18" charset="0"/>
                      </a:rPr>
                      <m:t>𝛿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lang="ja-JP" altLang="en-US" dirty="0" smtClean="0"/>
                  <a:t>に対して</a:t>
                </a:r>
                <a:endParaRPr kumimoji="1" lang="en-US" altLang="ja-JP" dirty="0" smtClean="0"/>
              </a:p>
              <a:p>
                <a:pPr marL="457200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kumimoji="1" lang="ja-JP" altLang="en-US" b="0" i="1" smtClean="0">
                              <a:latin typeface="Cambria Math" panose="02040503050406030204" pitchFamily="18" charset="0"/>
                            </a:rPr>
                            <m:t>𝛿</m:t>
                          </m:r>
                        </m:e>
                      </m:d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</m:d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kumimoji="1" lang="ja-JP" altLang="en-US" b="0" i="1" smtClean="0">
                          <a:latin typeface="Cambria Math" panose="02040503050406030204" pitchFamily="18" charset="0"/>
                        </a:rPr>
                        <m:t>𝛿</m:t>
                      </m:r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kumimoji="1" lang="en-US" altLang="ja-JP" dirty="0" smtClean="0"/>
              </a:p>
              <a:p>
                <a:pPr marL="457200" lvl="1" indent="0">
                  <a:buNone/>
                </a:pPr>
                <a:r>
                  <a:rPr lang="ja-JP" altLang="en-US" dirty="0" smtClean="0"/>
                  <a:t>を示して，等号成立条件も知りたい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1185" b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353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有理数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に対して</a:t>
                </a:r>
                <a:endParaRPr lang="en-US" altLang="ja-JP" dirty="0" smtClean="0"/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</m:d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≥</m:t>
                      </m:r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altLang="ja-JP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kumimoji="1" lang="en-US" altLang="ja-JP" dirty="0" smtClean="0"/>
              </a:p>
              <a:p>
                <a:pPr marL="457200" lvl="1" indent="0">
                  <a:buNone/>
                </a:pPr>
                <a:r>
                  <a:rPr lang="ja-JP" altLang="en-US" dirty="0" smtClean="0"/>
                  <a:t>を示して，等号成立条件を求めればよい</a:t>
                </a:r>
                <a:endParaRPr lang="en-US" altLang="ja-JP" dirty="0" smtClean="0"/>
              </a:p>
              <a:p>
                <a:pPr lvl="2"/>
                <a:r>
                  <a:rPr kumimoji="1" lang="en-US" altLang="ja-JP" b="0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を用いた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861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ja-JP" altLang="en-US" sz="1200" dirty="0" smtClean="0"/>
                  <a:t>■</a:t>
                </a:r>
                <a:r>
                  <a:rPr lang="en-US" altLang="ja-JP" sz="1200" b="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sz="1200" dirty="0" smtClean="0"/>
                  <a:t> (</a:t>
                </a:r>
                <a14:m>
                  <m:oMath xmlns:m="http://schemas.openxmlformats.org/officeDocument/2006/math">
                    <m:r>
                      <a:rPr lang="en-US" altLang="ja-JP" sz="1200" b="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ja-JP" sz="1200" b="0" i="1" dirty="0" smtClean="0"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altLang="ja-JP" sz="1200" b="0" i="1" dirty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sz="1200" b="0" i="1" dirty="0" smtClean="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US" altLang="ja-JP" sz="1200" dirty="0" smtClean="0"/>
                  <a:t>) </a:t>
                </a:r>
                <a:r>
                  <a:rPr lang="ja-JP" altLang="en-US" sz="1200" dirty="0" smtClean="0"/>
                  <a:t>の証明</a:t>
                </a:r>
                <a:endParaRPr lang="en-US" altLang="ja-JP" sz="1200" dirty="0" smtClean="0"/>
              </a:p>
              <a:p>
                <a:pPr marL="0" indent="0">
                  <a:buNone/>
                </a:pPr>
                <a:endParaRPr lang="en-US" altLang="ja-JP" sz="12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ja-JP" sz="120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sz="120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/>
                  <a:t>が</a:t>
                </a:r>
                <a:r>
                  <a:rPr lang="ja-JP" altLang="en-US" sz="1200" dirty="0" smtClean="0"/>
                  <a:t>二進有限小数の場合は末尾が</a:t>
                </a:r>
                <a:r>
                  <a:rPr lang="en-US" altLang="ja-JP" sz="12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sz="1200" i="1" dirty="0" smtClean="0">
                        <a:latin typeface="Cambria Math" panose="02040503050406030204" pitchFamily="18" charset="0"/>
                      </a:rPr>
                      <m:t>111…</m:t>
                    </m:r>
                  </m:oMath>
                </a14:m>
                <a:r>
                  <a:rPr lang="ja-JP" altLang="en-US" sz="1200" dirty="0" smtClean="0"/>
                  <a:t> ではないほうの二進表記に固定しておく．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の二進展開の最上位を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として</a:t>
                </a:r>
                <a:r>
                  <a:rPr lang="en-US" altLang="ja-JP" sz="12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と表しておく </a:t>
                </a:r>
                <a:r>
                  <a:rPr lang="en-US" altLang="ja-JP" sz="1200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である</a:t>
                </a:r>
                <a:r>
                  <a:rPr lang="en-US" altLang="ja-JP" sz="1200" dirty="0" smtClean="0"/>
                  <a:t>)</a:t>
                </a:r>
                <a:r>
                  <a:rPr lang="ja-JP" altLang="en-US" sz="1200" dirty="0" err="1" smtClean="0"/>
                  <a:t>．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ja-JP" altLang="en-US" sz="1200" dirty="0" smtClean="0"/>
                  <a:t> の値によって場合分け．</a:t>
                </a:r>
                <a:endParaRPr lang="en-US" altLang="ja-JP" sz="1200" dirty="0" smtClean="0"/>
              </a:p>
              <a:p>
                <a:pPr marL="0" indent="0">
                  <a:buNone/>
                </a:pPr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 smtClean="0"/>
                  <a:t>(1)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ja-JP" altLang="en-US" sz="1200" dirty="0" smtClean="0"/>
                  <a:t> の最上位も</a:t>
                </a:r>
                <a:r>
                  <a:rPr lang="en-US" altLang="ja-JP" sz="12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</m:oMath>
                </a14:m>
                <a:r>
                  <a:rPr lang="ja-JP" altLang="en-US" sz="1200" dirty="0" smtClean="0"/>
                  <a:t> のとき</a:t>
                </a:r>
                <a:endParaRPr lang="ja-JP" altLang="en-US" sz="1200" dirty="0"/>
              </a:p>
              <a:p>
                <a:pPr marL="0" indent="0">
                  <a:buNone/>
                </a:pPr>
                <a:r>
                  <a:rPr lang="en-US" altLang="ja-JP" sz="1200" b="0" dirty="0" smtClean="0"/>
                  <a:t>	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ja-JP" altLang="en-US" sz="1200" dirty="0" smtClean="0"/>
                  <a:t> と表すと，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d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d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d>
                      </m:e>
                    </m:d>
                  </m:oMath>
                </a14:m>
                <a:endParaRPr lang="ja-JP" altLang="en-US" sz="1200" dirty="0"/>
              </a:p>
              <a:p>
                <a:pPr marL="0" indent="0">
                  <a:buNone/>
                </a:pPr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 smtClean="0"/>
                  <a:t>(2)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の最上位が</a:t>
                </a:r>
                <a:r>
                  <a:rPr lang="en-US" altLang="ja-JP" sz="12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より小さく，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が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err="1" smtClean="0"/>
                  <a:t>の位に</a:t>
                </a:r>
                <a:r>
                  <a:rPr lang="ja-JP" altLang="en-US" sz="1200" dirty="0" smtClean="0"/>
                  <a:t>繰り上がるとき</a:t>
                </a:r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 smtClean="0"/>
                  <a:t>	</a:t>
                </a:r>
                <a:r>
                  <a:rPr lang="ja-JP" altLang="en-US" sz="1200" dirty="0" smtClean="0"/>
                  <a:t>以下の両方が成り立つ：</a:t>
                </a:r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/>
                  <a:t>	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e>
                            </m:d>
                          </m:e>
                          <m:sup>
                            <m:sSub>
                              <m:sSub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b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sup>
                        </m:sSup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d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b="0" i="1" smtClean="0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d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</m:d>
                  </m:oMath>
                </a14:m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/>
                  <a:t>	</a:t>
                </a:r>
                <a14:m>
                  <m:oMath xmlns:m="http://schemas.openxmlformats.org/officeDocument/2006/math"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e>
                            </m:d>
                          </m:e>
                          <m:sup>
                            <m:sSub>
                              <m:sSubPr>
                                <m:ctrlP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b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sup>
                        </m:sSup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e>
                        </m:d>
                      </m:e>
                    </m:d>
                  </m:oMath>
                </a14:m>
                <a:endParaRPr lang="en-US" altLang="ja-JP" sz="1200" dirty="0"/>
              </a:p>
              <a:p>
                <a:pPr marL="0" indent="0">
                  <a:buNone/>
                </a:pPr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 smtClean="0"/>
                  <a:t>(3)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kumimoji="1" lang="ja-JP" altLang="en-US" sz="1200" dirty="0" smtClean="0"/>
                  <a:t> の最上位が</a:t>
                </a:r>
                <a:r>
                  <a:rPr kumimoji="1" lang="en-US" altLang="ja-JP" sz="12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kumimoji="1"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kumimoji="1"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</m:oMath>
                </a14:m>
                <a:r>
                  <a:rPr kumimoji="1" lang="ja-JP" altLang="en-US" sz="1200" dirty="0" smtClean="0"/>
                  <a:t> より小さく，</a:t>
                </a:r>
                <a14:m>
                  <m:oMath xmlns:m="http://schemas.openxmlformats.org/officeDocument/2006/math"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kumimoji="1" lang="ja-JP" altLang="en-US" sz="1200" dirty="0" smtClean="0"/>
                  <a:t> が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</m:oMath>
                </a14:m>
                <a:r>
                  <a:rPr lang="en-US" altLang="ja-JP" sz="1200" dirty="0"/>
                  <a:t> </a:t>
                </a:r>
                <a:r>
                  <a:rPr lang="ja-JP" altLang="en-US" sz="1200" dirty="0" err="1"/>
                  <a:t>の位に</a:t>
                </a:r>
                <a:r>
                  <a:rPr lang="ja-JP" altLang="en-US" sz="1200" dirty="0" smtClean="0"/>
                  <a:t>繰り上がらないとき</a:t>
                </a:r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/>
                  <a:t>	</a:t>
                </a:r>
                <a:r>
                  <a:rPr lang="ja-JP" altLang="en-US" sz="1200" dirty="0"/>
                  <a:t>以下の両方が成り立つ：</a:t>
                </a:r>
                <a:endParaRPr lang="en-US" altLang="ja-JP" sz="1200" dirty="0"/>
              </a:p>
              <a:p>
                <a:pPr marL="0" indent="0">
                  <a:buNone/>
                </a:pPr>
                <a:r>
                  <a:rPr lang="en-US" altLang="ja-JP" sz="1200" dirty="0"/>
                  <a:t>	</a:t>
                </a:r>
                <a14:m>
                  <m:oMath xmlns:m="http://schemas.openxmlformats.org/officeDocument/2006/math"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</m:e>
                        </m:d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</m:e>
                    </m:d>
                  </m:oMath>
                </a14:m>
                <a:endParaRPr lang="en-US" altLang="ja-JP" sz="1200" dirty="0"/>
              </a:p>
              <a:p>
                <a:pPr marL="0" indent="0">
                  <a:buNone/>
                </a:pPr>
                <a:r>
                  <a:rPr lang="en-US" altLang="ja-JP" sz="1200" dirty="0"/>
                  <a:t>	</a:t>
                </a:r>
                <a14:m>
                  <m:oMath xmlns:m="http://schemas.openxmlformats.org/officeDocument/2006/math"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altLang="ja-JP" sz="120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altLang="ja-JP" sz="1200" i="1">
                                    <a:latin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</m:d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𝑓</m:t>
                        </m:r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e>
                        </m:d>
                      </m:e>
                    </m:d>
                  </m:oMath>
                </a14:m>
                <a:endParaRPr lang="en-US" altLang="ja-JP" sz="1200" dirty="0"/>
              </a:p>
              <a:p>
                <a:pPr marL="0" indent="0">
                  <a:buNone/>
                </a:pPr>
                <a:endParaRPr kumimoji="1" lang="ja-JP" altLang="en-US" sz="1200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61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ja-JP" altLang="en-US" sz="1200" b="0" dirty="0" smtClean="0"/>
                  <a:t>出てきた式について，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&gt;0</m:t>
                    </m:r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に注意．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本の式がある場合は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と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の大小に従って選ぶことで，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から</a:t>
                </a:r>
                <a:r>
                  <a:rPr lang="en-US" altLang="ja-JP" sz="12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err="1" smtClean="0"/>
                  <a:t>の位を</a:t>
                </a:r>
                <a:r>
                  <a:rPr lang="ja-JP" altLang="en-US" sz="1200" dirty="0" smtClean="0"/>
                  <a:t>取り除いた場合に帰着し</a:t>
                </a:r>
                <a:r>
                  <a:rPr lang="ja-JP" altLang="en-US" sz="1200" dirty="0"/>
                  <a:t>た</a:t>
                </a:r>
                <a:r>
                  <a:rPr lang="ja-JP" altLang="en-US" sz="1200" dirty="0" smtClean="0"/>
                  <a:t>式が得られる．これを繰り返すと，いつかは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ja-JP" altLang="en-US" sz="1200" dirty="0" smtClean="0"/>
                  <a:t> の二進</a:t>
                </a:r>
                <a:r>
                  <a:rPr lang="ja-JP" altLang="en-US" sz="1200" dirty="0"/>
                  <a:t>表記</a:t>
                </a:r>
                <a:r>
                  <a:rPr lang="ja-JP" altLang="en-US" sz="1200" dirty="0" smtClean="0"/>
                  <a:t>の循環節に入り，さらに循環</a:t>
                </a:r>
                <a:r>
                  <a:rPr lang="ja-JP" altLang="en-US" sz="1200" dirty="0"/>
                  <a:t>節</a:t>
                </a:r>
                <a:r>
                  <a:rPr lang="ja-JP" altLang="en-US" sz="1200" dirty="0" smtClean="0"/>
                  <a:t>の</a:t>
                </a:r>
                <a:r>
                  <a:rPr lang="ja-JP" altLang="en-US" sz="1200" dirty="0"/>
                  <a:t>長</a:t>
                </a:r>
                <a:r>
                  <a:rPr lang="ja-JP" altLang="en-US" sz="1200" dirty="0" smtClean="0"/>
                  <a:t>さの最小</a:t>
                </a:r>
                <a:r>
                  <a:rPr lang="ja-JP" altLang="en-US" sz="1200" dirty="0"/>
                  <a:t>公</a:t>
                </a:r>
                <a:r>
                  <a:rPr lang="ja-JP" altLang="en-US" sz="1200" dirty="0" smtClean="0"/>
                  <a:t>倍数</a:t>
                </a:r>
                <a:r>
                  <a:rPr lang="en-US" altLang="ja-JP" sz="1200" dirty="0" smtClean="0"/>
                  <a:t> (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とする</a:t>
                </a:r>
                <a:r>
                  <a:rPr lang="en-US" altLang="ja-JP" sz="1200" dirty="0" smtClean="0"/>
                  <a:t>)</a:t>
                </a:r>
                <a:r>
                  <a:rPr lang="ja-JP" altLang="en-US" sz="1200" dirty="0" smtClean="0"/>
                  <a:t> 回繰り返すと，ある</a:t>
                </a:r>
                <a:r>
                  <a:rPr lang="en-US" altLang="ja-JP" sz="12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0≤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≤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altLang="ja-JP" sz="1200" dirty="0" smtClean="0"/>
                  <a:t> </a:t>
                </a:r>
                <a:r>
                  <a:rPr lang="ja-JP" altLang="en-US" sz="1200" dirty="0" smtClean="0"/>
                  <a:t>に対して</a:t>
                </a:r>
                <a:endParaRPr lang="en-US" altLang="ja-JP" sz="1200" dirty="0" smtClean="0"/>
              </a:p>
              <a:p>
                <a:pPr marL="0" indent="0">
                  <a:buNone/>
                </a:pPr>
                <a:r>
                  <a:rPr lang="en-US" altLang="ja-JP" sz="1200" dirty="0"/>
                  <a:t>	</a:t>
                </a:r>
                <a14:m>
                  <m:oMath xmlns:m="http://schemas.openxmlformats.org/officeDocument/2006/math"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≥</m:t>
                    </m:r>
                    <m:sSup>
                      <m:sSup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/2</m:t>
                            </m:r>
                          </m:e>
                          <m: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p>
                        </m:sSup>
                        <m: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/2</m:t>
                            </m:r>
                          </m:e>
                          <m: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p>
                        </m:sSup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/2</m:t>
                            </m:r>
                          </m:e>
                          <m: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p>
                        </m:sSup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altLang="ja-JP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/2</m:t>
                            </m:r>
                          </m:e>
                          <m: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𝐿</m:t>
                            </m:r>
                          </m:sup>
                        </m:sSup>
                      </m:e>
                    </m:d>
                    <m:r>
                      <a:rPr lang="en-US" altLang="ja-JP" sz="1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ja-JP" sz="1200" dirty="0"/>
              </a:p>
              <a:p>
                <a:pPr marL="0" indent="0">
                  <a:buNone/>
                </a:pPr>
                <a:r>
                  <a:rPr kumimoji="1" lang="ja-JP" altLang="en-US" sz="1200" dirty="0" smtClean="0"/>
                  <a:t>が得られ，</a:t>
                </a:r>
                <a14:m>
                  <m:oMath xmlns:m="http://schemas.openxmlformats.org/officeDocument/2006/math"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&gt;1</m:t>
                    </m:r>
                  </m:oMath>
                </a14:m>
                <a:r>
                  <a:rPr kumimoji="1" lang="ja-JP" altLang="en-US" sz="1200" dirty="0" smtClean="0"/>
                  <a:t> を用いると </a:t>
                </a:r>
                <a14:m>
                  <m:oMath xmlns:m="http://schemas.openxmlformats.org/officeDocument/2006/math"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altLang="ja-JP" sz="1200" b="0" i="0" smtClean="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kumimoji="1" lang="ja-JP" altLang="en-US" sz="1200" dirty="0" smtClean="0"/>
                  <a:t> を得て，</a:t>
                </a:r>
                <a14:m>
                  <m:oMath xmlns:m="http://schemas.openxmlformats.org/officeDocument/2006/math"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≥0</m:t>
                    </m:r>
                  </m:oMath>
                </a14:m>
                <a:r>
                  <a:rPr kumimoji="1" lang="ja-JP" altLang="en-US" sz="1200" dirty="0" smtClean="0"/>
                  <a:t> が従う．</a:t>
                </a:r>
                <a:endParaRPr kumimoji="1" lang="en-US" altLang="ja-JP" sz="1200" dirty="0" smtClean="0"/>
              </a:p>
              <a:p>
                <a:pPr marL="0" indent="0">
                  <a:buNone/>
                </a:pPr>
                <a:endParaRPr lang="en-US" altLang="ja-JP" sz="1200" dirty="0"/>
              </a:p>
              <a:p>
                <a:pPr marL="0" indent="0">
                  <a:buNone/>
                </a:pPr>
                <a:r>
                  <a:rPr kumimoji="1" lang="ja-JP" altLang="en-US" sz="1200" dirty="0" smtClean="0"/>
                  <a:t>等号成立条件は，途中で生じる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sSub>
                          <m:sSub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sSub>
                          <m:sSub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sup>
                    </m:sSup>
                    <m:r>
                      <a:rPr lang="en-US" altLang="ja-JP" sz="12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2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altLang="ja-JP" sz="1200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sz="1200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ja-JP" sz="1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sz="1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sz="1200" i="1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d>
                  </m:oMath>
                </a14:m>
                <a:r>
                  <a:rPr kumimoji="1" lang="ja-JP" altLang="en-US" sz="1200" dirty="0" smtClean="0"/>
                  <a:t> がすべて </a:t>
                </a:r>
                <a14:m>
                  <m:oMath xmlns:m="http://schemas.openxmlformats.org/officeDocument/2006/math"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kumimoji="1" lang="ja-JP" altLang="en-US" sz="1200" dirty="0" smtClean="0"/>
                  <a:t> </a:t>
                </a:r>
                <a:r>
                  <a:rPr lang="ja-JP" altLang="en-US" sz="1200" dirty="0"/>
                  <a:t>で</a:t>
                </a:r>
                <a:r>
                  <a:rPr kumimoji="1" lang="ja-JP" altLang="en-US" sz="1200" dirty="0" smtClean="0"/>
                  <a:t>あること．言い換えれば，「</a:t>
                </a:r>
                <a14:m>
                  <m:oMath xmlns:m="http://schemas.openxmlformats.org/officeDocument/2006/math"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kumimoji="1" lang="en-US" altLang="ja-JP" sz="1200" dirty="0" smtClean="0"/>
                  <a:t> </a:t>
                </a:r>
                <a:r>
                  <a:rPr kumimoji="1" lang="ja-JP" altLang="en-US" sz="1200" dirty="0" smtClean="0"/>
                  <a:t>と </a:t>
                </a:r>
                <a14:m>
                  <m:oMath xmlns:m="http://schemas.openxmlformats.org/officeDocument/2006/math"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kumimoji="1" lang="en-US" altLang="ja-JP" sz="1200" dirty="0" smtClean="0"/>
                  <a:t> </a:t>
                </a:r>
                <a:r>
                  <a:rPr kumimoji="1" lang="ja-JP" altLang="en-US" sz="1200" dirty="0" smtClean="0"/>
                  <a:t>で違う桁があったら，そこから下の桁は一方は全部</a:t>
                </a:r>
                <a:r>
                  <a:rPr kumimoji="1" lang="en-US" altLang="ja-JP" sz="1200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sz="1200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kumimoji="1" lang="ja-JP" altLang="en-US" sz="1200" dirty="0" smtClean="0"/>
                  <a:t>」ということになる．</a:t>
                </a:r>
                <a:endParaRPr kumimoji="1" lang="ja-JP" altLang="en-US" sz="1200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r="-19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81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が条件を満たすことはここまでの議論からわかる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等号成立</a:t>
                </a:r>
                <a:r>
                  <a:rPr lang="ja-JP" altLang="en-US" dirty="0"/>
                  <a:t>条件</a:t>
                </a:r>
                <a:r>
                  <a:rPr lang="ja-JP" altLang="en-US" dirty="0" smtClean="0"/>
                  <a:t>は，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kumimoji="1"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kumimoji="1" lang="ja-JP" altLang="en-US" dirty="0" smtClean="0"/>
                  <a:t> を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)/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kumimoji="1" lang="en-US" altLang="ja-JP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)/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 に置き換えて考えて，</a:t>
                </a:r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 の二進展開に現れる</a:t>
                </a:r>
                <a:r>
                  <a:rPr kumimoji="1" lang="en-US" altLang="ja-JP" dirty="0" smtClean="0">
                    <a:solidFill>
                      <a:srgbClr val="FF0000"/>
                    </a:solidFill>
                  </a:rPr>
                  <a:t> “01” </a:t>
                </a:r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それぞれに対応して，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+2</m:t>
                        </m:r>
                      </m:sup>
                    </m:sSup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sup>
                    </m:sSup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 </a:t>
                </a:r>
                <a:r>
                  <a:rPr kumimoji="1" lang="en-US" altLang="ja-JP" dirty="0" smtClean="0">
                    <a:solidFill>
                      <a:srgbClr val="FF0000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kumimoji="1" lang="en-US" altLang="ja-JP" dirty="0" smtClean="0">
                    <a:solidFill>
                      <a:srgbClr val="FF0000"/>
                    </a:solidFill>
                  </a:rPr>
                  <a:t> </a:t>
                </a:r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は整数，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0≤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sSup>
                      <m:sSupPr>
                        <m:ctrlP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sup>
                    </m:sSup>
                  </m:oMath>
                </a14:m>
                <a:r>
                  <a:rPr kumimoji="1" lang="en-US" altLang="ja-JP" dirty="0" smtClean="0">
                    <a:solidFill>
                      <a:srgbClr val="FF0000"/>
                    </a:solidFill>
                  </a:rPr>
                  <a:t>) </a:t>
                </a:r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と表したとき，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kumimoji="1" lang="en-US" altLang="ja-JP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kumimoji="1" lang="en-US" altLang="ja-JP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kumimoji="1" lang="en-US" altLang="ja-JP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p>
                        </m:sSup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±</m:t>
                        </m:r>
                        <m:r>
                          <a:rPr kumimoji="1" lang="en-US" altLang="ja-JP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kumimoji="1" lang="en-US" altLang="ja-JP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>
                    <a:solidFill>
                      <a:srgbClr val="FF0000"/>
                    </a:solidFill>
                  </a:rPr>
                  <a:t> が候補」</a:t>
                </a:r>
                <a:r>
                  <a:rPr kumimoji="1" lang="ja-JP" altLang="en-US" dirty="0" smtClean="0"/>
                  <a:t>となる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111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722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不利な場合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&lt;1/2</m:t>
                    </m:r>
                  </m:oMath>
                </a14:m>
                <a:r>
                  <a:rPr kumimoji="1" lang="ja-JP" altLang="en-US" dirty="0" smtClean="0"/>
                  <a:t> のとき</a:t>
                </a:r>
                <a:r>
                  <a:rPr kumimoji="1" lang="en-US" altLang="ja-JP" dirty="0" smtClean="0"/>
                  <a:t> (</a:t>
                </a:r>
                <a:r>
                  <a:rPr kumimoji="1" lang="ja-JP" altLang="en-US" dirty="0" smtClean="0"/>
                  <a:t>実装</a:t>
                </a:r>
                <a:r>
                  <a:rPr kumimoji="1" lang="en-US" altLang="ja-JP" dirty="0" smtClean="0"/>
                  <a:t>)</a:t>
                </a:r>
              </a:p>
              <a:p>
                <a:pPr lvl="1"/>
                <a:r>
                  <a:rPr lang="ja-JP" altLang="en-US" dirty="0"/>
                  <a:t>確率</a:t>
                </a:r>
                <a:r>
                  <a:rPr lang="ja-JP" altLang="en-US" dirty="0" smtClean="0"/>
                  <a:t>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 の二進展開から求めるが，途中で打ち切ればよい</a:t>
                </a:r>
                <a:endParaRPr kumimoji="1" lang="en-US" altLang="ja-JP" dirty="0" smtClean="0"/>
              </a:p>
              <a:p>
                <a:pPr lvl="2"/>
                <a:r>
                  <a:rPr lang="ja-JP" altLang="en-US" dirty="0" smtClean="0"/>
                  <a:t>最悪</a:t>
                </a:r>
                <a:r>
                  <a:rPr lang="ja-JP" altLang="en-US" dirty="0"/>
                  <a:t>ケース</a:t>
                </a:r>
                <a:r>
                  <a:rPr lang="ja-JP" altLang="en-US" dirty="0" smtClean="0"/>
                  <a:t>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=0.01</m:t>
                    </m:r>
                  </m:oMath>
                </a14:m>
                <a:r>
                  <a:rPr kumimoji="1" lang="ja-JP" altLang="en-US" dirty="0" smtClean="0"/>
                  <a:t> だが，小数第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𝑒</m:t>
                    </m:r>
                  </m:oMath>
                </a14:m>
                <a:r>
                  <a:rPr kumimoji="1" lang="ja-JP" altLang="en-US" dirty="0" smtClean="0"/>
                  <a:t> 位以降を打ち切ってもロスは高々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100×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0.99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sup>
                    </m:sSup>
                  </m:oMath>
                </a14:m>
                <a:r>
                  <a:rPr kumimoji="1" lang="ja-JP" altLang="en-US" dirty="0" err="1" smtClean="0"/>
                  <a:t>，</a:t>
                </a:r>
                <a:r>
                  <a:rPr kumimoji="1" lang="ja-JP" altLang="en-US" dirty="0" smtClean="0"/>
                  <a:t>よって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10000</m:t>
                    </m:r>
                  </m:oMath>
                </a14:m>
                <a:r>
                  <a:rPr kumimoji="1" lang="ja-JP" altLang="en-US" dirty="0" smtClean="0"/>
                  <a:t> 桁もやれば十分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等号成立</a:t>
                </a:r>
                <a:r>
                  <a:rPr lang="ja-JP" altLang="en-US" dirty="0"/>
                  <a:t>条件</a:t>
                </a:r>
                <a:r>
                  <a:rPr lang="ja-JP" altLang="en-US" dirty="0" smtClean="0"/>
                  <a:t>は，二進展開の下の方になると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p>
                        </m:s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±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 が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dirty="0" smtClean="0"/>
                  <a:t> ドル単位を下回るので，やはり途中で打ち切ればよい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96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3719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ジャッジ解情報</a:t>
            </a:r>
            <a:endParaRPr kumimoji="1" lang="ja-JP" altLang="en-US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/>
              <a:t>澤</a:t>
            </a:r>
            <a:r>
              <a:rPr lang="ja-JP" altLang="en-US" dirty="0" smtClean="0"/>
              <a:t>： </a:t>
            </a:r>
            <a:r>
              <a:rPr lang="en-US" altLang="ja-JP" dirty="0" smtClean="0"/>
              <a:t>85 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2434 B (C++)</a:t>
            </a:r>
          </a:p>
          <a:p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保坂：</a:t>
            </a:r>
            <a:r>
              <a:rPr lang="en-US" altLang="ja-JP" dirty="0" smtClean="0"/>
              <a:t> 144 </a:t>
            </a:r>
            <a:r>
              <a:rPr lang="ja-JP" altLang="en-US" dirty="0" smtClean="0"/>
              <a:t>行 </a:t>
            </a:r>
            <a:r>
              <a:rPr lang="en-US" altLang="ja-JP" dirty="0" smtClean="0"/>
              <a:t>3174 B (C++)</a:t>
            </a:r>
          </a:p>
        </p:txBody>
      </p:sp>
    </p:spTree>
    <p:extLst>
      <p:ext uri="{BB962C8B-B14F-4D97-AF65-F5344CB8AC3E}">
        <p14:creationId xmlns:p14="http://schemas.microsoft.com/office/powerpoint/2010/main" val="150233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結果</a:t>
            </a:r>
            <a:endParaRPr kumimoji="1" lang="ja-JP" altLang="en-US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Accepted / Trying Teams / Submission</a:t>
            </a:r>
          </a:p>
          <a:p>
            <a:pPr lvl="1"/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1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/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3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/ </a:t>
            </a:r>
            <a:r>
              <a:rPr lang="en-US" altLang="ja-JP" dirty="0" smtClean="0"/>
              <a:t>17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r>
              <a:rPr lang="en-US" altLang="ja-JP" dirty="0" smtClean="0"/>
              <a:t>First Acceptance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lvl="1"/>
            <a:r>
              <a:rPr lang="ja-JP" altLang="en-US" dirty="0"/>
              <a:t>すぬけ ブースター </a:t>
            </a:r>
            <a:r>
              <a:rPr lang="en-US" altLang="ja-JP" dirty="0"/>
              <a:t>feat. GUMI (294:17</a:t>
            </a:r>
            <a:r>
              <a:rPr lang="en-US" altLang="ja-JP" dirty="0" smtClean="0"/>
              <a:t>)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716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accent1"/>
          </a:solidFill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2612</TotalTime>
  <Words>589</Words>
  <Application>Microsoft Office PowerPoint</Application>
  <PresentationFormat>画面に合わせる (4:3)</PresentationFormat>
  <Paragraphs>138</Paragraphs>
  <Slides>23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23</vt:i4>
      </vt:variant>
    </vt:vector>
  </HeadingPairs>
  <TitlesOfParts>
    <vt:vector size="30" baseType="lpstr">
      <vt:lpstr>ＭＳ Ｐゴシック</vt:lpstr>
      <vt:lpstr>メイリオ</vt:lpstr>
      <vt:lpstr>Arial</vt:lpstr>
      <vt:lpstr>Calibri</vt:lpstr>
      <vt:lpstr>Cambria Math</vt:lpstr>
      <vt:lpstr>Wingdings</vt:lpstr>
      <vt:lpstr>Office ​​テーマ</vt:lpstr>
      <vt:lpstr>C: Casino</vt:lpstr>
      <vt:lpstr>問題概要</vt:lpstr>
      <vt:lpstr>自明な場合</vt:lpstr>
      <vt:lpstr>とりあえず定式化</vt:lpstr>
      <vt:lpstr>有名な場合</vt:lpstr>
      <vt:lpstr>有利な場合</vt:lpstr>
      <vt:lpstr>有利な場合</vt:lpstr>
      <vt:lpstr>有利な場合</vt:lpstr>
      <vt:lpstr>有利な場合</vt:lpstr>
      <vt:lpstr>有利な場合</vt:lpstr>
      <vt:lpstr>不利な場合</vt:lpstr>
      <vt:lpstr>不利な場合</vt:lpstr>
      <vt:lpstr>不利な場合</vt:lpstr>
      <vt:lpstr>不利な場合</vt:lpstr>
      <vt:lpstr>不利な場合</vt:lpstr>
      <vt:lpstr>不利な場合</vt:lpstr>
      <vt:lpstr>不利な場合</vt:lpstr>
      <vt:lpstr>不利な場合</vt:lpstr>
      <vt:lpstr>不利な場合</vt:lpstr>
      <vt:lpstr>不利な場合</vt:lpstr>
      <vt:lpstr>不利な場合</vt:lpstr>
      <vt:lpstr>ジャッジ解情報</vt:lpstr>
      <vt:lpstr>結果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hos</dc:creator>
  <cp:lastModifiedBy>hos</cp:lastModifiedBy>
  <cp:revision>398</cp:revision>
  <dcterms:created xsi:type="dcterms:W3CDTF">2012-03-21T10:55:24Z</dcterms:created>
  <dcterms:modified xsi:type="dcterms:W3CDTF">2015-04-19T10:45:06Z</dcterms:modified>
</cp:coreProperties>
</file>