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9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8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FF6D4-D4D7-426A-98F7-170A3668379E}" type="datetime1">
              <a:rPr lang="en-US" smtClean="0"/>
              <a:pPr/>
              <a:t>2014/09/13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95D47-465E-4A05-802B-049480555B6D}" type="datetime1">
              <a:rPr lang="en-US" smtClean="0"/>
              <a:pPr/>
              <a:t>2014/09/13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20DFC-E2D5-4BD6-B744-D8DEEAB5F7C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2EBF8-7CF5-44B7-B2BF-E22DE4D070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6EC131C-9141-7D4D-B01E-B949F0B4E78A}" type="datetimeFigureOut">
              <a:rPr kumimoji="1" lang="ja-JP" altLang="en-US" smtClean="0"/>
              <a:t>2014/09/13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4FF2BF8-EFE7-0241-ADE0-C095CF15CC55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kumimoji="1"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Points and lines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kumimoji="1" lang="ja-JP" altLang="en-US" dirty="0" smtClean="0"/>
              <a:t>原案：保坂</a:t>
            </a:r>
            <a:endParaRPr kumimoji="1" lang="en-US" altLang="ja-JP" dirty="0" smtClean="0"/>
          </a:p>
          <a:p>
            <a:pPr algn="l"/>
            <a:r>
              <a:rPr kumimoji="1" lang="ja-JP" altLang="en-US" dirty="0" smtClean="0"/>
              <a:t>解答：水野・古賀・井上・森・保坂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解説：古賀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82068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点と直線を項とした式が与えられる</a:t>
            </a:r>
            <a:endParaRPr lang="en-US" altLang="ja-JP" dirty="0" smtClean="0"/>
          </a:p>
          <a:p>
            <a:r>
              <a:rPr kumimoji="1" lang="ja-JP" altLang="en-US" dirty="0" smtClean="0"/>
              <a:t>演算は</a:t>
            </a:r>
            <a:r>
              <a:rPr kumimoji="1" lang="en-US" altLang="ja-JP" dirty="0" smtClean="0"/>
              <a:t>3</a:t>
            </a:r>
            <a:r>
              <a:rPr kumimoji="1" lang="ja-JP" altLang="en-US" dirty="0" smtClean="0"/>
              <a:t>種類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</a:t>
            </a:r>
            <a:r>
              <a:rPr lang="ja-JP" altLang="en-US" dirty="0" smtClean="0"/>
              <a:t>点を通る直線を引く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2</a:t>
            </a:r>
            <a:r>
              <a:rPr lang="ja-JP" altLang="en-US" dirty="0" smtClean="0"/>
              <a:t>直線の交点を求める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直線に対して線対称な場所に点を移す</a:t>
            </a:r>
            <a:endParaRPr kumimoji="1" lang="en-US" altLang="ja-JP" dirty="0" smtClean="0"/>
          </a:p>
          <a:p>
            <a:r>
              <a:rPr kumimoji="1" lang="ja-JP" altLang="en-US" dirty="0" smtClean="0"/>
              <a:t>項の型からどの演算になるかが一意に定まるので、全部同じ演算子で表されている</a:t>
            </a:r>
            <a:endParaRPr kumimoji="1" lang="en-US" altLang="ja-JP" dirty="0" smtClean="0"/>
          </a:p>
          <a:p>
            <a:r>
              <a:rPr lang="ja-JP" altLang="en-US" dirty="0" smtClean="0"/>
              <a:t>式の表す点を求めよ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632006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((0,0)@(3,1))@((1,-3)@(2,-1)</a:t>
            </a:r>
            <a:r>
              <a:rPr lang="en-US" altLang="ja-JP" dirty="0" smtClean="0"/>
              <a:t>)@((-1, 1)@(1,-1))</a:t>
            </a:r>
            <a:endParaRPr lang="en-US" altLang="ja-JP" dirty="0" smtClean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2609299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(</a:t>
            </a:r>
            <a:r>
              <a:rPr lang="en-US" altLang="ja-JP" dirty="0">
                <a:solidFill>
                  <a:srgbClr val="FF0000"/>
                </a:solidFill>
              </a:rPr>
              <a:t>(0,0)@(3,1)</a:t>
            </a:r>
            <a:r>
              <a:rPr lang="en-US" altLang="ja-JP" dirty="0"/>
              <a:t>)@((1,-3)@(2,-1)</a:t>
            </a:r>
            <a:r>
              <a:rPr lang="en-US" altLang="ja-JP" dirty="0" smtClean="0"/>
              <a:t>)@((-1, 1)@(1,-1))</a:t>
            </a:r>
            <a:endParaRPr lang="en-US" altLang="ja-JP" dirty="0" smtClean="0">
              <a:latin typeface="American Typewriter"/>
              <a:cs typeface="American Typewriter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471391" y="2763771"/>
            <a:ext cx="0" cy="336239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2217810" y="4364791"/>
            <a:ext cx="466813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V="1">
            <a:off x="1931642" y="3363472"/>
            <a:ext cx="4954302" cy="211040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円/楕円 11"/>
          <p:cNvSpPr/>
          <p:nvPr/>
        </p:nvSpPr>
        <p:spPr>
          <a:xfrm>
            <a:off x="4301479" y="4194879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6233491" y="3363471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3245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線コネクタ 10"/>
          <p:cNvCxnSpPr/>
          <p:nvPr/>
        </p:nvCxnSpPr>
        <p:spPr>
          <a:xfrm flipV="1">
            <a:off x="4846991" y="2915824"/>
            <a:ext cx="1895871" cy="354192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(</a:t>
            </a:r>
            <a:r>
              <a:rPr lang="en-US" altLang="ja-JP" dirty="0">
                <a:solidFill>
                  <a:srgbClr val="800000"/>
                </a:solidFill>
              </a:rPr>
              <a:t>(0,0)@(3,1)</a:t>
            </a:r>
            <a:r>
              <a:rPr lang="en-US" altLang="ja-JP" dirty="0"/>
              <a:t>)@(</a:t>
            </a:r>
            <a:r>
              <a:rPr lang="en-US" altLang="ja-JP" dirty="0">
                <a:solidFill>
                  <a:srgbClr val="FF0000"/>
                </a:solidFill>
              </a:rPr>
              <a:t>(1,-3)@(2,-1)</a:t>
            </a:r>
            <a:r>
              <a:rPr lang="en-US" altLang="ja-JP" dirty="0" smtClean="0"/>
              <a:t>)@((-1, 1)@(1,-1))</a:t>
            </a:r>
            <a:endParaRPr lang="en-US" altLang="ja-JP" dirty="0" smtClean="0">
              <a:latin typeface="American Typewriter"/>
              <a:cs typeface="American Typewriter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471391" y="2763771"/>
            <a:ext cx="0" cy="336239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2217810" y="4364791"/>
            <a:ext cx="466813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V="1">
            <a:off x="1931642" y="3363472"/>
            <a:ext cx="4954302" cy="2110406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円/楕円 8"/>
          <p:cNvSpPr/>
          <p:nvPr/>
        </p:nvSpPr>
        <p:spPr>
          <a:xfrm>
            <a:off x="4981882" y="5787272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5491616" y="4794867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13586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線コネクタ 10"/>
          <p:cNvCxnSpPr/>
          <p:nvPr/>
        </p:nvCxnSpPr>
        <p:spPr>
          <a:xfrm flipV="1">
            <a:off x="4846991" y="2915824"/>
            <a:ext cx="1895871" cy="3541922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solidFill>
                  <a:srgbClr val="FF0000"/>
                </a:solidFill>
              </a:rPr>
              <a:t>((0,0)@(3,1))@((1,-3)@(2,-1)</a:t>
            </a:r>
            <a:r>
              <a:rPr lang="en-US" altLang="ja-JP" dirty="0" smtClean="0">
                <a:solidFill>
                  <a:srgbClr val="FF0000"/>
                </a:solidFill>
              </a:rPr>
              <a:t>)</a:t>
            </a:r>
            <a:r>
              <a:rPr lang="en-US" altLang="ja-JP" dirty="0" smtClean="0"/>
              <a:t>@((-1, 1)@(1,-1))</a:t>
            </a:r>
            <a:endParaRPr lang="en-US" altLang="ja-JP" dirty="0" smtClean="0">
              <a:latin typeface="American Typewriter"/>
              <a:cs typeface="American Typewriter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471391" y="2763771"/>
            <a:ext cx="0" cy="336239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2217810" y="4364791"/>
            <a:ext cx="466813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V="1">
            <a:off x="1931642" y="3363472"/>
            <a:ext cx="4954302" cy="2110406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6207039" y="3417456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546862" y="3572613"/>
            <a:ext cx="7402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>
                <a:solidFill>
                  <a:srgbClr val="FF0000"/>
                </a:solidFill>
              </a:rPr>
              <a:t>(3, 1)</a:t>
            </a:r>
            <a:endParaRPr kumimoji="1" lang="ja-JP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11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solidFill>
                  <a:srgbClr val="800000"/>
                </a:solidFill>
              </a:rPr>
              <a:t>((0,0)@(3,1))@((1,-3)@(2,-1)</a:t>
            </a:r>
            <a:r>
              <a:rPr lang="en-US" altLang="ja-JP" dirty="0" smtClean="0">
                <a:solidFill>
                  <a:srgbClr val="800000"/>
                </a:solidFill>
              </a:rPr>
              <a:t>)</a:t>
            </a:r>
            <a:r>
              <a:rPr lang="en-US" altLang="ja-JP" dirty="0" smtClean="0"/>
              <a:t>@(</a:t>
            </a:r>
            <a:r>
              <a:rPr lang="en-US" altLang="ja-JP" dirty="0" smtClean="0">
                <a:solidFill>
                  <a:srgbClr val="FF0000"/>
                </a:solidFill>
              </a:rPr>
              <a:t>(-1, 1)@(1,-1)</a:t>
            </a:r>
            <a:r>
              <a:rPr lang="en-US" altLang="ja-JP" dirty="0" smtClean="0"/>
              <a:t>)</a:t>
            </a:r>
            <a:endParaRPr lang="en-US" altLang="ja-JP" dirty="0" smtClean="0">
              <a:latin typeface="American Typewriter"/>
              <a:cs typeface="American Typewriter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471391" y="2763771"/>
            <a:ext cx="0" cy="336239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2217810" y="4364791"/>
            <a:ext cx="466813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6207039" y="3417456"/>
            <a:ext cx="339823" cy="339823"/>
          </a:xfrm>
          <a:prstGeom prst="ellipse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546862" y="3572613"/>
            <a:ext cx="7402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>
                <a:solidFill>
                  <a:srgbClr val="800000"/>
                </a:solidFill>
              </a:rPr>
              <a:t>(3, 1)</a:t>
            </a:r>
            <a:endParaRPr kumimoji="1" lang="ja-JP" altLang="en-US" sz="2000" dirty="0">
              <a:solidFill>
                <a:srgbClr val="800000"/>
              </a:solidFill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2611294" y="2486500"/>
            <a:ext cx="3595745" cy="363966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円/楕円 9"/>
          <p:cNvSpPr/>
          <p:nvPr/>
        </p:nvSpPr>
        <p:spPr>
          <a:xfrm>
            <a:off x="3551403" y="3418152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044847" y="4991961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9352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線コネクタ 10"/>
          <p:cNvCxnSpPr/>
          <p:nvPr/>
        </p:nvCxnSpPr>
        <p:spPr>
          <a:xfrm flipH="1">
            <a:off x="3899055" y="3572613"/>
            <a:ext cx="2460386" cy="2294812"/>
          </a:xfrm>
          <a:prstGeom prst="line">
            <a:avLst/>
          </a:prstGeom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solidFill>
                  <a:srgbClr val="FF0000"/>
                </a:solidFill>
              </a:rPr>
              <a:t>((0,0)@(3,1))@((1,-3)@(2,-1)</a:t>
            </a:r>
            <a:r>
              <a:rPr lang="en-US" altLang="ja-JP" dirty="0" smtClean="0">
                <a:solidFill>
                  <a:srgbClr val="FF0000"/>
                </a:solidFill>
              </a:rPr>
              <a:t>)@((-1, 1)@(1,-1))</a:t>
            </a:r>
            <a:endParaRPr lang="en-US" altLang="ja-JP" dirty="0" smtClean="0">
              <a:solidFill>
                <a:srgbClr val="FF0000"/>
              </a:solidFill>
              <a:latin typeface="American Typewriter"/>
              <a:cs typeface="American Typewriter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471391" y="2763771"/>
            <a:ext cx="0" cy="336239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2217810" y="4364791"/>
            <a:ext cx="466813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6207039" y="3417456"/>
            <a:ext cx="339823" cy="339823"/>
          </a:xfrm>
          <a:prstGeom prst="ellipse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546862" y="3572613"/>
            <a:ext cx="7402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>
                <a:solidFill>
                  <a:srgbClr val="800000"/>
                </a:solidFill>
              </a:rPr>
              <a:t>(3, 1)</a:t>
            </a:r>
            <a:endParaRPr kumimoji="1" lang="ja-JP" altLang="en-US" sz="2000" dirty="0">
              <a:solidFill>
                <a:srgbClr val="800000"/>
              </a:solidFill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2611294" y="2486500"/>
            <a:ext cx="3595745" cy="3639663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円/楕円 16"/>
          <p:cNvSpPr/>
          <p:nvPr/>
        </p:nvSpPr>
        <p:spPr>
          <a:xfrm>
            <a:off x="3612889" y="5795873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872682" y="5471522"/>
            <a:ext cx="911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smtClean="0">
                <a:solidFill>
                  <a:srgbClr val="FF0000"/>
                </a:solidFill>
              </a:rPr>
              <a:t>(-1, -3)</a:t>
            </a:r>
            <a:endParaRPr kumimoji="1" lang="ja-JP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751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>
                <a:solidFill>
                  <a:srgbClr val="FF0000"/>
                </a:solidFill>
              </a:rPr>
              <a:t>((0,0)@(3,1))@((1,-3)@(2,-1)</a:t>
            </a:r>
            <a:r>
              <a:rPr lang="en-US" altLang="ja-JP" dirty="0" smtClean="0">
                <a:solidFill>
                  <a:srgbClr val="FF0000"/>
                </a:solidFill>
              </a:rPr>
              <a:t>)@((-1, 1)@(1,-1))</a:t>
            </a:r>
            <a:endParaRPr lang="en-US" altLang="ja-JP" dirty="0" smtClean="0">
              <a:solidFill>
                <a:srgbClr val="FF0000"/>
              </a:solidFill>
              <a:latin typeface="American Typewriter"/>
              <a:cs typeface="American Typewriter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471391" y="2763771"/>
            <a:ext cx="0" cy="336239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2217810" y="4364791"/>
            <a:ext cx="466813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円/楕円 16"/>
          <p:cNvSpPr/>
          <p:nvPr/>
        </p:nvSpPr>
        <p:spPr>
          <a:xfrm>
            <a:off x="3612889" y="5795873"/>
            <a:ext cx="339823" cy="33982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872682" y="5471522"/>
            <a:ext cx="911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smtClean="0">
                <a:solidFill>
                  <a:srgbClr val="FF0000"/>
                </a:solidFill>
              </a:rPr>
              <a:t>(-1, -3)</a:t>
            </a:r>
            <a:endParaRPr kumimoji="1" lang="ja-JP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09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構文解析</a:t>
            </a:r>
            <a:endParaRPr kumimoji="1" lang="en-US" altLang="ja-JP" dirty="0" smtClean="0"/>
          </a:p>
          <a:p>
            <a:r>
              <a:rPr kumimoji="1" lang="en-US" altLang="ja-JP" dirty="0" smtClean="0"/>
              <a:t>BNF</a:t>
            </a:r>
            <a:r>
              <a:rPr kumimoji="1" lang="ja-JP" altLang="en-US" dirty="0" smtClean="0"/>
              <a:t>をよく見ると、本質的には以下のようになっていることがわかる</a:t>
            </a:r>
            <a:endParaRPr lang="en-US" altLang="ja-JP" dirty="0"/>
          </a:p>
          <a:p>
            <a:pPr lvl="1"/>
            <a:r>
              <a:rPr kumimoji="1" lang="en-US" altLang="ja-JP" dirty="0" smtClean="0"/>
              <a:t>&lt;expression&gt; ::= &lt;term&gt;</a:t>
            </a:r>
          </a:p>
          <a:p>
            <a:pPr lvl="1"/>
            <a:r>
              <a:rPr lang="en-US" altLang="ja-JP" dirty="0" smtClean="0"/>
              <a:t>&lt;term&gt; ::= &lt;factor&gt; | &lt;term&gt; “@” &lt;factor&gt;</a:t>
            </a:r>
          </a:p>
          <a:p>
            <a:pPr lvl="1"/>
            <a:r>
              <a:rPr kumimoji="1" lang="en-US" altLang="ja-JP" dirty="0" smtClean="0"/>
              <a:t>&lt;factor&gt; ::= “(“ &lt;expression&gt; “) | “(“ &lt;number&gt; “,” &lt;number&gt; “)”</a:t>
            </a:r>
          </a:p>
          <a:p>
            <a:r>
              <a:rPr lang="en-US" altLang="ja-JP" dirty="0" smtClean="0"/>
              <a:t>&lt;term&gt;</a:t>
            </a:r>
            <a:r>
              <a:rPr lang="ja-JP" altLang="en-US" dirty="0" smtClean="0"/>
              <a:t>には型がついている（点か直線か）</a:t>
            </a:r>
            <a:endParaRPr kumimoji="1" lang="en-US" altLang="ja-JP" dirty="0" smtClean="0"/>
          </a:p>
          <a:p>
            <a:r>
              <a:rPr lang="en-US" altLang="ja-JP" dirty="0" smtClean="0"/>
              <a:t>&lt;term&gt; ::= &lt;term&gt; “@” &lt;factor&gt; </a:t>
            </a:r>
            <a:r>
              <a:rPr lang="ja-JP" altLang="en-US" dirty="0" smtClean="0"/>
              <a:t>を両辺の型に応じて処理の仕方を変えれば良い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784914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型の情報を持ちつつ</a:t>
            </a:r>
            <a:r>
              <a:rPr kumimoji="1" lang="en-US" altLang="ja-JP" dirty="0" smtClean="0"/>
              <a:t>LL(2)</a:t>
            </a:r>
            <a:r>
              <a:rPr kumimoji="1" lang="ja-JP" altLang="en-US" dirty="0" smtClean="0"/>
              <a:t>パーサを書く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(X,</a:t>
            </a:r>
            <a:r>
              <a:rPr lang="en-US" altLang="ja-JP" dirty="0" smtClean="0"/>
              <a:t>Y)</a:t>
            </a:r>
            <a:r>
              <a:rPr lang="ja-JP" altLang="en-US" dirty="0" smtClean="0"/>
              <a:t>の</a:t>
            </a:r>
            <a:r>
              <a:rPr lang="en-US" altLang="ja-JP" dirty="0" smtClean="0"/>
              <a:t>,</a:t>
            </a:r>
            <a:r>
              <a:rPr lang="ja-JP" altLang="en-US" dirty="0" smtClean="0"/>
              <a:t>も演算子と見</a:t>
            </a:r>
            <a:r>
              <a:rPr kumimoji="1" lang="ja-JP" altLang="en-US" dirty="0" smtClean="0"/>
              <a:t>ると</a:t>
            </a:r>
            <a:r>
              <a:rPr kumimoji="1" lang="en-US" altLang="ja-JP" dirty="0" smtClean="0"/>
              <a:t>LL(1)</a:t>
            </a:r>
            <a:r>
              <a:rPr kumimoji="1" lang="ja-JP" altLang="en-US" dirty="0" smtClean="0"/>
              <a:t>になる</a:t>
            </a:r>
            <a:endParaRPr kumimoji="1" lang="en-US" altLang="ja-JP" dirty="0" smtClean="0"/>
          </a:p>
          <a:p>
            <a:r>
              <a:rPr lang="ja-JP" altLang="en-US" dirty="0" smtClean="0"/>
              <a:t>型の持ち方：タグを付ける、頂点数で区別する、クラスで区別する等</a:t>
            </a:r>
            <a:endParaRPr kumimoji="1" lang="en-US" altLang="ja-JP" dirty="0" smtClean="0"/>
          </a:p>
          <a:p>
            <a:r>
              <a:rPr lang="ja-JP" altLang="en-US" dirty="0" smtClean="0"/>
              <a:t>幾何パートは簡単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2</a:t>
            </a:r>
            <a:r>
              <a:rPr kumimoji="1" lang="ja-JP" altLang="en-US" dirty="0" smtClean="0"/>
              <a:t>直線の交点が求められれば十分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用意しとくと楽</a:t>
            </a:r>
            <a:endParaRPr kumimoji="1" lang="en-US" altLang="ja-JP" dirty="0" smtClean="0"/>
          </a:p>
          <a:p>
            <a:r>
              <a:rPr lang="ja-JP" altLang="en-US" dirty="0" smtClean="0"/>
              <a:t>計算量は</a:t>
            </a:r>
            <a:r>
              <a:rPr lang="en-US" altLang="ja-JP" dirty="0" smtClean="0"/>
              <a:t> O(|S|)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662521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ボックス 8"/>
          <p:cNvSpPr txBox="1"/>
          <p:nvPr/>
        </p:nvSpPr>
        <p:spPr>
          <a:xfrm>
            <a:off x="2018038" y="3729962"/>
            <a:ext cx="4975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altLang="ja-JP" dirty="0" smtClean="0">
                <a:solidFill>
                  <a:schemeClr val="accent6"/>
                </a:solidFill>
              </a:rPr>
              <a:t>((0,0)@(3,1))@((1,-3)@(2,-1))</a:t>
            </a:r>
            <a:r>
              <a:rPr lang="en-US" altLang="ja-JP" dirty="0">
                <a:solidFill>
                  <a:schemeClr val="accent6"/>
                </a:solidFill>
              </a:rPr>
              <a:t> </a:t>
            </a:r>
            <a:r>
              <a:rPr lang="en-US" altLang="ja-JP" dirty="0" smtClean="0">
                <a:solidFill>
                  <a:schemeClr val="accent6"/>
                </a:solidFill>
              </a:rPr>
              <a:t>  </a:t>
            </a:r>
            <a:r>
              <a:rPr lang="en-US" altLang="ja-JP" dirty="0" smtClean="0">
                <a:solidFill>
                  <a:srgbClr val="FF0000"/>
                </a:solidFill>
              </a:rPr>
              <a:t>@   </a:t>
            </a:r>
            <a:r>
              <a:rPr lang="en-US" altLang="ja-JP" dirty="0" smtClean="0">
                <a:solidFill>
                  <a:schemeClr val="accent6"/>
                </a:solidFill>
              </a:rPr>
              <a:t>((-1, 1)@(1,-1))</a:t>
            </a:r>
            <a:endParaRPr lang="en-US" altLang="ja-JP" dirty="0" smtClean="0">
              <a:solidFill>
                <a:schemeClr val="accent6"/>
              </a:solidFill>
              <a:latin typeface="American Typewriter"/>
              <a:cs typeface="American Typewriter"/>
            </a:endParaRPr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別解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303168"/>
          </a:xfrm>
        </p:spPr>
        <p:txBody>
          <a:bodyPr>
            <a:normAutofit fontScale="92500"/>
          </a:bodyPr>
          <a:lstStyle/>
          <a:p>
            <a:r>
              <a:rPr kumimoji="1" lang="ja-JP" altLang="en-US" dirty="0" smtClean="0"/>
              <a:t>右から読んでいき、カッコのネストレベルが</a:t>
            </a:r>
            <a:r>
              <a:rPr kumimoji="1" lang="en-US" altLang="ja-JP" dirty="0" smtClean="0"/>
              <a:t>0</a:t>
            </a:r>
            <a:r>
              <a:rPr kumimoji="1" lang="ja-JP" altLang="en-US" dirty="0" smtClean="0"/>
              <a:t>の状態で</a:t>
            </a:r>
            <a:r>
              <a:rPr kumimoji="1" lang="en-US" altLang="ja-JP" dirty="0" smtClean="0"/>
              <a:t>@</a:t>
            </a:r>
            <a:r>
              <a:rPr lang="ja-JP" altLang="en-US" dirty="0" smtClean="0"/>
              <a:t>にぶつかったら、左辺と右辺を別々にパースして演算する</a:t>
            </a:r>
            <a:endParaRPr lang="en-US" altLang="ja-JP" dirty="0" smtClean="0"/>
          </a:p>
          <a:p>
            <a:r>
              <a:rPr lang="ja-JP" altLang="en-US" dirty="0" smtClean="0"/>
              <a:t>一番外側に</a:t>
            </a:r>
            <a:r>
              <a:rPr lang="en-US" altLang="ja-JP" dirty="0" smtClean="0"/>
              <a:t>()</a:t>
            </a:r>
            <a:r>
              <a:rPr lang="ja-JP" altLang="en-US" dirty="0" smtClean="0"/>
              <a:t>が付いているときは、外してパースしなおす</a:t>
            </a:r>
            <a:endParaRPr lang="en-US" altLang="ja-JP" dirty="0" smtClean="0"/>
          </a:p>
          <a:p>
            <a:r>
              <a:rPr lang="en-US" altLang="ja-JP" dirty="0" smtClean="0"/>
              <a:t>O(|S|^2)</a:t>
            </a:r>
          </a:p>
          <a:p>
            <a:pPr lvl="1"/>
            <a:r>
              <a:rPr lang="ja-JP" altLang="en-US" dirty="0" smtClean="0"/>
              <a:t>今回は</a:t>
            </a:r>
            <a:r>
              <a:rPr lang="en-US" altLang="ja-JP" dirty="0" smtClean="0"/>
              <a:t>|S| ≦ 100 </a:t>
            </a:r>
            <a:r>
              <a:rPr lang="ja-JP" altLang="en-US" dirty="0" smtClean="0"/>
              <a:t>なので通る</a:t>
            </a:r>
            <a:endParaRPr lang="en-US" altLang="ja-JP" dirty="0" smtClean="0"/>
          </a:p>
        </p:txBody>
      </p:sp>
      <p:sp>
        <p:nvSpPr>
          <p:cNvPr id="6" name="左中かっこ 5"/>
          <p:cNvSpPr/>
          <p:nvPr/>
        </p:nvSpPr>
        <p:spPr>
          <a:xfrm rot="16200000">
            <a:off x="3288118" y="2866484"/>
            <a:ext cx="333010" cy="2656325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左中かっこ 6"/>
          <p:cNvSpPr/>
          <p:nvPr/>
        </p:nvSpPr>
        <p:spPr>
          <a:xfrm rot="16200000">
            <a:off x="5791973" y="3482841"/>
            <a:ext cx="352380" cy="1404242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018039" y="4376293"/>
            <a:ext cx="2924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smtClean="0">
                <a:solidFill>
                  <a:schemeClr val="accent6"/>
                </a:solidFill>
              </a:rPr>
              <a:t>((0,0)@(3,1))</a:t>
            </a:r>
            <a:r>
              <a:rPr lang="en-US" altLang="ja-JP" dirty="0" smtClean="0">
                <a:solidFill>
                  <a:srgbClr val="FF0000"/>
                </a:solidFill>
              </a:rPr>
              <a:t>@</a:t>
            </a:r>
            <a:r>
              <a:rPr lang="en-US" altLang="ja-JP" dirty="0" smtClean="0">
                <a:solidFill>
                  <a:schemeClr val="accent6"/>
                </a:solidFill>
              </a:rPr>
              <a:t>((1,-3)@(2,-1))</a:t>
            </a:r>
            <a:endParaRPr kumimoji="1" lang="ja-JP" altLang="en-US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266042" y="4361152"/>
            <a:ext cx="19773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altLang="ja-JP" dirty="0" smtClean="0">
                <a:solidFill>
                  <a:srgbClr val="3366FF"/>
                </a:solidFill>
              </a:rPr>
              <a:t>(</a:t>
            </a:r>
            <a:r>
              <a:rPr lang="en-US" altLang="ja-JP" dirty="0" smtClean="0">
                <a:solidFill>
                  <a:schemeClr val="accent6"/>
                </a:solidFill>
              </a:rPr>
              <a:t>(-1, 1)</a:t>
            </a:r>
            <a:r>
              <a:rPr lang="en-US" altLang="ja-JP" dirty="0" smtClean="0">
                <a:solidFill>
                  <a:srgbClr val="FF0000"/>
                </a:solidFill>
              </a:rPr>
              <a:t>@</a:t>
            </a:r>
            <a:r>
              <a:rPr lang="en-US" altLang="ja-JP" dirty="0" smtClean="0">
                <a:solidFill>
                  <a:schemeClr val="accent6"/>
                </a:solidFill>
              </a:rPr>
              <a:t>(1,-1)</a:t>
            </a:r>
            <a:r>
              <a:rPr lang="en-US" altLang="ja-JP" dirty="0" smtClean="0">
                <a:solidFill>
                  <a:srgbClr val="3366FF"/>
                </a:solidFill>
              </a:rPr>
              <a:t>)</a:t>
            </a:r>
            <a:endParaRPr lang="en-US" altLang="ja-JP" dirty="0" smtClean="0">
              <a:solidFill>
                <a:srgbClr val="3366FF"/>
              </a:solidFill>
              <a:latin typeface="American Typewriter"/>
              <a:cs typeface="American Typewriter"/>
            </a:endParaRPr>
          </a:p>
          <a:p>
            <a:endParaRPr kumimoji="1" lang="ja-JP" altLang="en-US" dirty="0"/>
          </a:p>
        </p:txBody>
      </p:sp>
      <p:sp>
        <p:nvSpPr>
          <p:cNvPr id="12" name="左中かっこ 11"/>
          <p:cNvSpPr/>
          <p:nvPr/>
        </p:nvSpPr>
        <p:spPr>
          <a:xfrm rot="16200000">
            <a:off x="2539410" y="4281979"/>
            <a:ext cx="312556" cy="1138453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左中かっこ 13"/>
          <p:cNvSpPr/>
          <p:nvPr/>
        </p:nvSpPr>
        <p:spPr>
          <a:xfrm rot="16200000">
            <a:off x="3932847" y="4263548"/>
            <a:ext cx="352380" cy="125457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039154" y="5036046"/>
            <a:ext cx="1380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solidFill>
                  <a:srgbClr val="3366FF"/>
                </a:solidFill>
              </a:rPr>
              <a:t>(</a:t>
            </a:r>
            <a:r>
              <a:rPr lang="en-US" altLang="ja-JP" dirty="0" smtClean="0">
                <a:solidFill>
                  <a:schemeClr val="accent6"/>
                </a:solidFill>
              </a:rPr>
              <a:t>(0,0)</a:t>
            </a:r>
            <a:r>
              <a:rPr lang="en-US" altLang="ja-JP" dirty="0" smtClean="0">
                <a:solidFill>
                  <a:srgbClr val="FF0000"/>
                </a:solidFill>
              </a:rPr>
              <a:t>@</a:t>
            </a:r>
            <a:r>
              <a:rPr lang="en-US" altLang="ja-JP" dirty="0" smtClean="0">
                <a:solidFill>
                  <a:schemeClr val="accent6"/>
                </a:solidFill>
              </a:rPr>
              <a:t>(3,1)</a:t>
            </a:r>
            <a:r>
              <a:rPr lang="en-US" altLang="ja-JP" dirty="0" smtClean="0">
                <a:solidFill>
                  <a:srgbClr val="3366FF"/>
                </a:solidFill>
              </a:rPr>
              <a:t>)</a:t>
            </a:r>
            <a:endParaRPr kumimoji="1" lang="ja-JP" altLang="en-US" dirty="0">
              <a:solidFill>
                <a:srgbClr val="3366FF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3373334" y="5038512"/>
            <a:ext cx="1534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solidFill>
                  <a:srgbClr val="3366FF"/>
                </a:solidFill>
              </a:rPr>
              <a:t>(</a:t>
            </a:r>
            <a:r>
              <a:rPr lang="en-US" altLang="ja-JP" dirty="0" smtClean="0">
                <a:solidFill>
                  <a:schemeClr val="accent6"/>
                </a:solidFill>
              </a:rPr>
              <a:t>(1,-3)</a:t>
            </a:r>
            <a:r>
              <a:rPr lang="en-US" altLang="ja-JP" dirty="0" smtClean="0">
                <a:solidFill>
                  <a:srgbClr val="FF0000"/>
                </a:solidFill>
              </a:rPr>
              <a:t>@</a:t>
            </a:r>
            <a:r>
              <a:rPr lang="en-US" altLang="ja-JP" dirty="0" smtClean="0">
                <a:solidFill>
                  <a:schemeClr val="accent6"/>
                </a:solidFill>
              </a:rPr>
              <a:t>(2,-1)</a:t>
            </a:r>
            <a:r>
              <a:rPr lang="en-US" altLang="ja-JP" dirty="0" smtClean="0">
                <a:solidFill>
                  <a:srgbClr val="3366FF"/>
                </a:solidFill>
              </a:rPr>
              <a:t>)</a:t>
            </a:r>
            <a:endParaRPr lang="ja-JP" altLang="en-US" dirty="0">
              <a:solidFill>
                <a:srgbClr val="3366FF"/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2206835" y="532659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点</a:t>
            </a:r>
            <a:endParaRPr kumimoji="1" lang="ja-JP" altLang="en-US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774733" y="532659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点</a:t>
            </a:r>
            <a:endParaRPr kumimoji="1" lang="ja-JP" altLang="en-US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3608626" y="532659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点</a:t>
            </a:r>
            <a:endParaRPr kumimoji="1" lang="ja-JP" altLang="en-US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320826" y="530988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点</a:t>
            </a:r>
            <a:endParaRPr kumimoji="1" lang="ja-JP" altLang="en-US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5511614" y="465129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点</a:t>
            </a:r>
            <a:endParaRPr kumimoji="1" lang="ja-JP" altLang="en-US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254786" y="46561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点</a:t>
            </a:r>
            <a:endParaRPr kumimoji="1" lang="ja-JP" altLang="en-US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542847" y="474562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直線</a:t>
            </a:r>
            <a:endParaRPr kumimoji="1" lang="ja-JP" altLang="en-US" dirty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4619711" y="469769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直線</a:t>
            </a:r>
            <a:endParaRPr kumimoji="1" lang="ja-JP" altLang="en-US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1677815" y="372076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点</a:t>
            </a:r>
            <a:endParaRPr kumimoji="1" lang="ja-JP" altLang="en-US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6920187" y="3729963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直線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17943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Accepted / Trying teams / Submission</a:t>
            </a:r>
          </a:p>
          <a:p>
            <a:pPr lvl="1"/>
            <a:r>
              <a:rPr lang="en-US" altLang="ja-JP" dirty="0" smtClean="0"/>
              <a:t>22</a:t>
            </a:r>
            <a:r>
              <a:rPr lang="ja-JP" altLang="en-US" dirty="0" smtClean="0"/>
              <a:t>（オンサイト</a:t>
            </a:r>
            <a:r>
              <a:rPr lang="en-US" altLang="ja-JP" dirty="0" smtClean="0"/>
              <a:t>14</a:t>
            </a:r>
            <a:r>
              <a:rPr lang="ja-JP" altLang="en-US" dirty="0" smtClean="0"/>
              <a:t>）</a:t>
            </a:r>
            <a:r>
              <a:rPr lang="en-US" altLang="ja-JP" dirty="0" smtClean="0"/>
              <a:t> / 23 / 30</a:t>
            </a:r>
          </a:p>
          <a:p>
            <a:r>
              <a:rPr kumimoji="1" lang="en-US" altLang="ja-JP" dirty="0" smtClean="0"/>
              <a:t>First AC</a:t>
            </a:r>
          </a:p>
          <a:p>
            <a:pPr lvl="1"/>
            <a:r>
              <a:rPr lang="ja-JP" altLang="en-US" dirty="0"/>
              <a:t>カラフルジャンボチキンカツ</a:t>
            </a:r>
            <a:r>
              <a:rPr lang="en-US" altLang="ja-JP" dirty="0"/>
              <a:t>(4</a:t>
            </a:r>
            <a:r>
              <a:rPr lang="ja-JP" altLang="en-US" dirty="0"/>
              <a:t>枚目</a:t>
            </a:r>
            <a:r>
              <a:rPr lang="en-US" altLang="ja-JP" dirty="0"/>
              <a:t>) (98:45)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737711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エグゼクティブ">
  <a:themeElements>
    <a:clrScheme name="エグゼクティブ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エグゼクティブ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エグゼクティブ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エグゼクティブ.thmx</Template>
  <TotalTime>1794</TotalTime>
  <Words>806</Words>
  <Application>Microsoft Macintosh PowerPoint</Application>
  <PresentationFormat>画面に合わせる (4:3)</PresentationFormat>
  <Paragraphs>72</Paragraphs>
  <Slides>13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4" baseType="lpstr">
      <vt:lpstr>エグゼクティブ</vt:lpstr>
      <vt:lpstr>Points and lines</vt:lpstr>
      <vt:lpstr>問題概要</vt:lpstr>
      <vt:lpstr>例</vt:lpstr>
      <vt:lpstr>例</vt:lpstr>
      <vt:lpstr>例</vt:lpstr>
      <vt:lpstr>例</vt:lpstr>
      <vt:lpstr>例</vt:lpstr>
      <vt:lpstr>例</vt:lpstr>
      <vt:lpstr>例</vt:lpstr>
      <vt:lpstr>解法</vt:lpstr>
      <vt:lpstr>解法</vt:lpstr>
      <vt:lpstr>別解</vt:lpstr>
      <vt:lpstr>結果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Points and lines</dc:title>
  <dc:creator>Koga Osamu</dc:creator>
  <cp:lastModifiedBy>Koga Osamu</cp:lastModifiedBy>
  <cp:revision>75</cp:revision>
  <dcterms:created xsi:type="dcterms:W3CDTF">2014-09-13T01:40:43Z</dcterms:created>
  <dcterms:modified xsi:type="dcterms:W3CDTF">2014-09-14T07:35:05Z</dcterms:modified>
</cp:coreProperties>
</file>