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58" r:id="rId5"/>
    <p:sldId id="260" r:id="rId6"/>
    <p:sldId id="262" r:id="rId7"/>
    <p:sldId id="261" r:id="rId8"/>
    <p:sldId id="263" r:id="rId9"/>
    <p:sldId id="270" r:id="rId10"/>
    <p:sldId id="264" r:id="rId11"/>
    <p:sldId id="265" r:id="rId12"/>
    <p:sldId id="266" r:id="rId13"/>
    <p:sldId id="267" r:id="rId14"/>
    <p:sldId id="268" r:id="rId15"/>
    <p:sldId id="269" r:id="rId16"/>
  </p:sldIdLst>
  <p:sldSz cx="9144000" cy="6858000" type="screen4x3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15" d="100"/>
          <a:sy n="115" d="100"/>
        </p:scale>
        <p:origin x="-1530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ja-JP" altLang="en-US" smtClean="0"/>
              <a:t>マスタ サブタイトルの書式設定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pPr/>
              <a:t>2008/10/19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pPr/>
              <a:t>2008/10/19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pPr/>
              <a:t>2008/10/19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pPr/>
              <a:t>2008/10/19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pPr/>
              <a:t>2008/10/19</a:t>
            </a:fld>
            <a:endParaRPr kumimoji="1" lang="ja-JP" altLang="en-US"/>
          </a:p>
        </p:txBody>
      </p:sp>
      <p:sp>
        <p:nvSpPr>
          <p:cNvPr id="8" name="フッター プレースホル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pPr/>
              <a:t>2008/10/19</a:t>
            </a:fld>
            <a:endParaRPr kumimoji="1"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pPr/>
              <a:t>2008/10/19</a:t>
            </a:fld>
            <a:endParaRPr kumimoji="1" lang="ja-JP" altLang="en-US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pPr/>
              <a:t>2008/10/19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pPr/>
              <a:t>2008/10/19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pPr/>
              <a:t>2008/10/19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pPr/>
              <a:t>2008/10/19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0ED720-0104-4369-84BC-D37694168613}" type="datetimeFigureOut">
              <a:rPr kumimoji="1" lang="ja-JP" altLang="en-US" smtClean="0"/>
              <a:pPr/>
              <a:t>2008/10/19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kumimoji="1" lang="en-US" altLang="ja-JP" dirty="0" smtClean="0"/>
              <a:t>Problem E : </a:t>
            </a:r>
            <a:r>
              <a:rPr kumimoji="1" lang="en-US" altLang="ja-JP" smtClean="0"/>
              <a:t>Optimal Rest</a:t>
            </a:r>
            <a:endParaRPr kumimoji="1"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kumimoji="1" lang="ja-JP" altLang="en-US" dirty="0" smtClean="0"/>
              <a:t>原案 </a:t>
            </a:r>
            <a:r>
              <a:rPr kumimoji="1" lang="en-US" altLang="ja-JP" dirty="0" smtClean="0"/>
              <a:t>: </a:t>
            </a:r>
            <a:r>
              <a:rPr kumimoji="1" lang="ja-JP" altLang="en-US" dirty="0" smtClean="0"/>
              <a:t>野田</a:t>
            </a:r>
            <a:endParaRPr kumimoji="1" lang="en-US" altLang="ja-JP" dirty="0" smtClean="0"/>
          </a:p>
          <a:p>
            <a:r>
              <a:rPr lang="ja-JP" altLang="en-US" dirty="0" smtClean="0"/>
              <a:t>模範解答 </a:t>
            </a:r>
            <a:r>
              <a:rPr lang="en-US" altLang="ja-JP" dirty="0" smtClean="0"/>
              <a:t>: </a:t>
            </a:r>
            <a:r>
              <a:rPr lang="ja-JP" altLang="en-US" dirty="0" smtClean="0"/>
              <a:t>野田・北村</a:t>
            </a:r>
            <a:endParaRPr lang="en-US" altLang="ja-JP" dirty="0" smtClean="0"/>
          </a:p>
          <a:p>
            <a:r>
              <a:rPr kumimoji="1" lang="ja-JP" altLang="en-US" dirty="0" smtClean="0"/>
              <a:t>解説 </a:t>
            </a:r>
            <a:r>
              <a:rPr kumimoji="1" lang="en-US" altLang="ja-JP" dirty="0" smtClean="0"/>
              <a:t>: </a:t>
            </a:r>
            <a:r>
              <a:rPr kumimoji="1" lang="ja-JP" altLang="en-US" dirty="0" smtClean="0"/>
              <a:t>野田</a:t>
            </a:r>
            <a:endParaRPr kumimoji="1" lang="ja-JP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問題</a:t>
            </a:r>
            <a:r>
              <a:rPr kumimoji="1" lang="en-US" altLang="ja-JP" dirty="0" smtClean="0"/>
              <a:t>(1)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en-US" altLang="ja-JP" dirty="0" smtClean="0"/>
              <a:t>MML</a:t>
            </a:r>
            <a:r>
              <a:rPr lang="ja-JP" altLang="en-US" dirty="0" smtClean="0"/>
              <a:t>表記された休符の長さを最適化せよ</a:t>
            </a:r>
            <a:endParaRPr lang="en-US" altLang="ja-JP" dirty="0" smtClean="0"/>
          </a:p>
          <a:p>
            <a:pPr lvl="1"/>
            <a:r>
              <a:rPr kumimoji="1" lang="ja-JP" altLang="en-US" dirty="0" smtClean="0"/>
              <a:t>長さが同じ場合は</a:t>
            </a:r>
            <a:r>
              <a:rPr kumimoji="1" lang="en-US" altLang="ja-JP" dirty="0" smtClean="0"/>
              <a:t>ASCII</a:t>
            </a:r>
            <a:r>
              <a:rPr kumimoji="1" lang="ja-JP" altLang="en-US" dirty="0" smtClean="0"/>
              <a:t>コード順の辞書順で最も前に来るものを出力せよ</a:t>
            </a:r>
            <a:endParaRPr kumimoji="1" lang="en-US" altLang="ja-JP" dirty="0" smtClean="0"/>
          </a:p>
          <a:p>
            <a:pPr lvl="1"/>
            <a:endParaRPr lang="en-US" altLang="ja-JP" dirty="0" smtClean="0"/>
          </a:p>
          <a:p>
            <a:r>
              <a:rPr kumimoji="1" lang="ja-JP" altLang="en-US" dirty="0" smtClean="0"/>
              <a:t>例</a:t>
            </a:r>
            <a:r>
              <a:rPr kumimoji="1" lang="en-US" altLang="ja-JP" dirty="0" smtClean="0"/>
              <a:t>:</a:t>
            </a:r>
          </a:p>
          <a:p>
            <a:pPr lvl="1"/>
            <a:r>
              <a:rPr lang="en-US" altLang="ja-JP" dirty="0" smtClean="0"/>
              <a:t>“R2R2” </a:t>
            </a:r>
            <a:r>
              <a:rPr lang="ja-JP" altLang="en-US" dirty="0" smtClean="0"/>
              <a:t>→ </a:t>
            </a:r>
            <a:r>
              <a:rPr lang="en-US" altLang="ja-JP" dirty="0" smtClean="0"/>
              <a:t>“R1”</a:t>
            </a:r>
          </a:p>
          <a:p>
            <a:pPr lvl="1"/>
            <a:r>
              <a:rPr lang="en-US" altLang="ja-JP" dirty="0" smtClean="0"/>
              <a:t>“R1R2R4R8R16R32R64” → “R1......”</a:t>
            </a:r>
          </a:p>
          <a:p>
            <a:pPr lvl="1"/>
            <a:r>
              <a:rPr lang="en-US" altLang="ja-JP" dirty="0" smtClean="0"/>
              <a:t>“R1R4R16” → “R16R1R4”</a:t>
            </a:r>
            <a:endParaRPr kumimoji="1" lang="ja-JP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問題</a:t>
            </a:r>
            <a:r>
              <a:rPr lang="en-US" altLang="ja-JP" dirty="0" smtClean="0"/>
              <a:t>(2)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dirty="0" smtClean="0"/>
              <a:t>文字列の長さは最大</a:t>
            </a:r>
            <a:r>
              <a:rPr kumimoji="1" lang="en-US" altLang="ja-JP" dirty="0" smtClean="0"/>
              <a:t>10</a:t>
            </a:r>
            <a:r>
              <a:rPr kumimoji="1" lang="ja-JP" altLang="en-US" dirty="0" smtClean="0"/>
              <a:t>万文字</a:t>
            </a:r>
            <a:endParaRPr kumimoji="1" lang="en-US" altLang="ja-JP" dirty="0" smtClean="0"/>
          </a:p>
          <a:p>
            <a:r>
              <a:rPr lang="ja-JP" altLang="en-US" dirty="0" smtClean="0"/>
              <a:t>使用可能な文字は</a:t>
            </a:r>
            <a:r>
              <a:rPr lang="en-US" altLang="ja-JP" dirty="0" smtClean="0"/>
              <a:t>”.”</a:t>
            </a:r>
            <a:r>
              <a:rPr lang="ja-JP" altLang="en-US" dirty="0" smtClean="0"/>
              <a:t>・</a:t>
            </a:r>
            <a:r>
              <a:rPr lang="en-US" altLang="ja-JP" dirty="0" smtClean="0"/>
              <a:t>”R”</a:t>
            </a:r>
            <a:r>
              <a:rPr lang="ja-JP" altLang="en-US" dirty="0" smtClean="0"/>
              <a:t>・</a:t>
            </a:r>
            <a:r>
              <a:rPr lang="en-US" altLang="ja-JP" dirty="0" smtClean="0"/>
              <a:t>”0”</a:t>
            </a:r>
            <a:r>
              <a:rPr lang="ja-JP" altLang="en-US" dirty="0" smtClean="0"/>
              <a:t>～</a:t>
            </a:r>
            <a:r>
              <a:rPr lang="en-US" altLang="ja-JP" dirty="0" smtClean="0"/>
              <a:t>”9”</a:t>
            </a:r>
            <a:r>
              <a:rPr lang="ja-JP" altLang="en-US" dirty="0" smtClean="0"/>
              <a:t>のみ</a:t>
            </a:r>
            <a:endParaRPr lang="en-US" altLang="ja-JP" dirty="0" smtClean="0"/>
          </a:p>
          <a:p>
            <a:r>
              <a:rPr lang="en-US" altLang="ja-JP" dirty="0" smtClean="0"/>
              <a:t>1/64</a:t>
            </a:r>
            <a:r>
              <a:rPr lang="ja-JP" altLang="en-US" dirty="0" smtClean="0"/>
              <a:t>休符単位未満の長さの休符は扱わない</a:t>
            </a:r>
            <a:endParaRPr kumimoji="1" lang="ja-JP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惜しいけどダメな解法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en-US" altLang="ja-JP" dirty="0" smtClean="0"/>
              <a:t>DP(</a:t>
            </a:r>
            <a:r>
              <a:rPr kumimoji="1" lang="ja-JP" altLang="en-US" dirty="0" smtClean="0"/>
              <a:t>動的計画法</a:t>
            </a:r>
            <a:r>
              <a:rPr kumimoji="1" lang="en-US" altLang="ja-JP" dirty="0" smtClean="0"/>
              <a:t>)</a:t>
            </a:r>
          </a:p>
          <a:p>
            <a:pPr lvl="1"/>
            <a:r>
              <a:rPr kumimoji="1" lang="ja-JP" altLang="en-US" dirty="0" smtClean="0"/>
              <a:t>縦方向に最後に使った休符の長さ、横方向に</a:t>
            </a:r>
            <a:r>
              <a:rPr kumimoji="1" lang="en-US" altLang="ja-JP" smtClean="0"/>
              <a:t>tick(1/64</a:t>
            </a:r>
            <a:r>
              <a:rPr kumimoji="1" lang="ja-JP" altLang="en-US" smtClean="0"/>
              <a:t>休符</a:t>
            </a:r>
            <a:r>
              <a:rPr kumimoji="1" lang="ja-JP" altLang="en-US" dirty="0" smtClean="0"/>
              <a:t>単位でカウントした時間</a:t>
            </a:r>
            <a:r>
              <a:rPr kumimoji="1" lang="en-US" altLang="ja-JP" dirty="0" smtClean="0"/>
              <a:t>)</a:t>
            </a:r>
            <a:r>
              <a:rPr lang="ja-JP" altLang="en-US" dirty="0" err="1" smtClean="0"/>
              <a:t>、</a:t>
            </a:r>
            <a:r>
              <a:rPr lang="ja-JP" altLang="en-US" dirty="0" smtClean="0"/>
              <a:t>各セルに文字列を持たせた</a:t>
            </a:r>
            <a:r>
              <a:rPr lang="en-US" altLang="ja-JP" dirty="0" smtClean="0"/>
              <a:t>DP</a:t>
            </a:r>
          </a:p>
          <a:p>
            <a:pPr lvl="1"/>
            <a:r>
              <a:rPr lang="ja-JP" altLang="en-US" dirty="0" smtClean="0"/>
              <a:t>文字列の長さを</a:t>
            </a:r>
            <a:r>
              <a:rPr lang="en-US" altLang="ja-JP" dirty="0" smtClean="0"/>
              <a:t>N</a:t>
            </a:r>
            <a:r>
              <a:rPr lang="ja-JP" altLang="en-US" dirty="0" smtClean="0"/>
              <a:t>と置くと計算量が</a:t>
            </a:r>
            <a:r>
              <a:rPr lang="en-US" altLang="ja-JP" dirty="0" smtClean="0"/>
              <a:t>O(N</a:t>
            </a:r>
            <a:r>
              <a:rPr lang="en-US" altLang="ja-JP" baseline="30000" dirty="0" smtClean="0"/>
              <a:t>2</a:t>
            </a:r>
            <a:r>
              <a:rPr lang="en-US" altLang="ja-JP" dirty="0" smtClean="0"/>
              <a:t>)</a:t>
            </a:r>
            <a:r>
              <a:rPr lang="ja-JP" altLang="en-US" dirty="0" smtClean="0"/>
              <a:t>となってしまい</a:t>
            </a:r>
            <a:r>
              <a:rPr lang="en-US" altLang="ja-JP" dirty="0" smtClean="0"/>
              <a:t>TLE</a:t>
            </a:r>
            <a:endParaRPr kumimoji="1" lang="ja-JP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解法　その</a:t>
            </a:r>
            <a:r>
              <a:rPr kumimoji="1" lang="en-US" altLang="ja-JP" dirty="0" smtClean="0"/>
              <a:t>1 (1)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en-US" dirty="0" smtClean="0"/>
              <a:t>使用する各休符の個数を各セルに持たせた一次元</a:t>
            </a:r>
            <a:r>
              <a:rPr lang="en-US" altLang="ja-JP" dirty="0" smtClean="0"/>
              <a:t>DP</a:t>
            </a:r>
          </a:p>
          <a:p>
            <a:pPr lvl="1"/>
            <a:r>
              <a:rPr kumimoji="1" lang="ja-JP" altLang="en-US" dirty="0" smtClean="0"/>
              <a:t>休符の種類は</a:t>
            </a:r>
            <a:r>
              <a:rPr kumimoji="1" lang="en-US" altLang="ja-JP" dirty="0" smtClean="0"/>
              <a:t>28</a:t>
            </a:r>
            <a:r>
              <a:rPr kumimoji="1" lang="ja-JP" altLang="en-US" dirty="0" smtClean="0"/>
              <a:t>種類しかない</a:t>
            </a:r>
            <a:endParaRPr lang="en-US" altLang="ja-JP" dirty="0" smtClean="0"/>
          </a:p>
          <a:p>
            <a:pPr lvl="2"/>
            <a:r>
              <a:rPr kumimoji="1" lang="en-US" altLang="ja-JP" dirty="0" smtClean="0"/>
              <a:t>“R1”</a:t>
            </a:r>
            <a:r>
              <a:rPr kumimoji="1" lang="ja-JP" altLang="en-US" dirty="0" smtClean="0"/>
              <a:t>・</a:t>
            </a:r>
            <a:r>
              <a:rPr lang="en-US" altLang="ja-JP" dirty="0" smtClean="0"/>
              <a:t>”</a:t>
            </a:r>
            <a:r>
              <a:rPr kumimoji="1" lang="en-US" altLang="ja-JP" dirty="0" smtClean="0"/>
              <a:t>R1.”</a:t>
            </a:r>
            <a:r>
              <a:rPr kumimoji="1" lang="ja-JP" altLang="en-US" dirty="0" smtClean="0"/>
              <a:t>・</a:t>
            </a:r>
            <a:r>
              <a:rPr lang="en-US" altLang="ja-JP" dirty="0" smtClean="0"/>
              <a:t>”R1..”</a:t>
            </a:r>
            <a:r>
              <a:rPr lang="ja-JP" altLang="en-US" dirty="0" smtClean="0"/>
              <a:t>・・・</a:t>
            </a:r>
            <a:r>
              <a:rPr lang="en-US" altLang="ja-JP" dirty="0" smtClean="0"/>
              <a:t>”R32.”</a:t>
            </a:r>
            <a:r>
              <a:rPr lang="ja-JP" altLang="en-US" dirty="0" smtClean="0"/>
              <a:t>・</a:t>
            </a:r>
            <a:r>
              <a:rPr lang="en-US" altLang="ja-JP" dirty="0" smtClean="0"/>
              <a:t>”R64”</a:t>
            </a:r>
          </a:p>
          <a:p>
            <a:pPr lvl="1"/>
            <a:r>
              <a:rPr kumimoji="1" lang="ja-JP" altLang="en-US" dirty="0" smtClean="0"/>
              <a:t>各休符の使用個数が定まれば辞書順で最も前に来る</a:t>
            </a:r>
            <a:r>
              <a:rPr kumimoji="1" lang="en-US" altLang="ja-JP" dirty="0" smtClean="0"/>
              <a:t>MML</a:t>
            </a:r>
            <a:r>
              <a:rPr kumimoji="1" lang="ja-JP" altLang="en-US" dirty="0" smtClean="0"/>
              <a:t>表現も自ずと定まる</a:t>
            </a:r>
            <a:endParaRPr kumimoji="1" lang="en-US" altLang="ja-JP" dirty="0" smtClean="0"/>
          </a:p>
          <a:p>
            <a:pPr lvl="2"/>
            <a:r>
              <a:rPr lang="en-US" altLang="ja-JP" dirty="0" smtClean="0"/>
              <a:t>“R1.”×4</a:t>
            </a:r>
            <a:r>
              <a:rPr lang="ja-JP" altLang="en-US" dirty="0" smtClean="0"/>
              <a:t>個 </a:t>
            </a:r>
            <a:r>
              <a:rPr lang="en-US" altLang="ja-JP" dirty="0" smtClean="0"/>
              <a:t>+ ”R8”×1</a:t>
            </a:r>
            <a:r>
              <a:rPr lang="ja-JP" altLang="en-US" dirty="0" smtClean="0"/>
              <a:t>個 </a:t>
            </a:r>
            <a:r>
              <a:rPr lang="en-US" altLang="ja-JP" dirty="0" smtClean="0"/>
              <a:t>+ ”R32.”×1</a:t>
            </a:r>
            <a:r>
              <a:rPr lang="ja-JP" altLang="en-US" dirty="0" smtClean="0"/>
              <a:t>個 </a:t>
            </a:r>
            <a:r>
              <a:rPr lang="en-US" altLang="ja-JP" dirty="0" smtClean="0"/>
              <a:t>=</a:t>
            </a:r>
            <a:br>
              <a:rPr lang="en-US" altLang="ja-JP" dirty="0" smtClean="0"/>
            </a:br>
            <a:r>
              <a:rPr lang="en-US" altLang="ja-JP" dirty="0" smtClean="0"/>
              <a:t>“R1.R1.R1.R1.R32.R8”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解法　その</a:t>
            </a:r>
            <a:r>
              <a:rPr lang="en-US" altLang="ja-JP" dirty="0" smtClean="0"/>
              <a:t>1 (2)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en-US" dirty="0" smtClean="0"/>
              <a:t>準備</a:t>
            </a:r>
            <a:endParaRPr lang="en-US" altLang="ja-JP" dirty="0" smtClean="0"/>
          </a:p>
          <a:p>
            <a:pPr lvl="1"/>
            <a:r>
              <a:rPr lang="ja-JP" altLang="en-US" dirty="0" smtClean="0"/>
              <a:t>各休符を予め辞書順でソートしておく</a:t>
            </a:r>
            <a:endParaRPr lang="en-US" altLang="ja-JP" dirty="0" smtClean="0"/>
          </a:p>
          <a:p>
            <a:pPr lvl="2"/>
            <a:r>
              <a:rPr kumimoji="1" lang="ja-JP" altLang="en-US" dirty="0" smtClean="0"/>
              <a:t>ただし末尾に</a:t>
            </a:r>
            <a:r>
              <a:rPr kumimoji="1" lang="en-US" altLang="ja-JP" dirty="0" smtClean="0"/>
              <a:t>”R”</a:t>
            </a:r>
            <a:r>
              <a:rPr kumimoji="1" lang="ja-JP" altLang="en-US" dirty="0" smtClean="0"/>
              <a:t>をつけた状態でソート</a:t>
            </a:r>
            <a:endParaRPr kumimoji="1" lang="en-US" altLang="ja-JP" dirty="0" smtClean="0"/>
          </a:p>
          <a:p>
            <a:pPr lvl="3"/>
            <a:r>
              <a:rPr kumimoji="1" lang="ja-JP" altLang="en-US" dirty="0" smtClean="0"/>
              <a:t>結合した時の辞書順を反映させるため</a:t>
            </a:r>
            <a:endParaRPr kumimoji="1" lang="en-US" altLang="ja-JP" dirty="0" smtClean="0"/>
          </a:p>
          <a:p>
            <a:pPr lvl="2"/>
            <a:endParaRPr kumimoji="1" lang="ja-JP" alt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解法　その</a:t>
            </a:r>
            <a:r>
              <a:rPr lang="en-US" altLang="ja-JP" dirty="0" smtClean="0"/>
              <a:t>1 (3)</a:t>
            </a:r>
            <a:endParaRPr kumimoji="1" lang="ja-JP" altLang="en-US" dirty="0"/>
          </a:p>
        </p:txBody>
      </p:sp>
      <p:sp>
        <p:nvSpPr>
          <p:cNvPr id="39" name="コンテンツ プレースホルダ 38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kumimoji="1" lang="en-US" altLang="ja-JP" dirty="0" smtClean="0"/>
          </a:p>
          <a:p>
            <a:endParaRPr lang="en-US" altLang="ja-JP" dirty="0" smtClean="0"/>
          </a:p>
          <a:p>
            <a:endParaRPr lang="en-US" altLang="ja-JP" dirty="0" smtClean="0"/>
          </a:p>
          <a:p>
            <a:r>
              <a:rPr lang="ja-JP" altLang="en-US" dirty="0" smtClean="0"/>
              <a:t>ある状態に別の休符を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ja-JP" altLang="en-US" dirty="0" smtClean="0"/>
              <a:t>一つ追加した状態を考え</a:t>
            </a:r>
            <a:r>
              <a:rPr lang="en-US" altLang="ja-JP" dirty="0" smtClean="0"/>
              <a:t>DP</a:t>
            </a:r>
            <a:r>
              <a:rPr lang="ja-JP" altLang="en-US" dirty="0" smtClean="0"/>
              <a:t>表を更新</a:t>
            </a:r>
            <a:endParaRPr lang="en-US" altLang="ja-JP" dirty="0" smtClean="0"/>
          </a:p>
          <a:p>
            <a:pPr lvl="1"/>
            <a:r>
              <a:rPr kumimoji="1" lang="en-US" altLang="ja-JP" dirty="0" smtClean="0"/>
              <a:t>MML</a:t>
            </a:r>
            <a:r>
              <a:rPr kumimoji="1" lang="ja-JP" altLang="en-US" dirty="0" smtClean="0"/>
              <a:t>表記の長さの総和が小さければ更新</a:t>
            </a:r>
            <a:endParaRPr kumimoji="1" lang="en-US" altLang="ja-JP" dirty="0" smtClean="0"/>
          </a:p>
          <a:p>
            <a:pPr lvl="1"/>
            <a:r>
              <a:rPr lang="en-US" altLang="ja-JP" dirty="0" smtClean="0"/>
              <a:t>MML</a:t>
            </a:r>
            <a:r>
              <a:rPr lang="ja-JP" altLang="en-US" dirty="0" smtClean="0"/>
              <a:t>表記の長さが同じで、辞書順で前に来る休符の個数が多ければ更新</a:t>
            </a:r>
            <a:endParaRPr kumimoji="1" lang="ja-JP" altLang="en-US" dirty="0"/>
          </a:p>
        </p:txBody>
      </p:sp>
      <p:graphicFrame>
        <p:nvGraphicFramePr>
          <p:cNvPr id="40" name="コンテンツ プレースホルダ 3"/>
          <p:cNvGraphicFramePr>
            <a:graphicFrameLocks/>
          </p:cNvGraphicFramePr>
          <p:nvPr/>
        </p:nvGraphicFramePr>
        <p:xfrm>
          <a:off x="457200" y="1600200"/>
          <a:ext cx="822960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2960"/>
                <a:gridCol w="822960"/>
                <a:gridCol w="822960"/>
                <a:gridCol w="788664"/>
                <a:gridCol w="857256"/>
                <a:gridCol w="822960"/>
                <a:gridCol w="822960"/>
                <a:gridCol w="822960"/>
                <a:gridCol w="822960"/>
                <a:gridCol w="82296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1/64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2/64</a:t>
                      </a:r>
                      <a:endParaRPr kumimoji="1" lang="ja-JP" altLang="en-US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3/64</a:t>
                      </a:r>
                      <a:endParaRPr kumimoji="1" lang="ja-JP" altLang="en-US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4/64</a:t>
                      </a:r>
                      <a:endParaRPr kumimoji="1" lang="ja-JP" altLang="en-US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5/64</a:t>
                      </a:r>
                      <a:endParaRPr kumimoji="1" lang="ja-JP" altLang="en-US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6/64</a:t>
                      </a:r>
                      <a:endParaRPr kumimoji="1" lang="ja-JP" altLang="en-US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7/64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8/64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9/64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10/64</a:t>
                      </a:r>
                      <a:endParaRPr kumimoji="1" lang="ja-JP" alt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1" name="右矢印 40"/>
          <p:cNvSpPr/>
          <p:nvPr/>
        </p:nvSpPr>
        <p:spPr>
          <a:xfrm>
            <a:off x="7429520" y="3714752"/>
            <a:ext cx="857256" cy="21431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R64</a:t>
            </a:r>
            <a:endParaRPr kumimoji="1" lang="ja-JP" altLang="en-U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2" name="右矢印 41"/>
          <p:cNvSpPr/>
          <p:nvPr/>
        </p:nvSpPr>
        <p:spPr>
          <a:xfrm>
            <a:off x="6643702" y="3429000"/>
            <a:ext cx="1643074" cy="21431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R32</a:t>
            </a:r>
            <a:endParaRPr kumimoji="1" lang="ja-JP" altLang="en-U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3" name="右矢印 42"/>
          <p:cNvSpPr/>
          <p:nvPr/>
        </p:nvSpPr>
        <p:spPr>
          <a:xfrm>
            <a:off x="5857884" y="3143248"/>
            <a:ext cx="2428892" cy="21431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R32.</a:t>
            </a:r>
            <a:endParaRPr kumimoji="1" lang="ja-JP" altLang="en-U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4" name="右矢印 43"/>
          <p:cNvSpPr/>
          <p:nvPr/>
        </p:nvSpPr>
        <p:spPr>
          <a:xfrm>
            <a:off x="5072066" y="2857496"/>
            <a:ext cx="3214710" cy="21431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R16</a:t>
            </a:r>
            <a:endParaRPr kumimoji="1" lang="ja-JP" altLang="en-U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5" name="右矢印 44"/>
          <p:cNvSpPr/>
          <p:nvPr/>
        </p:nvSpPr>
        <p:spPr>
          <a:xfrm>
            <a:off x="3357554" y="2571744"/>
            <a:ext cx="4929222" cy="21431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R16.</a:t>
            </a:r>
            <a:endParaRPr kumimoji="1" lang="ja-JP" altLang="en-U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6" name="右矢印 45"/>
          <p:cNvSpPr/>
          <p:nvPr/>
        </p:nvSpPr>
        <p:spPr>
          <a:xfrm>
            <a:off x="2571736" y="2285992"/>
            <a:ext cx="5715040" cy="21431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R16..</a:t>
            </a:r>
            <a:endParaRPr kumimoji="1" lang="ja-JP" altLang="en-U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7" name="右矢印 46"/>
          <p:cNvSpPr/>
          <p:nvPr/>
        </p:nvSpPr>
        <p:spPr>
          <a:xfrm>
            <a:off x="1714480" y="2000240"/>
            <a:ext cx="6572296" cy="21431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R8</a:t>
            </a:r>
            <a:endParaRPr kumimoji="1" lang="ja-JP" altLang="en-U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解法　その</a:t>
            </a:r>
            <a:r>
              <a:rPr lang="en-US" altLang="ja-JP" dirty="0" smtClean="0"/>
              <a:t>1 (4)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en-US" dirty="0" smtClean="0"/>
              <a:t>最大文字列長・・・</a:t>
            </a:r>
            <a:r>
              <a:rPr lang="en-US" altLang="ja-JP" dirty="0" smtClean="0"/>
              <a:t>10</a:t>
            </a:r>
            <a:r>
              <a:rPr lang="ja-JP" altLang="en-US" dirty="0" smtClean="0"/>
              <a:t>万文字</a:t>
            </a:r>
            <a:endParaRPr lang="en-US" altLang="ja-JP" dirty="0" smtClean="0"/>
          </a:p>
          <a:p>
            <a:r>
              <a:rPr kumimoji="1" lang="ja-JP" altLang="en-US" dirty="0" smtClean="0"/>
              <a:t>最長休符表現・・・</a:t>
            </a:r>
            <a:r>
              <a:rPr lang="en-US" altLang="ja-JP" dirty="0" smtClean="0"/>
              <a:t>320</a:t>
            </a:r>
            <a:r>
              <a:rPr lang="ja-JP" altLang="en-US" dirty="0" smtClean="0"/>
              <a:t>万</a:t>
            </a:r>
            <a:r>
              <a:rPr lang="en-US" altLang="ja-JP" dirty="0" smtClean="0"/>
              <a:t>tick</a:t>
            </a:r>
          </a:p>
          <a:p>
            <a:pPr lvl="1"/>
            <a:r>
              <a:rPr lang="en-US" altLang="ja-JP" dirty="0" smtClean="0"/>
              <a:t>“R1R1R1</a:t>
            </a:r>
            <a:r>
              <a:rPr lang="ja-JP" altLang="en-US" dirty="0" smtClean="0"/>
              <a:t>・・・</a:t>
            </a:r>
            <a:r>
              <a:rPr lang="en-US" altLang="ja-JP" dirty="0" smtClean="0"/>
              <a:t>”</a:t>
            </a:r>
            <a:r>
              <a:rPr lang="ja-JP" altLang="en-US" dirty="0" smtClean="0"/>
              <a:t>又は</a:t>
            </a:r>
            <a:r>
              <a:rPr lang="en-US" altLang="ja-JP" dirty="0" smtClean="0"/>
              <a:t>”R1.R1.</a:t>
            </a:r>
            <a:r>
              <a:rPr lang="ja-JP" altLang="en-US" dirty="0" smtClean="0"/>
              <a:t>・・・</a:t>
            </a:r>
            <a:r>
              <a:rPr lang="en-US" altLang="ja-JP" dirty="0" smtClean="0"/>
              <a:t>”</a:t>
            </a:r>
            <a:r>
              <a:rPr lang="ja-JP" altLang="en-US" dirty="0" smtClean="0"/>
              <a:t>が最も効率よく休符長を稼げる</a:t>
            </a:r>
            <a:endParaRPr lang="en-US" altLang="ja-JP" dirty="0" smtClean="0"/>
          </a:p>
          <a:p>
            <a:pPr lvl="1"/>
            <a:r>
              <a:rPr kumimoji="1" lang="en-US" altLang="ja-JP" dirty="0" smtClean="0"/>
              <a:t>10</a:t>
            </a:r>
            <a:r>
              <a:rPr kumimoji="1" lang="ja-JP" altLang="en-US" dirty="0" smtClean="0"/>
              <a:t>万</a:t>
            </a:r>
            <a:r>
              <a:rPr kumimoji="1" lang="en-US" altLang="ja-JP" dirty="0" smtClean="0"/>
              <a:t>/(“R1”</a:t>
            </a:r>
            <a:r>
              <a:rPr kumimoji="1" lang="ja-JP" altLang="en-US" dirty="0" smtClean="0"/>
              <a:t>の文字列長</a:t>
            </a:r>
            <a:r>
              <a:rPr kumimoji="1" lang="en-US" altLang="ja-JP" dirty="0" smtClean="0"/>
              <a:t>)×(“R1”</a:t>
            </a:r>
            <a:r>
              <a:rPr kumimoji="1" lang="ja-JP" altLang="en-US" dirty="0" smtClean="0"/>
              <a:t>の</a:t>
            </a:r>
            <a:r>
              <a:rPr kumimoji="1" lang="en-US" altLang="ja-JP" dirty="0" smtClean="0"/>
              <a:t>tick)=320</a:t>
            </a:r>
            <a:r>
              <a:rPr kumimoji="1" lang="ja-JP" altLang="en-US" dirty="0" smtClean="0"/>
              <a:t>万</a:t>
            </a:r>
            <a:r>
              <a:rPr kumimoji="1" lang="en-US" altLang="ja-JP" dirty="0" smtClean="0"/>
              <a:t>tick</a:t>
            </a:r>
          </a:p>
          <a:p>
            <a:endParaRPr lang="en-US" altLang="ja-JP" dirty="0" smtClean="0"/>
          </a:p>
          <a:p>
            <a:r>
              <a:rPr kumimoji="1" lang="ja-JP" altLang="en-US" dirty="0" smtClean="0"/>
              <a:t>計算量・・・</a:t>
            </a:r>
            <a:r>
              <a:rPr kumimoji="1" lang="en-US" altLang="ja-JP" dirty="0" smtClean="0"/>
              <a:t>320</a:t>
            </a:r>
            <a:r>
              <a:rPr kumimoji="1" lang="ja-JP" altLang="en-US" dirty="0" smtClean="0"/>
              <a:t>万</a:t>
            </a:r>
            <a:r>
              <a:rPr lang="en-US" altLang="ja-JP" dirty="0" smtClean="0"/>
              <a:t>×28</a:t>
            </a:r>
            <a:r>
              <a:rPr lang="en-US" altLang="ja-JP" baseline="30000" dirty="0" smtClean="0"/>
              <a:t>2</a:t>
            </a:r>
            <a:r>
              <a:rPr lang="en-US" altLang="ja-JP" dirty="0" smtClean="0"/>
              <a:t> = 2.5×10</a:t>
            </a:r>
            <a:r>
              <a:rPr lang="en-US" altLang="ja-JP" baseline="30000" dirty="0" smtClean="0"/>
              <a:t>9</a:t>
            </a:r>
          </a:p>
          <a:p>
            <a:pPr lvl="1"/>
            <a:r>
              <a:rPr lang="ja-JP" altLang="en-US" dirty="0" smtClean="0"/>
              <a:t>最初に計算すれば使い回しできる</a:t>
            </a:r>
            <a:endParaRPr kumimoji="1" lang="ja-JP" alt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解法</a:t>
            </a:r>
            <a:r>
              <a:rPr lang="en-US" altLang="ja-JP" dirty="0" smtClean="0"/>
              <a:t>2(1)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en-US" dirty="0" smtClean="0"/>
              <a:t>文字列末尾</a:t>
            </a:r>
            <a:r>
              <a:rPr kumimoji="1" lang="ja-JP" altLang="en-US" dirty="0" smtClean="0"/>
              <a:t>からの</a:t>
            </a:r>
            <a:r>
              <a:rPr kumimoji="1" lang="en-US" altLang="ja-JP" dirty="0" smtClean="0"/>
              <a:t>DP</a:t>
            </a:r>
          </a:p>
          <a:p>
            <a:pPr lvl="1"/>
            <a:r>
              <a:rPr lang="ja-JP" altLang="en-US" dirty="0" smtClean="0"/>
              <a:t>文字列の長さと先頭の休符の種類を保持</a:t>
            </a:r>
            <a:endParaRPr lang="en-US" altLang="ja-JP" dirty="0" smtClean="0"/>
          </a:p>
          <a:p>
            <a:pPr lvl="1"/>
            <a:r>
              <a:rPr kumimoji="1" lang="ja-JP" altLang="en-US" dirty="0" smtClean="0"/>
              <a:t>更新時は文字列の長さと先頭の休符で判定</a:t>
            </a:r>
            <a:endParaRPr kumimoji="1" lang="en-US" altLang="ja-JP" dirty="0" smtClean="0"/>
          </a:p>
          <a:p>
            <a:pPr lvl="1"/>
            <a:endParaRPr lang="en-US" altLang="ja-JP" dirty="0" smtClean="0"/>
          </a:p>
          <a:p>
            <a:r>
              <a:rPr kumimoji="1" lang="ja-JP" altLang="en-US" dirty="0" smtClean="0"/>
              <a:t>計算量</a:t>
            </a:r>
            <a:r>
              <a:rPr kumimoji="1" lang="en-US" altLang="ja-JP" dirty="0" smtClean="0"/>
              <a:t>O(N)</a:t>
            </a:r>
          </a:p>
          <a:p>
            <a:pPr lvl="1"/>
            <a:r>
              <a:rPr lang="ja-JP" altLang="en-US" dirty="0" smtClean="0"/>
              <a:t>文字列の長さ</a:t>
            </a:r>
            <a:r>
              <a:rPr lang="en-US" altLang="ja-JP" dirty="0" smtClean="0"/>
              <a:t>×</a:t>
            </a:r>
            <a:r>
              <a:rPr lang="ja-JP" altLang="en-US" dirty="0" smtClean="0"/>
              <a:t>休符の種類</a:t>
            </a:r>
            <a:r>
              <a:rPr lang="en-US" altLang="ja-JP" baseline="30000" dirty="0" smtClean="0"/>
              <a:t>2</a:t>
            </a:r>
            <a:endParaRPr kumimoji="1" lang="en-US" altLang="ja-JP" baseline="30000" dirty="0" smtClean="0"/>
          </a:p>
          <a:p>
            <a:pPr lvl="1"/>
            <a:endParaRPr kumimoji="1" lang="ja-JP" alt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解法　その</a:t>
            </a:r>
            <a:r>
              <a:rPr kumimoji="1" lang="en-US" altLang="ja-JP" dirty="0" smtClean="0"/>
              <a:t>3 (1)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dirty="0" smtClean="0"/>
              <a:t>ダメ解答の</a:t>
            </a:r>
            <a:r>
              <a:rPr kumimoji="1" lang="ja-JP" altLang="en-US" strike="dblStrike" dirty="0" smtClean="0"/>
              <a:t>チート</a:t>
            </a:r>
            <a:r>
              <a:rPr lang="ja-JP" altLang="en-US" dirty="0" smtClean="0"/>
              <a:t>改良</a:t>
            </a:r>
            <a:r>
              <a:rPr kumimoji="1" lang="ja-JP" altLang="en-US" dirty="0" smtClean="0"/>
              <a:t>版</a:t>
            </a:r>
            <a:endParaRPr kumimoji="1" lang="en-US" altLang="ja-JP" dirty="0" smtClean="0"/>
          </a:p>
          <a:p>
            <a:r>
              <a:rPr lang="ja-JP" altLang="en-US" dirty="0" smtClean="0"/>
              <a:t>途中までのテーブルを作成した後、規則性から</a:t>
            </a:r>
            <a:r>
              <a:rPr lang="en-US" altLang="ja-JP" dirty="0" smtClean="0"/>
              <a:t>prefix</a:t>
            </a:r>
            <a:r>
              <a:rPr lang="ja-JP" altLang="en-US" dirty="0" smtClean="0"/>
              <a:t>テーブルと</a:t>
            </a:r>
            <a:r>
              <a:rPr lang="en-US" altLang="ja-JP" dirty="0" err="1" smtClean="0"/>
              <a:t>surfix</a:t>
            </a:r>
            <a:r>
              <a:rPr lang="ja-JP" altLang="en-US" dirty="0" smtClean="0"/>
              <a:t>テーブルを作成する</a:t>
            </a:r>
            <a:endParaRPr kumimoji="1" lang="ja-JP" alt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解法 その</a:t>
            </a:r>
            <a:r>
              <a:rPr kumimoji="1" lang="en-US" altLang="ja-JP" dirty="0" smtClean="0"/>
              <a:t>3 (2)</a:t>
            </a:r>
            <a:endParaRPr kumimoji="1" lang="ja-JP" altLang="en-US" dirty="0"/>
          </a:p>
        </p:txBody>
      </p:sp>
      <p:graphicFrame>
        <p:nvGraphicFramePr>
          <p:cNvPr id="4" name="コンテンツ プレースホルダ 3"/>
          <p:cNvGraphicFramePr>
            <a:graphicFrameLocks noGrp="1"/>
          </p:cNvGraphicFramePr>
          <p:nvPr>
            <p:ph idx="1"/>
          </p:nvPr>
        </p:nvGraphicFramePr>
        <p:xfrm>
          <a:off x="722789" y="1600200"/>
          <a:ext cx="7698423" cy="4632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02330"/>
                <a:gridCol w="4296093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3200" dirty="0" smtClean="0"/>
                        <a:t>tick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3200" dirty="0" smtClean="0"/>
                        <a:t>MML</a:t>
                      </a:r>
                      <a:endParaRPr kumimoji="1" lang="ja-JP" altLang="en-US" sz="3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9/64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R64R8</a:t>
                      </a:r>
                      <a:endParaRPr kumimoji="1" lang="ja-JP" altLang="en-US" sz="3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9/64 + 96/64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R1.R64R8</a:t>
                      </a:r>
                      <a:endParaRPr kumimoji="1" lang="ja-JP" altLang="en-US" sz="3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9/64 + 96</a:t>
                      </a:r>
                      <a:r>
                        <a:rPr kumimoji="1" lang="en-US" altLang="ja-JP" sz="3200" baseline="0" dirty="0" smtClean="0"/>
                        <a:t> / 64 × 2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R1.R1.R64R8</a:t>
                      </a:r>
                      <a:endParaRPr kumimoji="1" lang="ja-JP" altLang="en-US" sz="3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sz="3200" dirty="0" smtClean="0"/>
                        <a:t>9/64 + 96</a:t>
                      </a:r>
                      <a:r>
                        <a:rPr kumimoji="1" lang="en-US" altLang="ja-JP" sz="3200" baseline="0" dirty="0" smtClean="0"/>
                        <a:t> / 64 × 3</a:t>
                      </a:r>
                      <a:endParaRPr kumimoji="1" lang="ja-JP" altLang="en-US" sz="32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R1...R1..R1R64</a:t>
                      </a:r>
                      <a:endParaRPr kumimoji="1" lang="ja-JP" altLang="en-US" sz="3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sz="3200" dirty="0" smtClean="0"/>
                        <a:t>9/64 + 96</a:t>
                      </a:r>
                      <a:r>
                        <a:rPr kumimoji="1" lang="en-US" altLang="ja-JP" sz="3200" baseline="0" dirty="0" smtClean="0"/>
                        <a:t> / 64 × 4</a:t>
                      </a:r>
                      <a:endParaRPr kumimoji="1" lang="ja-JP" altLang="en-US" sz="32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R1...R1..R1.R1R64</a:t>
                      </a:r>
                      <a:endParaRPr kumimoji="1" lang="ja-JP" altLang="en-US" sz="3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sz="3200" dirty="0" smtClean="0"/>
                        <a:t>9/64 + 96</a:t>
                      </a:r>
                      <a:r>
                        <a:rPr kumimoji="1" lang="en-US" altLang="ja-JP" sz="3200" baseline="0" dirty="0" smtClean="0"/>
                        <a:t> / 64 × 5</a:t>
                      </a:r>
                      <a:endParaRPr kumimoji="1" lang="ja-JP" altLang="en-US" sz="32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R1...R1..R1.R1.R1R64</a:t>
                      </a:r>
                      <a:endParaRPr kumimoji="1" lang="ja-JP" altLang="en-US" sz="3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sz="3200" dirty="0" smtClean="0"/>
                        <a:t>9/64 + 96</a:t>
                      </a:r>
                      <a:r>
                        <a:rPr kumimoji="1" lang="en-US" altLang="ja-JP" sz="3200" baseline="0" dirty="0" smtClean="0"/>
                        <a:t> / 64 × 6</a:t>
                      </a:r>
                      <a:endParaRPr kumimoji="1" lang="ja-JP" altLang="en-US" sz="32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R1...R1..R1.R1.R1.R1R64</a:t>
                      </a:r>
                      <a:endParaRPr kumimoji="1" lang="ja-JP" altLang="en-US" sz="32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解法 その</a:t>
            </a:r>
            <a:r>
              <a:rPr lang="en-US" altLang="ja-JP" dirty="0" smtClean="0"/>
              <a:t>3 (3)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kumimoji="1" lang="en-US" altLang="ja-JP" dirty="0" smtClean="0"/>
              <a:t>18</a:t>
            </a:r>
            <a:r>
              <a:rPr kumimoji="1" lang="ja-JP" altLang="en-US" dirty="0" smtClean="0"/>
              <a:t>拍</a:t>
            </a:r>
            <a:r>
              <a:rPr kumimoji="1" lang="en-US" altLang="ja-JP" dirty="0" smtClean="0"/>
              <a:t>(</a:t>
            </a:r>
            <a:r>
              <a:rPr lang="en-US" altLang="ja-JP" dirty="0" smtClean="0"/>
              <a:t>96×3tick )</a:t>
            </a:r>
            <a:r>
              <a:rPr kumimoji="1" lang="ja-JP" altLang="en-US" dirty="0" smtClean="0"/>
              <a:t>以降は</a:t>
            </a:r>
            <a:r>
              <a:rPr kumimoji="1" lang="en-US" altLang="ja-JP" dirty="0" smtClean="0"/>
              <a:t>6</a:t>
            </a:r>
            <a:r>
              <a:rPr kumimoji="1" lang="ja-JP" altLang="en-US" dirty="0" smtClean="0"/>
              <a:t>拍周期で似た</a:t>
            </a:r>
            <a:r>
              <a:rPr kumimoji="1" lang="en-US" altLang="ja-JP" dirty="0" smtClean="0"/>
              <a:t>MML</a:t>
            </a:r>
            <a:r>
              <a:rPr kumimoji="1" lang="ja-JP" altLang="en-US" dirty="0" smtClean="0"/>
              <a:t>表現が現れる</a:t>
            </a:r>
            <a:endParaRPr kumimoji="1" lang="en-US" altLang="ja-JP" dirty="0" smtClean="0"/>
          </a:p>
          <a:p>
            <a:pPr lvl="1"/>
            <a:r>
              <a:rPr lang="en-US" altLang="ja-JP" dirty="0" smtClean="0"/>
              <a:t>“R1.”</a:t>
            </a:r>
            <a:r>
              <a:rPr lang="ja-JP" altLang="en-US" dirty="0" smtClean="0"/>
              <a:t>の長さが</a:t>
            </a:r>
            <a:r>
              <a:rPr lang="en-US" altLang="ja-JP" dirty="0" smtClean="0"/>
              <a:t>6</a:t>
            </a:r>
            <a:r>
              <a:rPr lang="ja-JP" altLang="en-US" dirty="0" smtClean="0"/>
              <a:t>拍かつ辞書順で手前に来るため</a:t>
            </a:r>
            <a:endParaRPr lang="en-US" altLang="ja-JP" dirty="0" smtClean="0"/>
          </a:p>
          <a:p>
            <a:pPr lvl="1"/>
            <a:r>
              <a:rPr lang="ja-JP" altLang="en-US" dirty="0" smtClean="0"/>
              <a:t>辞書順で</a:t>
            </a:r>
            <a:r>
              <a:rPr lang="en-US" altLang="ja-JP" dirty="0" smtClean="0"/>
              <a:t>“R1R1R1</a:t>
            </a:r>
            <a:r>
              <a:rPr lang="ja-JP" altLang="en-US" dirty="0" smtClean="0"/>
              <a:t>・・・</a:t>
            </a:r>
            <a:r>
              <a:rPr lang="en-US" altLang="ja-JP" dirty="0" smtClean="0"/>
              <a:t>”</a:t>
            </a:r>
            <a:r>
              <a:rPr lang="ja-JP" altLang="en-US" dirty="0" smtClean="0"/>
              <a:t>は</a:t>
            </a:r>
            <a:r>
              <a:rPr lang="en-US" altLang="ja-JP" dirty="0" smtClean="0"/>
              <a:t>” R1. R1. </a:t>
            </a:r>
            <a:r>
              <a:rPr lang="ja-JP" altLang="en-US" dirty="0" smtClean="0"/>
              <a:t>・・・</a:t>
            </a:r>
            <a:r>
              <a:rPr lang="en-US" altLang="ja-JP" dirty="0" smtClean="0"/>
              <a:t>”</a:t>
            </a:r>
            <a:r>
              <a:rPr lang="ja-JP" altLang="en-US" dirty="0" smtClean="0"/>
              <a:t>より後</a:t>
            </a:r>
            <a:endParaRPr lang="en-US" altLang="ja-JP" dirty="0" smtClean="0"/>
          </a:p>
          <a:p>
            <a:endParaRPr lang="en-US" altLang="ja-JP" dirty="0" smtClean="0"/>
          </a:p>
          <a:p>
            <a:r>
              <a:rPr lang="en-US" altLang="ja-JP" dirty="0" smtClean="0"/>
              <a:t>18</a:t>
            </a:r>
            <a:r>
              <a:rPr lang="ja-JP" altLang="en-US" dirty="0" smtClean="0"/>
              <a:t>拍</a:t>
            </a:r>
            <a:r>
              <a:rPr lang="en-US" altLang="ja-JP" dirty="0" smtClean="0"/>
              <a:t>+α</a:t>
            </a:r>
            <a:r>
              <a:rPr lang="ja-JP" altLang="en-US" dirty="0" smtClean="0"/>
              <a:t>までは文字列を使った</a:t>
            </a:r>
            <a:r>
              <a:rPr lang="en-US" altLang="ja-JP" dirty="0" smtClean="0"/>
              <a:t>DP</a:t>
            </a:r>
            <a:r>
              <a:rPr lang="ja-JP" altLang="en-US" dirty="0" smtClean="0"/>
              <a:t>でテーブル作成</a:t>
            </a:r>
            <a:endParaRPr lang="en-US" altLang="ja-JP" dirty="0" smtClean="0"/>
          </a:p>
          <a:p>
            <a:r>
              <a:rPr kumimoji="1" lang="ja-JP" altLang="en-US" dirty="0" smtClean="0"/>
              <a:t>それ以降はテーブルから</a:t>
            </a:r>
            <a:r>
              <a:rPr lang="en-US" altLang="ja-JP" dirty="0" smtClean="0"/>
              <a:t>prefix/</a:t>
            </a:r>
            <a:r>
              <a:rPr lang="en-US" altLang="ja-JP" dirty="0" err="1" smtClean="0"/>
              <a:t>surfix</a:t>
            </a:r>
            <a:r>
              <a:rPr lang="ja-JP" altLang="en-US" dirty="0" smtClean="0"/>
              <a:t>テーブルを作成して出力</a:t>
            </a:r>
            <a:endParaRPr kumimoji="1" lang="ja-JP" altLang="en-US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結果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ja-JP" dirty="0" smtClean="0"/>
              <a:t>First Submit : </a:t>
            </a:r>
            <a:r>
              <a:rPr lang="en-US" altLang="ja-JP" dirty="0" err="1" smtClean="0"/>
              <a:t>LittleBug</a:t>
            </a:r>
            <a:r>
              <a:rPr lang="en-US" altLang="ja-JP" dirty="0" smtClean="0"/>
              <a:t>(89min) WA</a:t>
            </a:r>
          </a:p>
          <a:p>
            <a:r>
              <a:rPr kumimoji="1" lang="en-US" altLang="ja-JP" dirty="0" smtClean="0"/>
              <a:t>First </a:t>
            </a:r>
            <a:r>
              <a:rPr lang="en-US" altLang="ja-JP" dirty="0" smtClean="0"/>
              <a:t>Accepted : </a:t>
            </a:r>
            <a:r>
              <a:rPr lang="en-US" altLang="ja-JP" dirty="0" err="1" smtClean="0"/>
              <a:t>LittleBug</a:t>
            </a:r>
            <a:r>
              <a:rPr lang="en-US" altLang="ja-JP" dirty="0" smtClean="0"/>
              <a:t>(114min)</a:t>
            </a:r>
          </a:p>
          <a:p>
            <a:r>
              <a:rPr kumimoji="1" lang="en-US" altLang="ja-JP" dirty="0" smtClean="0"/>
              <a:t>Result </a:t>
            </a:r>
            <a:r>
              <a:rPr kumimoji="1" lang="en-US" altLang="ja-JP" smtClean="0"/>
              <a:t>: 5/43 </a:t>
            </a:r>
            <a:endParaRPr kumimoji="1" lang="ja-JP" altLang="en-US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ジャッジより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dirty="0" smtClean="0"/>
              <a:t>柔軟な思考が求められる問題です</a:t>
            </a:r>
            <a:endParaRPr lang="en-US" altLang="ja-JP" dirty="0" smtClean="0"/>
          </a:p>
          <a:p>
            <a:r>
              <a:rPr kumimoji="1" lang="ja-JP" altLang="en-US" dirty="0" smtClean="0"/>
              <a:t>応用力をつけましょう</a:t>
            </a:r>
            <a:endParaRPr kumimoji="1" lang="en-US" altLang="ja-JP" dirty="0" smtClean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タイトル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ja-JP" altLang="en-US" dirty="0" smtClean="0"/>
              <a:t>御清聴有難うございました</a:t>
            </a:r>
            <a:endParaRPr kumimoji="1" lang="ja-JP" alt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598</TotalTime>
  <Words>629</Words>
  <PresentationFormat>画面に合わせる (4:3)</PresentationFormat>
  <Paragraphs>105</Paragraphs>
  <Slides>15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15</vt:i4>
      </vt:variant>
    </vt:vector>
  </HeadingPairs>
  <TitlesOfParts>
    <vt:vector size="16" baseType="lpstr">
      <vt:lpstr>Office テーマ</vt:lpstr>
      <vt:lpstr>Problem E : Optimal Rest</vt:lpstr>
      <vt:lpstr>問題(1)</vt:lpstr>
      <vt:lpstr>問題(2)</vt:lpstr>
      <vt:lpstr>惜しいけどダメな解法</vt:lpstr>
      <vt:lpstr>解法　その1 (1)</vt:lpstr>
      <vt:lpstr>解法　その1 (2)</vt:lpstr>
      <vt:lpstr>解法　その1 (3)</vt:lpstr>
      <vt:lpstr>解法　その1 (4)</vt:lpstr>
      <vt:lpstr>解法2(1)</vt:lpstr>
      <vt:lpstr>解法　その3 (1)</vt:lpstr>
      <vt:lpstr>解法 その3 (2)</vt:lpstr>
      <vt:lpstr>解法 その3 (3)</vt:lpstr>
      <vt:lpstr>結果</vt:lpstr>
      <vt:lpstr>ジャッジより</vt:lpstr>
      <vt:lpstr>スライド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Problem E : REST in PLAY</dc:title>
  <dc:creator>hisayori</dc:creator>
  <cp:lastModifiedBy>hisayori</cp:lastModifiedBy>
  <cp:revision>26</cp:revision>
  <dcterms:created xsi:type="dcterms:W3CDTF">2008-10-11T14:41:36Z</dcterms:created>
  <dcterms:modified xsi:type="dcterms:W3CDTF">2008-10-19T08:02:41Z</dcterms:modified>
</cp:coreProperties>
</file>