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59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image" Target="../media/image3.wmf"/><Relationship Id="rId1" Type="http://schemas.openxmlformats.org/officeDocument/2006/relationships/image" Target="../media/image2.wmf"/><Relationship Id="rId5" Type="http://schemas.openxmlformats.org/officeDocument/2006/relationships/image" Target="../media/image6.wmf"/><Relationship Id="rId4" Type="http://schemas.openxmlformats.org/officeDocument/2006/relationships/image" Target="../media/image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03E20F-BEF8-4E2A-882A-9883F56D73AB}" type="datetimeFigureOut">
              <a:rPr kumimoji="1" lang="ja-JP" altLang="en-US" smtClean="0"/>
              <a:t>2009/11/1</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709966-AFDF-4841-BAD7-F56E398C67B0}" type="slidenum">
              <a:rPr kumimoji="1" lang="ja-JP" altLang="en-US" smtClean="0"/>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16709966-AFDF-4841-BAD7-F56E398C67B0}" type="slidenum">
              <a:rPr kumimoji="1" lang="ja-JP" altLang="en-US" smtClean="0"/>
              <a:t>1</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16709966-AFDF-4841-BAD7-F56E398C67B0}" type="slidenum">
              <a:rPr kumimoji="1" lang="ja-JP" altLang="en-US" smtClean="0"/>
              <a:t>2</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16709966-AFDF-4841-BAD7-F56E398C67B0}" type="slidenum">
              <a:rPr kumimoji="1" lang="ja-JP" altLang="en-US" smtClean="0"/>
              <a:t>3</a:t>
            </a:fld>
            <a:endParaRPr kumimoji="1" lang="ja-JP"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16709966-AFDF-4841-BAD7-F56E398C67B0}" type="slidenum">
              <a:rPr kumimoji="1" lang="ja-JP" altLang="en-US" smtClean="0"/>
              <a:t>4</a:t>
            </a:fld>
            <a:endParaRPr kumimoji="1" lang="ja-JP"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16709966-AFDF-4841-BAD7-F56E398C67B0}" type="slidenum">
              <a:rPr kumimoji="1" lang="ja-JP" altLang="en-US" smtClean="0"/>
              <a:t>5</a:t>
            </a:fld>
            <a:endParaRPr kumimoji="1" lang="ja-JP"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16709966-AFDF-4841-BAD7-F56E398C67B0}" type="slidenum">
              <a:rPr kumimoji="1" lang="ja-JP" altLang="en-US" smtClean="0"/>
              <a:t>6</a:t>
            </a:fld>
            <a:endParaRPr kumimoji="1" lang="ja-JP"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16709966-AFDF-4841-BAD7-F56E398C67B0}" type="slidenum">
              <a:rPr kumimoji="1" lang="ja-JP" altLang="en-US" smtClean="0"/>
              <a:t>7</a:t>
            </a:fld>
            <a:endParaRPr kumimoji="1" lang="ja-JP"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16709966-AFDF-4841-BAD7-F56E398C67B0}" type="slidenum">
              <a:rPr kumimoji="1" lang="ja-JP" altLang="en-US" smtClean="0"/>
              <a:t>8</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23" name="正方形/長方形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正方形/長方形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正方形/長方形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正方形/長方形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正方形/長方形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角丸四角形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角丸四角形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正方形/長方形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正方形/長方形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正方形/長方形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正方形/長方形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タイトル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ja-JP" altLang="en-US" smtClean="0"/>
              <a:t>マスタ タイトルの書式設定</a:t>
            </a:r>
            <a:endParaRPr kumimoji="0" lang="en-US"/>
          </a:p>
        </p:txBody>
      </p:sp>
      <p:sp>
        <p:nvSpPr>
          <p:cNvPr id="9" name="サブタイトル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ja-JP" altLang="en-US" smtClean="0"/>
              <a:t>マスタ サブタイトルの書式設定</a:t>
            </a:r>
            <a:endParaRPr kumimoji="0" lang="en-US"/>
          </a:p>
        </p:txBody>
      </p:sp>
      <p:sp>
        <p:nvSpPr>
          <p:cNvPr id="28" name="日付プレースホルダ 27"/>
          <p:cNvSpPr>
            <a:spLocks noGrp="1"/>
          </p:cNvSpPr>
          <p:nvPr>
            <p:ph type="dt" sz="half" idx="10"/>
          </p:nvPr>
        </p:nvSpPr>
        <p:spPr>
          <a:xfrm>
            <a:off x="6705600" y="4206240"/>
            <a:ext cx="960120" cy="457200"/>
          </a:xfrm>
        </p:spPr>
        <p:txBody>
          <a:bodyPr/>
          <a:lstStyle/>
          <a:p>
            <a:fld id="{E90ED720-0104-4369-84BC-D37694168613}" type="datetimeFigureOut">
              <a:rPr kumimoji="1" lang="ja-JP" altLang="en-US" smtClean="0"/>
              <a:pPr/>
              <a:t>2009/11/1</a:t>
            </a:fld>
            <a:endParaRPr kumimoji="1" lang="ja-JP" altLang="en-US"/>
          </a:p>
        </p:txBody>
      </p:sp>
      <p:sp>
        <p:nvSpPr>
          <p:cNvPr id="17" name="フッター プレースホルダ 16"/>
          <p:cNvSpPr>
            <a:spLocks noGrp="1"/>
          </p:cNvSpPr>
          <p:nvPr>
            <p:ph type="ftr" sz="quarter" idx="11"/>
          </p:nvPr>
        </p:nvSpPr>
        <p:spPr>
          <a:xfrm>
            <a:off x="5410200" y="4205288"/>
            <a:ext cx="1295400" cy="457200"/>
          </a:xfrm>
        </p:spPr>
        <p:txBody>
          <a:bodyPr/>
          <a:lstStyle/>
          <a:p>
            <a:endParaRPr kumimoji="1" lang="ja-JP" altLang="en-US"/>
          </a:p>
        </p:txBody>
      </p:sp>
      <p:sp>
        <p:nvSpPr>
          <p:cNvPr id="29" name="スライド番号プレースホルダ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3" name="コンテンツ プレースホルダ 2"/>
          <p:cNvSpPr>
            <a:spLocks noGrp="1"/>
          </p:cNvSpPr>
          <p:nvPr>
            <p:ph idx="1"/>
          </p:nvPr>
        </p:nvSpPr>
        <p:spPr/>
        <p:txBody>
          <a:body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3" name="コンテンツ プレースホルダ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381000" y="1143000"/>
            <a:ext cx="8382000" cy="1069848"/>
          </a:xfrm>
        </p:spPr>
        <p:txBody>
          <a:bodyPr anchor="ctr"/>
          <a:lstStyle>
            <a:lvl1pPr>
              <a:defRPr sz="4000" b="0" i="0" cap="none" baseline="0"/>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26" name="日付プレースホルダ 25"/>
          <p:cNvSpPr>
            <a:spLocks noGrp="1"/>
          </p:cNvSpPr>
          <p:nvPr>
            <p:ph type="dt" sz="half" idx="10"/>
          </p:nvPr>
        </p:nvSpPr>
        <p:spPr/>
        <p:txBody>
          <a:bodyPr rtlCol="0"/>
          <a:lstStyle/>
          <a:p>
            <a:fld id="{E90ED720-0104-4369-84BC-D37694168613}" type="datetimeFigureOut">
              <a:rPr kumimoji="1" lang="ja-JP" altLang="en-US" smtClean="0"/>
              <a:pPr/>
              <a:t>2009/11/1</a:t>
            </a:fld>
            <a:endParaRPr kumimoji="1" lang="ja-JP" altLang="en-US"/>
          </a:p>
        </p:txBody>
      </p:sp>
      <p:sp>
        <p:nvSpPr>
          <p:cNvPr id="27" name="スライド番号プレースホルダ 26"/>
          <p:cNvSpPr>
            <a:spLocks noGrp="1"/>
          </p:cNvSpPr>
          <p:nvPr>
            <p:ph type="sldNum" sz="quarter" idx="11"/>
          </p:nvPr>
        </p:nvSpPr>
        <p:spPr/>
        <p:txBody>
          <a:bodyPr rtlCol="0"/>
          <a:lstStyle/>
          <a:p>
            <a:fld id="{D2D8002D-B5B0-4BAC-B1F6-782DDCCE6D9C}" type="slidenum">
              <a:rPr kumimoji="1" lang="ja-JP" altLang="en-US" smtClean="0"/>
              <a:pPr/>
              <a:t>&lt;#&gt;</a:t>
            </a:fld>
            <a:endParaRPr kumimoji="1" lang="ja-JP" altLang="en-US"/>
          </a:p>
        </p:txBody>
      </p:sp>
      <p:sp>
        <p:nvSpPr>
          <p:cNvPr id="28" name="フッター プレースホルダ 27"/>
          <p:cNvSpPr>
            <a:spLocks noGrp="1"/>
          </p:cNvSpPr>
          <p:nvPr>
            <p:ph type="ftr" sz="quarter" idx="12"/>
          </p:nvPr>
        </p:nvSpPr>
        <p:spPr/>
        <p:txBody>
          <a:bodyPr rtlCol="0"/>
          <a:lstStyle/>
          <a:p>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ja-JP" altLang="en-US" smtClean="0"/>
              <a:t>マスタ タイトルの書式設定</a:t>
            </a:r>
            <a:endParaRPr kumimoji="0" lang="en-US"/>
          </a:p>
        </p:txBody>
      </p:sp>
      <p:sp>
        <p:nvSpPr>
          <p:cNvPr id="3" name="日付プレースホルダ 2"/>
          <p:cNvSpPr>
            <a:spLocks noGrp="1"/>
          </p:cNvSpPr>
          <p:nvPr>
            <p:ph type="dt" sz="half" idx="10"/>
          </p:nvPr>
        </p:nvSpPr>
        <p:spPr>
          <a:xfrm>
            <a:off x="6583680" y="612648"/>
            <a:ext cx="957264" cy="457200"/>
          </a:xfrm>
        </p:spPr>
        <p:txBody>
          <a:bodyPr/>
          <a:lstStyle/>
          <a:p>
            <a:fld id="{E90ED720-0104-4369-84BC-D37694168613}" type="datetimeFigureOut">
              <a:rPr kumimoji="1" lang="ja-JP" altLang="en-US" smtClean="0"/>
              <a:pPr/>
              <a:t>2009/11/1</a:t>
            </a:fld>
            <a:endParaRPr kumimoji="1" lang="ja-JP" altLang="en-US"/>
          </a:p>
        </p:txBody>
      </p:sp>
      <p:sp>
        <p:nvSpPr>
          <p:cNvPr id="4" name="フッター プレースホルダ 3"/>
          <p:cNvSpPr>
            <a:spLocks noGrp="1"/>
          </p:cNvSpPr>
          <p:nvPr>
            <p:ph type="ftr" sz="quarter" idx="11"/>
          </p:nvPr>
        </p:nvSpPr>
        <p:spPr>
          <a:xfrm>
            <a:off x="5257800" y="612648"/>
            <a:ext cx="1325880" cy="457200"/>
          </a:xfrm>
        </p:spPr>
        <p:txBody>
          <a:bodyPr/>
          <a:lstStyle/>
          <a:p>
            <a:endParaRPr kumimoji="1" lang="ja-JP" altLang="en-US"/>
          </a:p>
        </p:txBody>
      </p:sp>
      <p:sp>
        <p:nvSpPr>
          <p:cNvPr id="5" name="スライド番号プレースホルダ 4"/>
          <p:cNvSpPr>
            <a:spLocks noGrp="1"/>
          </p:cNvSpPr>
          <p:nvPr>
            <p:ph type="sldNum" sz="quarter" idx="12"/>
          </p:nvPr>
        </p:nvSpPr>
        <p:spPr>
          <a:xfrm>
            <a:off x="8174736" y="2272"/>
            <a:ext cx="762000" cy="365760"/>
          </a:xfrm>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E90ED720-0104-4369-84BC-D37694168613}" type="datetimeFigureOut">
              <a:rPr kumimoji="1" lang="ja-JP" altLang="en-US" smtClean="0"/>
              <a:pPr/>
              <a:t>2009/11/1</a:t>
            </a:fld>
            <a:endParaRPr kumimoji="1" lang="ja-JP" altLang="en-US"/>
          </a:p>
        </p:txBody>
      </p:sp>
      <p:sp>
        <p:nvSpPr>
          <p:cNvPr id="3" name="フッター プレースホルダ 2"/>
          <p:cNvSpPr>
            <a:spLocks noGrp="1"/>
          </p:cNvSpPr>
          <p:nvPr>
            <p:ph type="ftr" sz="quarter" idx="11"/>
          </p:nvPr>
        </p:nvSpPr>
        <p:spPr/>
        <p:txBody>
          <a:bodyPr/>
          <a:lstStyle/>
          <a:p>
            <a:endParaRPr kumimoji="1" lang="ja-JP" altLang="en-US"/>
          </a:p>
        </p:txBody>
      </p:sp>
      <p:sp>
        <p:nvSpPr>
          <p:cNvPr id="4" name="スライド番号プレースホルダ 3"/>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5353496" y="1101970"/>
            <a:ext cx="3383280" cy="877824"/>
          </a:xfrm>
        </p:spPr>
        <p:txBody>
          <a:bodyPr anchor="b"/>
          <a:lstStyle>
            <a:lvl1pPr algn="l">
              <a:buNone/>
              <a:defRPr sz="1800" b="1"/>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ja-JP" altLang="en-US" smtClean="0"/>
              <a:t>マスタ タイトルの書式設定</a:t>
            </a:r>
            <a:endParaRPr kumimoji="0" lang="en-US"/>
          </a:p>
        </p:txBody>
      </p:sp>
      <p:sp>
        <p:nvSpPr>
          <p:cNvPr id="3" name="図プレースホルダ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ja-JP" altLang="en-US" smtClean="0"/>
              <a:t>アイコンをクリックして図を追加</a:t>
            </a:r>
            <a:endParaRPr kumimoji="0" lang="en-US" dirty="0"/>
          </a:p>
        </p:txBody>
      </p:sp>
      <p:sp>
        <p:nvSpPr>
          <p:cNvPr id="4" name="テキスト プレースホルダ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ja-JP" altLang="en-US" smtClean="0"/>
              <a:t>マスタ テキストの書式設定</a:t>
            </a:r>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pPr/>
              <a:t>2009/11/1</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p:txBody>
          <a:bodyPr vert="eaVer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781800" y="1143000"/>
            <a:ext cx="1905000" cy="5486400"/>
          </a:xfrm>
        </p:spPr>
        <p:txBody>
          <a:bodyPr vert="eaVer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1143000"/>
            <a:ext cx="6248400" cy="5486400"/>
          </a:xfrm>
        </p:spPr>
        <p:txBody>
          <a:bodyPr vert="eaVer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2009/11/1</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正方形/長方形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正方形/長方形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正方形/長方形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正方形/長方形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正方形/長方形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角丸四角形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角丸四角形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正方形/長方形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正方形/長方形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正方形/長方形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正方形/長方形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正方形/長方形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正方形/長方形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タイトル プレースホルダ 21"/>
          <p:cNvSpPr>
            <a:spLocks noGrp="1"/>
          </p:cNvSpPr>
          <p:nvPr>
            <p:ph type="title"/>
          </p:nvPr>
        </p:nvSpPr>
        <p:spPr>
          <a:xfrm>
            <a:off x="457200" y="1143000"/>
            <a:ext cx="8229600" cy="1066800"/>
          </a:xfrm>
          <a:prstGeom prst="rect">
            <a:avLst/>
          </a:prstGeom>
        </p:spPr>
        <p:txBody>
          <a:bodyPr vert="horz" anchor="ctr">
            <a:normAutofit/>
          </a:bodyPr>
          <a:lstStyle/>
          <a:p>
            <a:r>
              <a:rPr kumimoji="0" lang="ja-JP" altLang="en-US" smtClean="0"/>
              <a:t>マスタ タイトルの書式設定</a:t>
            </a:r>
            <a:endParaRPr kumimoji="0" lang="en-US"/>
          </a:p>
        </p:txBody>
      </p:sp>
      <p:sp>
        <p:nvSpPr>
          <p:cNvPr id="13" name="テキスト プレースホルダ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4" name="日付プレースホルダ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E90ED720-0104-4369-84BC-D37694168613}" type="datetimeFigureOut">
              <a:rPr kumimoji="1" lang="ja-JP" altLang="en-US" smtClean="0"/>
              <a:pPr/>
              <a:t>2009/11/1</a:t>
            </a:fld>
            <a:endParaRPr kumimoji="1" lang="ja-JP" altLang="en-US"/>
          </a:p>
        </p:txBody>
      </p:sp>
      <p:sp>
        <p:nvSpPr>
          <p:cNvPr id="3" name="フッター プレースホルダ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kumimoji="1" lang="ja-JP" altLang="en-US"/>
          </a:p>
        </p:txBody>
      </p:sp>
      <p:sp>
        <p:nvSpPr>
          <p:cNvPr id="23" name="スライド番号プレースホルダ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D2D8002D-B5B0-4BAC-B1F6-782DDCCE6D9C}"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1"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1"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1"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1"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1"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1"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1"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1"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1"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1" sz="1400" kern="1200" baseline="0">
          <a:solidFill>
            <a:schemeClr val="accent3"/>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4.xml"/><Relationship Id="rId7"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fontScale="90000"/>
          </a:bodyPr>
          <a:lstStyle/>
          <a:p>
            <a:r>
              <a:rPr lang="en-US" altLang="ja-JP" dirty="0" smtClean="0"/>
              <a:t>ICPC</a:t>
            </a:r>
            <a:r>
              <a:rPr lang="ja-JP" altLang="en-US" dirty="0" smtClean="0"/>
              <a:t>夏合宿</a:t>
            </a:r>
            <a:r>
              <a:rPr lang="en-US" altLang="ja-JP" dirty="0" smtClean="0"/>
              <a:t>09</a:t>
            </a:r>
            <a:r>
              <a:rPr lang="ja-JP" altLang="en-US" dirty="0" smtClean="0"/>
              <a:t> </a:t>
            </a:r>
            <a:r>
              <a:rPr lang="en-US" altLang="ja-JP" dirty="0" smtClean="0"/>
              <a:t>Day2 Problem G</a:t>
            </a:r>
            <a:br>
              <a:rPr lang="en-US" altLang="ja-JP" dirty="0" smtClean="0"/>
            </a:br>
            <a:r>
              <a:rPr lang="en-US" altLang="ja-JP" dirty="0" smtClean="0"/>
              <a:t>Defend the Bases</a:t>
            </a:r>
            <a:br>
              <a:rPr lang="en-US" altLang="ja-JP" dirty="0" smtClean="0"/>
            </a:br>
            <a:r>
              <a:rPr lang="ja-JP" altLang="en-US" dirty="0" smtClean="0"/>
              <a:t>「君達の基地は、</a:t>
            </a:r>
            <a:r>
              <a:rPr lang="en-US" altLang="ja-JP" dirty="0" smtClean="0"/>
              <a:t/>
            </a:r>
            <a:br>
              <a:rPr lang="en-US" altLang="ja-JP" dirty="0" smtClean="0"/>
            </a:br>
            <a:r>
              <a:rPr lang="ja-JP" altLang="en-US" dirty="0" smtClean="0"/>
              <a:t>全て</a:t>
            </a:r>
            <a:r>
              <a:rPr lang="en-US" altLang="ja-JP" dirty="0" smtClean="0"/>
              <a:t>CATS</a:t>
            </a:r>
            <a:r>
              <a:rPr lang="ja-JP" altLang="en-US" dirty="0" smtClean="0"/>
              <a:t>がいただいた。」</a:t>
            </a:r>
            <a:endParaRPr kumimoji="1" lang="ja-JP" altLang="en-US" dirty="0"/>
          </a:p>
        </p:txBody>
      </p:sp>
      <p:sp>
        <p:nvSpPr>
          <p:cNvPr id="3" name="サブタイトル 2"/>
          <p:cNvSpPr>
            <a:spLocks noGrp="1"/>
          </p:cNvSpPr>
          <p:nvPr>
            <p:ph type="subTitle" idx="1"/>
          </p:nvPr>
        </p:nvSpPr>
        <p:spPr/>
        <p:txBody>
          <a:bodyPr/>
          <a:lstStyle/>
          <a:p>
            <a:r>
              <a:rPr kumimoji="1" lang="ja-JP" altLang="en-US" dirty="0" smtClean="0"/>
              <a:t>原案・解説 </a:t>
            </a:r>
            <a:r>
              <a:rPr kumimoji="1" lang="en-US" altLang="ja-JP" dirty="0" smtClean="0"/>
              <a:t>: </a:t>
            </a:r>
            <a:r>
              <a:rPr kumimoji="1" lang="ja-JP" altLang="en-US" dirty="0" smtClean="0"/>
              <a:t>野田</a:t>
            </a:r>
            <a:endParaRPr kumimoji="1" lang="en-US" altLang="ja-JP" dirty="0" smtClean="0"/>
          </a:p>
          <a:p>
            <a:r>
              <a:rPr lang="ja-JP" altLang="en-US" dirty="0" smtClean="0"/>
              <a:t>解答 </a:t>
            </a:r>
            <a:r>
              <a:rPr lang="en-US" altLang="ja-JP" dirty="0" smtClean="0"/>
              <a:t>: </a:t>
            </a:r>
            <a:r>
              <a:rPr lang="ja-JP" altLang="en-US" dirty="0" smtClean="0"/>
              <a:t>高橋・野田</a:t>
            </a:r>
            <a:endParaRPr kumimoji="1" lang="ja-JP"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二次元座標上に</a:t>
            </a:r>
            <a:r>
              <a:rPr kumimoji="1" lang="en-US" altLang="ja-JP" dirty="0" smtClean="0"/>
              <a:t>N</a:t>
            </a:r>
            <a:r>
              <a:rPr kumimoji="1" lang="ja-JP" altLang="en-US" dirty="0" smtClean="0"/>
              <a:t>個の軍団と</a:t>
            </a:r>
            <a:r>
              <a:rPr kumimoji="1" lang="en-US" altLang="ja-JP" dirty="0" smtClean="0"/>
              <a:t>M</a:t>
            </a:r>
            <a:r>
              <a:rPr kumimoji="1" lang="ja-JP" altLang="en-US" dirty="0" smtClean="0"/>
              <a:t>個の基地が配置されている</a:t>
            </a:r>
            <a:endParaRPr kumimoji="1" lang="en-US" altLang="ja-JP" dirty="0" smtClean="0"/>
          </a:p>
          <a:p>
            <a:r>
              <a:rPr lang="ja-JP" altLang="en-US" dirty="0" smtClean="0"/>
              <a:t>各軍団には移動速度が定められている</a:t>
            </a:r>
            <a:endParaRPr lang="en-US" altLang="ja-JP" dirty="0" smtClean="0"/>
          </a:p>
          <a:p>
            <a:r>
              <a:rPr lang="ja-JP" altLang="en-US" dirty="0" smtClean="0"/>
              <a:t>全ての基地に最低一団以上の軍団を移動させるために必要な最小時間を求めよ</a:t>
            </a:r>
            <a:endParaRPr kumimoji="1" lang="ja-JP" altLang="en-US" dirty="0"/>
          </a:p>
        </p:txBody>
      </p:sp>
      <p:sp>
        <p:nvSpPr>
          <p:cNvPr id="4" name="円/楕円 3"/>
          <p:cNvSpPr/>
          <p:nvPr/>
        </p:nvSpPr>
        <p:spPr>
          <a:xfrm>
            <a:off x="3857620" y="5357826"/>
            <a:ext cx="214314" cy="2143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円/楕円 4"/>
          <p:cNvSpPr/>
          <p:nvPr/>
        </p:nvSpPr>
        <p:spPr>
          <a:xfrm>
            <a:off x="2857488" y="5429264"/>
            <a:ext cx="214314" cy="214314"/>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kumimoji="1" lang="ja-JP" altLang="en-US"/>
          </a:p>
        </p:txBody>
      </p:sp>
      <p:sp>
        <p:nvSpPr>
          <p:cNvPr id="6" name="円/楕円 5"/>
          <p:cNvSpPr/>
          <p:nvPr/>
        </p:nvSpPr>
        <p:spPr>
          <a:xfrm>
            <a:off x="2428860" y="4857760"/>
            <a:ext cx="214314" cy="2143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円/楕円 6"/>
          <p:cNvSpPr/>
          <p:nvPr/>
        </p:nvSpPr>
        <p:spPr>
          <a:xfrm>
            <a:off x="3929058" y="6357958"/>
            <a:ext cx="214314" cy="21431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円/楕円 7"/>
          <p:cNvSpPr/>
          <p:nvPr/>
        </p:nvSpPr>
        <p:spPr>
          <a:xfrm>
            <a:off x="4214810" y="4929198"/>
            <a:ext cx="214314" cy="214314"/>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kumimoji="1" lang="ja-JP" altLang="en-US"/>
          </a:p>
        </p:txBody>
      </p:sp>
      <p:cxnSp>
        <p:nvCxnSpPr>
          <p:cNvPr id="10" name="直線矢印コネクタ 9"/>
          <p:cNvCxnSpPr>
            <a:stCxn id="5" idx="1"/>
          </p:cNvCxnSpPr>
          <p:nvPr/>
        </p:nvCxnSpPr>
        <p:spPr>
          <a:xfrm rot="16200000" flipV="1">
            <a:off x="2571736" y="5143512"/>
            <a:ext cx="388576" cy="2457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直線矢印コネクタ 11"/>
          <p:cNvCxnSpPr>
            <a:stCxn id="4" idx="7"/>
            <a:endCxn id="8" idx="3"/>
          </p:cNvCxnSpPr>
          <p:nvPr/>
        </p:nvCxnSpPr>
        <p:spPr>
          <a:xfrm rot="5400000" flipH="1" flipV="1">
            <a:off x="4004829" y="5147845"/>
            <a:ext cx="277086" cy="2056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二部グラフの最大マッチング</a:t>
            </a:r>
            <a:endParaRPr kumimoji="1" lang="en-US" altLang="ja-JP" dirty="0" smtClean="0"/>
          </a:p>
          <a:p>
            <a:pPr lvl="1"/>
            <a:r>
              <a:rPr lang="ja-JP" altLang="en-US" dirty="0" smtClean="0"/>
              <a:t>左側に軍団、右側に基地を配置</a:t>
            </a:r>
            <a:endParaRPr lang="en-US" altLang="ja-JP" dirty="0" smtClean="0"/>
          </a:p>
          <a:p>
            <a:pPr lvl="1"/>
            <a:r>
              <a:rPr lang="ja-JP" altLang="en-US" dirty="0" smtClean="0"/>
              <a:t>エッジを追加して最大流</a:t>
            </a:r>
            <a:endParaRPr lang="en-US" altLang="ja-JP" dirty="0" smtClean="0"/>
          </a:p>
          <a:p>
            <a:pPr lvl="2"/>
            <a:r>
              <a:rPr lang="ja-JP" altLang="en-US" dirty="0" smtClean="0"/>
              <a:t>右側の全ての頂点をカバーするまで、</a:t>
            </a:r>
            <a:r>
              <a:rPr kumimoji="1" lang="ja-JP" altLang="en-US" dirty="0" smtClean="0"/>
              <a:t>所要時間の短い順にエッジを追加する</a:t>
            </a:r>
            <a:endParaRPr lang="en-US" altLang="ja-JP" dirty="0" smtClean="0"/>
          </a:p>
          <a:p>
            <a:pPr lvl="2"/>
            <a:r>
              <a:rPr lang="ja-JP" altLang="en-US" dirty="0" smtClean="0"/>
              <a:t>所要時間</a:t>
            </a:r>
            <a:r>
              <a:rPr lang="en-US" altLang="ja-JP" dirty="0" smtClean="0"/>
              <a:t>R</a:t>
            </a:r>
            <a:r>
              <a:rPr lang="ja-JP" altLang="en-US" dirty="0" smtClean="0"/>
              <a:t>以下のエッジを追加し、右側の全ての頂点をカバーする</a:t>
            </a:r>
            <a:r>
              <a:rPr lang="en-US" altLang="ja-JP" dirty="0" smtClean="0"/>
              <a:t>R</a:t>
            </a:r>
            <a:r>
              <a:rPr lang="ja-JP" altLang="en-US" dirty="0" smtClean="0"/>
              <a:t>の値を二分探索で求める</a:t>
            </a:r>
            <a:endParaRPr kumimoji="1" lang="ja-JP"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メモ</a:t>
            </a:r>
            <a:endParaRPr kumimoji="1" lang="ja-JP" altLang="en-US" dirty="0"/>
          </a:p>
        </p:txBody>
      </p:sp>
      <p:sp>
        <p:nvSpPr>
          <p:cNvPr id="3" name="コンテンツ プレースホルダ 2"/>
          <p:cNvSpPr>
            <a:spLocks noGrp="1"/>
          </p:cNvSpPr>
          <p:nvPr>
            <p:ph idx="1"/>
          </p:nvPr>
        </p:nvSpPr>
        <p:spPr/>
        <p:txBody>
          <a:bodyPr/>
          <a:lstStyle/>
          <a:p>
            <a:r>
              <a:rPr lang="ja-JP" altLang="en-US" dirty="0" smtClean="0"/>
              <a:t>二部マッチング専用</a:t>
            </a:r>
            <a:endParaRPr lang="en-US" altLang="ja-JP" dirty="0" smtClean="0"/>
          </a:p>
          <a:p>
            <a:pPr lvl="1"/>
            <a:r>
              <a:rPr lang="en-US" altLang="ja-JP" dirty="0" err="1" smtClean="0"/>
              <a:t>Hopcroft</a:t>
            </a:r>
            <a:r>
              <a:rPr lang="en-US" altLang="ja-JP" dirty="0" smtClean="0"/>
              <a:t>-Karp algorithm</a:t>
            </a:r>
          </a:p>
          <a:p>
            <a:r>
              <a:rPr lang="ja-JP" altLang="en-US" dirty="0" smtClean="0"/>
              <a:t>最大流</a:t>
            </a:r>
            <a:endParaRPr lang="en-US" altLang="ja-JP" dirty="0" smtClean="0"/>
          </a:p>
          <a:p>
            <a:pPr lvl="1"/>
            <a:r>
              <a:rPr lang="en-US" altLang="ja-JP" dirty="0" smtClean="0"/>
              <a:t>Ford-Fulkerson algorithm</a:t>
            </a:r>
          </a:p>
          <a:p>
            <a:pPr lvl="1"/>
            <a:r>
              <a:rPr lang="en-US" altLang="ja-JP" dirty="0" smtClean="0"/>
              <a:t>Edmond-Karp</a:t>
            </a:r>
          </a:p>
          <a:p>
            <a:pPr lvl="1"/>
            <a:r>
              <a:rPr lang="en-US" altLang="ja-JP" dirty="0" err="1" smtClean="0"/>
              <a:t>Dinic</a:t>
            </a:r>
            <a:endParaRPr lang="en-US" altLang="ja-JP" dirty="0" smtClean="0"/>
          </a:p>
          <a:p>
            <a:pPr lvl="1"/>
            <a:r>
              <a:rPr lang="en-US" altLang="ja-JP" dirty="0" smtClean="0"/>
              <a:t>Goldberg-</a:t>
            </a:r>
            <a:r>
              <a:rPr lang="en-US" altLang="ja-JP" dirty="0" err="1" smtClean="0"/>
              <a:t>Tarjan</a:t>
            </a:r>
            <a:r>
              <a:rPr lang="en-US" altLang="ja-JP" dirty="0" smtClean="0"/>
              <a:t> O(V^2 </a:t>
            </a:r>
            <a:r>
              <a:rPr lang="en-US" altLang="ja-JP" dirty="0" err="1" smtClean="0"/>
              <a:t>sqrt</a:t>
            </a:r>
            <a:r>
              <a:rPr lang="en-US" altLang="ja-JP" dirty="0" smtClean="0"/>
              <a:t>(m))</a:t>
            </a:r>
            <a:endParaRPr kumimoji="1" lang="ja-JP" altLang="en-US" dirty="0"/>
          </a:p>
        </p:txBody>
      </p:sp>
      <p:graphicFrame>
        <p:nvGraphicFramePr>
          <p:cNvPr id="8" name="オブジェクト 7"/>
          <p:cNvGraphicFramePr>
            <a:graphicFrameLocks noChangeAspect="1"/>
          </p:cNvGraphicFramePr>
          <p:nvPr/>
        </p:nvGraphicFramePr>
        <p:xfrm>
          <a:off x="4929190" y="2714620"/>
          <a:ext cx="1116013" cy="482600"/>
        </p:xfrm>
        <a:graphic>
          <a:graphicData uri="http://schemas.openxmlformats.org/presentationml/2006/ole">
            <p:oleObj spid="_x0000_s1026" name="数式" r:id="rId4" imgW="558720" imgH="241200" progId="Equation.3">
              <p:embed/>
            </p:oleObj>
          </a:graphicData>
        </a:graphic>
      </p:graphicFrame>
      <p:graphicFrame>
        <p:nvGraphicFramePr>
          <p:cNvPr id="1027" name="Object 3"/>
          <p:cNvGraphicFramePr>
            <a:graphicFrameLocks noChangeAspect="1"/>
          </p:cNvGraphicFramePr>
          <p:nvPr/>
        </p:nvGraphicFramePr>
        <p:xfrm>
          <a:off x="5000628" y="3643314"/>
          <a:ext cx="836612" cy="431800"/>
        </p:xfrm>
        <a:graphic>
          <a:graphicData uri="http://schemas.openxmlformats.org/presentationml/2006/ole">
            <p:oleObj spid="_x0000_s1027" name="数式" r:id="rId5" imgW="419040" imgH="215640" progId="Equation.3">
              <p:embed/>
            </p:oleObj>
          </a:graphicData>
        </a:graphic>
      </p:graphicFrame>
      <p:graphicFrame>
        <p:nvGraphicFramePr>
          <p:cNvPr id="1028" name="Object 4"/>
          <p:cNvGraphicFramePr>
            <a:graphicFrameLocks noChangeAspect="1"/>
          </p:cNvGraphicFramePr>
          <p:nvPr/>
        </p:nvGraphicFramePr>
        <p:xfrm>
          <a:off x="3357554" y="4071942"/>
          <a:ext cx="963613" cy="457200"/>
        </p:xfrm>
        <a:graphic>
          <a:graphicData uri="http://schemas.openxmlformats.org/presentationml/2006/ole">
            <p:oleObj spid="_x0000_s1028" name="数式" r:id="rId6" imgW="482400" imgH="228600" progId="Equation.3">
              <p:embed/>
            </p:oleObj>
          </a:graphicData>
        </a:graphic>
      </p:graphicFrame>
      <p:graphicFrame>
        <p:nvGraphicFramePr>
          <p:cNvPr id="1029" name="Object 5"/>
          <p:cNvGraphicFramePr>
            <a:graphicFrameLocks noChangeAspect="1"/>
          </p:cNvGraphicFramePr>
          <p:nvPr/>
        </p:nvGraphicFramePr>
        <p:xfrm>
          <a:off x="2071670" y="4500570"/>
          <a:ext cx="1014413" cy="457200"/>
        </p:xfrm>
        <a:graphic>
          <a:graphicData uri="http://schemas.openxmlformats.org/presentationml/2006/ole">
            <p:oleObj spid="_x0000_s1029" name="数式" r:id="rId7" imgW="507960" imgH="228600" progId="Equation.3">
              <p:embed/>
            </p:oleObj>
          </a:graphicData>
        </a:graphic>
      </p:graphicFrame>
      <p:graphicFrame>
        <p:nvGraphicFramePr>
          <p:cNvPr id="1030" name="Object 6"/>
          <p:cNvGraphicFramePr>
            <a:graphicFrameLocks noChangeAspect="1"/>
          </p:cNvGraphicFramePr>
          <p:nvPr/>
        </p:nvGraphicFramePr>
        <p:xfrm>
          <a:off x="6072198" y="4929198"/>
          <a:ext cx="1268413" cy="482600"/>
        </p:xfrm>
        <a:graphic>
          <a:graphicData uri="http://schemas.openxmlformats.org/presentationml/2006/ole">
            <p:oleObj spid="_x0000_s1030" name="数式" r:id="rId8" imgW="634680" imgH="241200" progId="Equation.3">
              <p:embed/>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さらにメモ</a:t>
            </a:r>
            <a:endParaRPr kumimoji="1" lang="ja-JP" altLang="en-US" dirty="0"/>
          </a:p>
        </p:txBody>
      </p:sp>
      <p:sp>
        <p:nvSpPr>
          <p:cNvPr id="3" name="コンテンツ プレースホルダ 2"/>
          <p:cNvSpPr>
            <a:spLocks noGrp="1"/>
          </p:cNvSpPr>
          <p:nvPr>
            <p:ph idx="1"/>
          </p:nvPr>
        </p:nvSpPr>
        <p:spPr/>
        <p:txBody>
          <a:bodyPr/>
          <a:lstStyle/>
          <a:p>
            <a:r>
              <a:rPr lang="ja-JP" altLang="en-US" dirty="0" err="1" smtClean="0"/>
              <a:t>にゃあさんの</a:t>
            </a:r>
            <a:r>
              <a:rPr lang="ja-JP" altLang="en-US" dirty="0" smtClean="0"/>
              <a:t>戯言日記 </a:t>
            </a:r>
            <a:r>
              <a:rPr lang="en-US" altLang="ja-JP" dirty="0" smtClean="0"/>
              <a:t>- </a:t>
            </a:r>
            <a:r>
              <a:rPr lang="ja-JP" altLang="en-US" dirty="0" smtClean="0"/>
              <a:t>最大フローのアルゴリズ</a:t>
            </a:r>
            <a:endParaRPr lang="en-US" altLang="ja-JP" dirty="0" smtClean="0"/>
          </a:p>
          <a:p>
            <a:pPr lvl="1"/>
            <a:r>
              <a:rPr lang="en-US" altLang="ja-JP" dirty="0" smtClean="0"/>
              <a:t>http://d.hatena.ne.jp/nyaasan/20071109/p1</a:t>
            </a:r>
            <a:endParaRPr kumimoji="1" lang="ja-JP"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ジャッジソースコード</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高橋</a:t>
            </a:r>
            <a:endParaRPr kumimoji="1" lang="en-US" altLang="ja-JP" dirty="0" smtClean="0"/>
          </a:p>
          <a:p>
            <a:pPr lvl="1"/>
            <a:r>
              <a:rPr lang="en-US" altLang="ja-JP" dirty="0" smtClean="0"/>
              <a:t>C++</a:t>
            </a:r>
          </a:p>
          <a:p>
            <a:pPr lvl="1"/>
            <a:r>
              <a:rPr kumimoji="1" lang="en-US" altLang="ja-JP" dirty="0" smtClean="0"/>
              <a:t>122</a:t>
            </a:r>
            <a:r>
              <a:rPr kumimoji="1" lang="ja-JP" altLang="en-US" dirty="0" smtClean="0"/>
              <a:t>行</a:t>
            </a:r>
            <a:endParaRPr lang="en-US" altLang="ja-JP" dirty="0" smtClean="0"/>
          </a:p>
          <a:p>
            <a:r>
              <a:rPr kumimoji="1" lang="ja-JP" altLang="en-US" dirty="0" smtClean="0"/>
              <a:t>野田</a:t>
            </a:r>
            <a:endParaRPr kumimoji="1" lang="en-US" altLang="ja-JP" dirty="0" smtClean="0"/>
          </a:p>
          <a:p>
            <a:pPr lvl="1"/>
            <a:r>
              <a:rPr kumimoji="1" lang="en-US" altLang="ja-JP" dirty="0" smtClean="0"/>
              <a:t>C++</a:t>
            </a:r>
          </a:p>
          <a:p>
            <a:pPr lvl="1"/>
            <a:r>
              <a:rPr lang="en-US" altLang="ja-JP" dirty="0" smtClean="0"/>
              <a:t>149</a:t>
            </a:r>
            <a:r>
              <a:rPr lang="ja-JP" altLang="en-US" dirty="0" smtClean="0"/>
              <a:t>行</a:t>
            </a:r>
            <a:endParaRPr kumimoji="1" lang="en-US" altLang="ja-JP"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結果</a:t>
            </a:r>
            <a:endParaRPr kumimoji="1" lang="ja-JP" altLang="en-US" dirty="0"/>
          </a:p>
        </p:txBody>
      </p:sp>
      <p:sp>
        <p:nvSpPr>
          <p:cNvPr id="3" name="コンテンツ プレースホルダ 2"/>
          <p:cNvSpPr>
            <a:spLocks noGrp="1"/>
          </p:cNvSpPr>
          <p:nvPr>
            <p:ph idx="1"/>
          </p:nvPr>
        </p:nvSpPr>
        <p:spPr/>
        <p:txBody>
          <a:bodyPr/>
          <a:lstStyle/>
          <a:p>
            <a:r>
              <a:rPr lang="en-US" altLang="ja-JP" dirty="0" smtClean="0"/>
              <a:t>First submit : </a:t>
            </a:r>
            <a:r>
              <a:rPr lang="en-US" altLang="ja-JP" dirty="0" err="1" smtClean="0"/>
              <a:t>HABRush</a:t>
            </a:r>
            <a:r>
              <a:rPr lang="en-US" altLang="ja-JP" dirty="0" smtClean="0"/>
              <a:t>(132)</a:t>
            </a:r>
            <a:r>
              <a:rPr lang="ja-JP" altLang="en-US" dirty="0" smtClean="0"/>
              <a:t> </a:t>
            </a:r>
            <a:r>
              <a:rPr lang="en-US" altLang="ja-JP" dirty="0" smtClean="0"/>
              <a:t>-&gt; WA</a:t>
            </a:r>
          </a:p>
          <a:p>
            <a:r>
              <a:rPr lang="en-US" altLang="ja-JP" dirty="0" smtClean="0"/>
              <a:t>First accepted : </a:t>
            </a:r>
            <a:r>
              <a:rPr lang="en-US" altLang="ja-JP" dirty="0" err="1" smtClean="0"/>
              <a:t>HABRush</a:t>
            </a:r>
            <a:r>
              <a:rPr lang="en-US" altLang="ja-JP" dirty="0" smtClean="0"/>
              <a:t>(160)</a:t>
            </a:r>
          </a:p>
          <a:p>
            <a:r>
              <a:rPr lang="en-US" altLang="ja-JP" dirty="0" smtClean="0"/>
              <a:t>Total submit : 25</a:t>
            </a:r>
          </a:p>
          <a:p>
            <a:r>
              <a:rPr lang="en-US" altLang="ja-JP" dirty="0" smtClean="0"/>
              <a:t>Total accepted : 9</a:t>
            </a:r>
          </a:p>
          <a:p>
            <a:endParaRPr lang="en-US" altLang="ja-JP"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一言</a:t>
            </a:r>
            <a:endParaRPr kumimoji="1" lang="ja-JP" altLang="en-US" dirty="0"/>
          </a:p>
        </p:txBody>
      </p:sp>
      <p:sp>
        <p:nvSpPr>
          <p:cNvPr id="3" name="コンテンツ プレースホルダ 2"/>
          <p:cNvSpPr>
            <a:spLocks noGrp="1"/>
          </p:cNvSpPr>
          <p:nvPr>
            <p:ph sz="quarter" idx="1"/>
          </p:nvPr>
        </p:nvSpPr>
        <p:spPr/>
        <p:txBody>
          <a:bodyPr/>
          <a:lstStyle/>
          <a:p>
            <a:r>
              <a:rPr lang="ja-JP" altLang="en-US" dirty="0" smtClean="0"/>
              <a:t>誤答ペナルティが多いように感じました</a:t>
            </a:r>
            <a:endParaRPr lang="en-US" altLang="ja-JP" dirty="0" smtClean="0"/>
          </a:p>
          <a:p>
            <a:r>
              <a:rPr kumimoji="1" lang="ja-JP" altLang="en-US" dirty="0" smtClean="0"/>
              <a:t>確実に解けるようにしましょう</a:t>
            </a:r>
            <a:endParaRPr kumimoji="1" lang="ja-JP" alt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アーバン">
  <a:themeElements>
    <a:clrScheme name="アーバン">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アーバン">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アーバン">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0</TotalTime>
  <Words>210</Words>
  <Application>Microsoft Office PowerPoint</Application>
  <PresentationFormat>画面に合わせる (4:3)</PresentationFormat>
  <Paragraphs>47</Paragraphs>
  <Slides>8</Slides>
  <Notes>8</Notes>
  <HiddenSlides>0</HiddenSlides>
  <MMClips>0</MMClips>
  <ScaleCrop>false</ScaleCrop>
  <HeadingPairs>
    <vt:vector size="6" baseType="variant">
      <vt:variant>
        <vt:lpstr>テーマ</vt:lpstr>
      </vt:variant>
      <vt:variant>
        <vt:i4>1</vt:i4>
      </vt:variant>
      <vt:variant>
        <vt:lpstr>埋め込まれた OLE サーバー</vt:lpstr>
      </vt:variant>
      <vt:variant>
        <vt:i4>1</vt:i4>
      </vt:variant>
      <vt:variant>
        <vt:lpstr>スライド タイトル</vt:lpstr>
      </vt:variant>
      <vt:variant>
        <vt:i4>8</vt:i4>
      </vt:variant>
    </vt:vector>
  </HeadingPairs>
  <TitlesOfParts>
    <vt:vector size="10" baseType="lpstr">
      <vt:lpstr>アーバン</vt:lpstr>
      <vt:lpstr>数式</vt:lpstr>
      <vt:lpstr>ICPC夏合宿09 Day2 Problem G Defend the Bases 「君達の基地は、 全てCATSがいただいた。」</vt:lpstr>
      <vt:lpstr>問題</vt:lpstr>
      <vt:lpstr>解法</vt:lpstr>
      <vt:lpstr>メモ</vt:lpstr>
      <vt:lpstr>さらにメモ</vt:lpstr>
      <vt:lpstr>ジャッジソースコード</vt:lpstr>
      <vt:lpstr>結果</vt:lpstr>
      <vt:lpstr>一言</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2009-11-01T02:55:12Z</dcterms:created>
  <dcterms:modified xsi:type="dcterms:W3CDTF">2009-11-01T02:55:15Z</dcterms:modified>
</cp:coreProperties>
</file>