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3" r:id="rId4"/>
    <p:sldId id="258" r:id="rId5"/>
    <p:sldId id="265" r:id="rId6"/>
    <p:sldId id="268" r:id="rId7"/>
    <p:sldId id="270" r:id="rId8"/>
    <p:sldId id="267" r:id="rId9"/>
    <p:sldId id="269" r:id="rId10"/>
    <p:sldId id="262" r:id="rId11"/>
    <p:sldId id="261" r:id="rId12"/>
    <p:sldId id="259" r:id="rId13"/>
    <p:sldId id="264" r:id="rId14"/>
    <p:sldId id="260" r:id="rId15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C0C0C0"/>
    <a:srgbClr val="000099"/>
    <a:srgbClr val="DDDDDD"/>
    <a:srgbClr val="003399"/>
    <a:srgbClr val="000066"/>
    <a:srgbClr val="6633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11" autoAdjust="0"/>
    <p:restoredTop sz="94660"/>
  </p:normalViewPr>
  <p:slideViewPr>
    <p:cSldViewPr>
      <p:cViewPr>
        <p:scale>
          <a:sx n="80" d="100"/>
          <a:sy n="80" d="100"/>
        </p:scale>
        <p:origin x="-1278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ja-JP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FB7E24F-E440-482E-96D4-0B67E10DAAA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481504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1682C9-E403-43F0-9075-7B44F635AEBB}" type="slidenum">
              <a:rPr lang="en-US" altLang="ja-JP"/>
              <a:pPr/>
              <a:t>0</a:t>
            </a:fld>
            <a:endParaRPr lang="en-US" altLang="ja-JP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ja-JP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2241EC-5936-4BDB-83AE-B5202DB9D220}" type="slidenum">
              <a:rPr lang="en-US" altLang="ja-JP"/>
              <a:pPr/>
              <a:t>1</a:t>
            </a:fld>
            <a:endParaRPr lang="en-US" altLang="ja-JP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ja-JP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Rectangle 10" descr="横線"/>
          <p:cNvSpPr>
            <a:spLocks noChangeArrowheads="1"/>
          </p:cNvSpPr>
          <p:nvPr/>
        </p:nvSpPr>
        <p:spPr bwMode="auto">
          <a:xfrm>
            <a:off x="6699250" y="908050"/>
            <a:ext cx="2192338" cy="5473700"/>
          </a:xfrm>
          <a:prstGeom prst="rect">
            <a:avLst/>
          </a:prstGeom>
          <a:pattFill prst="ltHorz">
            <a:fgClr>
              <a:srgbClr val="C0C0C0"/>
            </a:fgClr>
            <a:bgClr>
              <a:srgbClr val="FFFFFF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84225" y="2133600"/>
            <a:ext cx="5781675" cy="1079500"/>
          </a:xfrm>
        </p:spPr>
        <p:txBody>
          <a:bodyPr/>
          <a:lstStyle>
            <a:lvl1pPr>
              <a:defRPr sz="3600" b="1"/>
            </a:lvl1pPr>
          </a:lstStyle>
          <a:p>
            <a:pPr lvl="0"/>
            <a:r>
              <a:rPr lang="ja-JP" altLang="en-US" noProof="0" smtClean="0"/>
              <a:t>マスター タイトルの書式設定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84225" y="3357563"/>
            <a:ext cx="5781675" cy="792162"/>
          </a:xfrm>
        </p:spPr>
        <p:txBody>
          <a:bodyPr/>
          <a:lstStyle>
            <a:lvl1pPr marL="0" indent="0">
              <a:buFontTx/>
              <a:buNone/>
              <a:defRPr sz="2400"/>
            </a:lvl1pPr>
          </a:lstStyle>
          <a:p>
            <a:pPr lvl="0"/>
            <a:r>
              <a:rPr lang="ja-JP" altLang="en-US" noProof="0" smtClean="0"/>
              <a:t>マスター サブタイトルの書式設定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784225" y="4868863"/>
            <a:ext cx="2133600" cy="287337"/>
          </a:xfrm>
        </p:spPr>
        <p:txBody>
          <a:bodyPr/>
          <a:lstStyle>
            <a:lvl1pPr>
              <a:defRPr sz="1400"/>
            </a:lvl1pPr>
          </a:lstStyle>
          <a:p>
            <a:fld id="{24833299-A7F7-42C6-8D81-D3846FCAE287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784225" y="4508500"/>
            <a:ext cx="2895600" cy="287338"/>
          </a:xfrm>
        </p:spPr>
        <p:txBody>
          <a:bodyPr/>
          <a:lstStyle>
            <a:lvl1pPr algn="l">
              <a:defRPr sz="1400"/>
            </a:lvl1pPr>
          </a:lstStyle>
          <a:p>
            <a:endParaRPr lang="en-US" altLang="ja-JP"/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317500" y="404813"/>
            <a:ext cx="6381750" cy="503237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tint val="7372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6699250" y="404813"/>
            <a:ext cx="2193925" cy="503237"/>
          </a:xfrm>
          <a:prstGeom prst="rect">
            <a:avLst/>
          </a:prstGeom>
          <a:gradFill rotWithShape="1">
            <a:gsLst>
              <a:gs pos="0">
                <a:srgbClr val="4D4D4D"/>
              </a:gs>
              <a:gs pos="100000">
                <a:srgbClr val="4D4D4D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317500" y="901700"/>
            <a:ext cx="8574088" cy="144463"/>
          </a:xfrm>
          <a:prstGeom prst="rect">
            <a:avLst/>
          </a:prstGeom>
          <a:gradFill rotWithShape="1">
            <a:gsLst>
              <a:gs pos="0">
                <a:schemeClr val="bg2">
                  <a:alpha val="39999"/>
                </a:schemeClr>
              </a:gs>
              <a:gs pos="100000">
                <a:schemeClr val="bg1">
                  <a:alpha val="39999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089" name="Line 17"/>
          <p:cNvSpPr>
            <a:spLocks noChangeShapeType="1"/>
          </p:cNvSpPr>
          <p:nvPr/>
        </p:nvSpPr>
        <p:spPr bwMode="auto">
          <a:xfrm>
            <a:off x="450850" y="3213100"/>
            <a:ext cx="611663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40A17A-3756-4939-AC3D-8615C701F307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AF1682-96FB-4D9E-AF31-CB8FCE9A0A2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52747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91AB10-80CB-491C-8A40-7537763A4CE7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3CABFC-D0FB-416C-8134-E3517DE269B2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63026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50A4BC-7C6F-46D5-BA27-52ED2C47F9D9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A6012-5094-41C7-AE73-317BAF948E30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81316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13AB56-B431-48FF-9060-E3AF0605A897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2662B-7360-4366-8AD1-64E6FDC22FF2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51921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D8CC94-12A2-4AF9-95F1-1284C2E79F43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EBA0B5-3E37-4711-986D-63D961784FD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79605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BA1DE4-1695-4953-B34E-7EF65CE63DC5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AAE4A6-6DAC-4B2D-8874-E00972C32FD9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10563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124290-A77D-40A6-8964-12FB620164DE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F25CDF-FB34-4BCC-97B4-EC97C1B38C4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41599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4ED5238-F4C7-45C3-AA06-E819B9BE3A08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9C6D5-5A1D-4664-8E60-F05D5C17C50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46790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3D2287-FC0E-4F75-99E6-27EA6DE22D41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F3BB4-1298-4718-A8F5-B0FE97A5A4B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45782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48463" y="115888"/>
            <a:ext cx="2143125" cy="601027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17500" y="115888"/>
            <a:ext cx="6278563" cy="601027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0958F2-F9F9-446F-87C3-11D5810A6162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8EB2E-751B-4AD2-B09F-6F018B07680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45842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317500" y="692150"/>
            <a:ext cx="6381750" cy="144463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tint val="7372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59" name="Rectangle 35" descr="横線"/>
          <p:cNvSpPr>
            <a:spLocks noChangeArrowheads="1"/>
          </p:cNvSpPr>
          <p:nvPr/>
        </p:nvSpPr>
        <p:spPr bwMode="auto">
          <a:xfrm>
            <a:off x="6699250" y="850900"/>
            <a:ext cx="2192338" cy="274638"/>
          </a:xfrm>
          <a:prstGeom prst="rect">
            <a:avLst/>
          </a:prstGeom>
          <a:pattFill prst="ltHorz">
            <a:fgClr>
              <a:srgbClr val="C0C0C0"/>
            </a:fgClr>
            <a:bgClr>
              <a:srgbClr val="FFFFFF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auto">
          <a:xfrm>
            <a:off x="6699250" y="692150"/>
            <a:ext cx="2193925" cy="144463"/>
          </a:xfrm>
          <a:prstGeom prst="rect">
            <a:avLst/>
          </a:prstGeom>
          <a:gradFill rotWithShape="1">
            <a:gsLst>
              <a:gs pos="0">
                <a:srgbClr val="4D4D4D"/>
              </a:gs>
              <a:gs pos="100000">
                <a:srgbClr val="4D4D4D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115888"/>
            <a:ext cx="85740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96975"/>
            <a:ext cx="8229600" cy="492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2413" y="6524625"/>
            <a:ext cx="2133600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5F85C067-03C8-417F-ABF0-C8EFFAAEA963}" type="datetime1">
              <a:rPr lang="ja-JP" altLang="en-US"/>
              <a:pPr/>
              <a:t>2012/6/17</a:t>
            </a:fld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24625"/>
            <a:ext cx="2895600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57988" y="6524625"/>
            <a:ext cx="2133600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C95FEF93-D150-4AA2-A707-AF093E52BC66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Tree_decomposition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mono.kmc.gr.jp/~oxy/d/?date=20100827" TargetMode="External"/><Relationship Id="rId2" Type="http://schemas.openxmlformats.org/officeDocument/2006/relationships/hyperlink" Target="http://en.wikipedia.org/wiki/FKT_algorith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s.bris.ac.uk/~montanar/presentations/matchings.pdf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84225" y="1412652"/>
            <a:ext cx="6308055" cy="1944340"/>
          </a:xfrm>
        </p:spPr>
        <p:txBody>
          <a:bodyPr/>
          <a:lstStyle/>
          <a:p>
            <a:r>
              <a:rPr lang="en-US" altLang="ja-JP" sz="2800" dirty="0" smtClean="0"/>
              <a:t>ACM-ICPC OB/OG </a:t>
            </a:r>
            <a:r>
              <a:rPr lang="ja-JP" altLang="en-US" sz="2800" dirty="0" smtClean="0"/>
              <a:t>の会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en-US" altLang="ja-JP" sz="2800" dirty="0" smtClean="0"/>
              <a:t>2012 </a:t>
            </a:r>
            <a:r>
              <a:rPr lang="ja-JP" altLang="en-US" sz="2800" dirty="0" smtClean="0"/>
              <a:t>年模擬国内予選 問題 </a:t>
            </a:r>
            <a:r>
              <a:rPr lang="en-US" altLang="ja-JP" sz="2800" dirty="0" smtClean="0"/>
              <a:t>G</a:t>
            </a:r>
            <a:r>
              <a:rPr lang="en-US" altLang="ja-JP" sz="4000" dirty="0" smtClean="0"/>
              <a:t/>
            </a:r>
            <a:br>
              <a:rPr lang="en-US" altLang="ja-JP" sz="4000" dirty="0" smtClean="0"/>
            </a:br>
            <a:r>
              <a:rPr lang="ja-JP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姉妹港 </a:t>
            </a:r>
            <a:r>
              <a:rPr lang="en-US" altLang="ja-JP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(Sister Ports)</a:t>
            </a:r>
            <a:endParaRPr lang="ja-JP" altLang="ja-JP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84225" y="3357562"/>
            <a:ext cx="5781675" cy="1583605"/>
          </a:xfrm>
        </p:spPr>
        <p:txBody>
          <a:bodyPr/>
          <a:lstStyle/>
          <a:p>
            <a:r>
              <a:rPr lang="ja-JP" altLang="en-US" dirty="0" smtClean="0"/>
              <a:t>原案：秋葉，岩田</a:t>
            </a:r>
            <a:endParaRPr lang="en-US" altLang="ja-JP" dirty="0" smtClean="0"/>
          </a:p>
          <a:p>
            <a:r>
              <a:rPr lang="ja-JP" altLang="en-US" dirty="0" smtClean="0"/>
              <a:t>解答：秋葉，岩田</a:t>
            </a:r>
            <a:endParaRPr lang="en-US" altLang="ja-JP" dirty="0" smtClean="0"/>
          </a:p>
          <a:p>
            <a:r>
              <a:rPr lang="ja-JP" altLang="en-US" dirty="0" smtClean="0"/>
              <a:t>解説：秋葉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48CD8-2819-4D4C-BAF8-A94D4D3DA7DE}" type="slidenum">
              <a:rPr lang="en-US" altLang="ja-JP"/>
              <a:pPr/>
              <a:t>1</a:t>
            </a:fld>
            <a:endParaRPr lang="en-US" altLang="ja-JP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問題概要</a:t>
            </a:r>
            <a:endParaRPr lang="ja-JP" altLang="ja-JP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99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457200" y="3573016"/>
                <a:ext cx="8229600" cy="2553146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ja-JP" altLang="en-US" sz="2800" dirty="0" smtClean="0"/>
                  <a:t>上図</a:t>
                </a:r>
                <a:r>
                  <a:rPr lang="ja-JP" altLang="en-US" sz="2800" dirty="0"/>
                  <a:t>みたいな</a:t>
                </a:r>
                <a:r>
                  <a:rPr lang="ja-JP" altLang="en-US" sz="2800" dirty="0" smtClean="0"/>
                  <a:t>グラフの完全マッチングを数えよ</a:t>
                </a:r>
                <a:endParaRPr lang="en-US" altLang="ja-JP" sz="2800" dirty="0" smtClean="0"/>
              </a:p>
              <a:p>
                <a:pPr marL="0" indent="0">
                  <a:buNone/>
                </a:pPr>
                <a:endParaRPr lang="en-US" altLang="ja-JP" sz="1600" dirty="0" smtClean="0"/>
              </a:p>
              <a:p>
                <a:pPr marL="0" indent="0">
                  <a:buNone/>
                </a:pPr>
                <a:r>
                  <a:rPr lang="ja-JP" altLang="en-US" sz="2400" b="1" dirty="0" smtClean="0"/>
                  <a:t>グラフの条件</a:t>
                </a:r>
                <a:endParaRPr lang="en-US" altLang="ja-JP" sz="2400" b="1" dirty="0" smtClean="0"/>
              </a:p>
              <a:p>
                <a:r>
                  <a:rPr lang="ja-JP" altLang="en-US" sz="2400" dirty="0" smtClean="0"/>
                  <a:t>外側に </a:t>
                </a: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/>
                      </a:rPr>
                      <m:t>𝑁</m:t>
                    </m:r>
                  </m:oMath>
                </a14:m>
                <a:r>
                  <a:rPr lang="en-US" altLang="ja-JP" sz="2400" dirty="0" smtClean="0"/>
                  <a:t> </a:t>
                </a:r>
                <a:r>
                  <a:rPr lang="ja-JP" altLang="en-US" sz="2400" dirty="0" smtClean="0"/>
                  <a:t>角形があって，</a:t>
                </a:r>
                <a:endParaRPr lang="en-US" altLang="ja-JP" sz="2400" dirty="0" smtClean="0"/>
              </a:p>
              <a:p>
                <a:r>
                  <a:rPr lang="ja-JP" altLang="en-US" sz="2400" dirty="0"/>
                  <a:t>内側</a:t>
                </a:r>
                <a:r>
                  <a:rPr lang="ja-JP" altLang="en-US" sz="2400" dirty="0" smtClean="0"/>
                  <a:t>に </a:t>
                </a: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/>
                      </a:rPr>
                      <m:t>𝑀</m:t>
                    </m:r>
                  </m:oMath>
                </a14:m>
                <a:r>
                  <a:rPr lang="en-US" altLang="ja-JP" sz="2400" dirty="0" smtClean="0"/>
                  <a:t> </a:t>
                </a:r>
                <a:r>
                  <a:rPr lang="ja-JP" altLang="en-US" sz="2400" dirty="0" smtClean="0"/>
                  <a:t>本辺があって</a:t>
                </a:r>
                <a:endParaRPr lang="en-US" altLang="ja-JP" sz="2400" dirty="0" smtClean="0"/>
              </a:p>
              <a:p>
                <a:r>
                  <a:rPr lang="ja-JP" altLang="en-US" sz="2400" dirty="0" smtClean="0"/>
                  <a:t>辺は交差しない</a:t>
                </a:r>
                <a:endParaRPr lang="ja-JP" altLang="ja-JP" sz="2400" dirty="0"/>
              </a:p>
            </p:txBody>
          </p:sp>
        </mc:Choice>
        <mc:Fallback xmlns="">
          <p:sp>
            <p:nvSpPr>
              <p:cNvPr id="409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457200" y="3573016"/>
                <a:ext cx="8229600" cy="2553146"/>
              </a:xfrm>
              <a:blipFill rotWithShape="1">
                <a:blip r:embed="rId3"/>
                <a:stretch>
                  <a:fillRect l="-1111" t="-1909" b="-64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09" name="Picture 13" descr="E:\Dropbox\contests\writing\op_graph\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1245503"/>
            <a:ext cx="2014457" cy="203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E:\Dropbox\contests\writing\op_graph\0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54416"/>
            <a:ext cx="1872208" cy="190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E:\Dropbox\contests\writing\op_graph\fig1-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317511"/>
            <a:ext cx="1872208" cy="1931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余談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このグラフは，</a:t>
            </a:r>
            <a:r>
              <a:rPr kumimoji="1" lang="ja-JP" altLang="en-US" b="1" dirty="0" smtClean="0"/>
              <a:t>平面グラフ</a:t>
            </a:r>
            <a:endParaRPr kumimoji="1" lang="en-US" altLang="ja-JP" b="1" dirty="0" smtClean="0"/>
          </a:p>
          <a:p>
            <a:pPr lvl="1"/>
            <a:r>
              <a:rPr lang="ja-JP" altLang="en-US" dirty="0" smtClean="0"/>
              <a:t>辺が交わらないように平面に描ける</a:t>
            </a:r>
            <a:endParaRPr lang="en-US" altLang="ja-JP" dirty="0" smtClean="0"/>
          </a:p>
          <a:p>
            <a:pPr lvl="5"/>
            <a:endParaRPr lang="en-US" altLang="ja-JP" dirty="0"/>
          </a:p>
          <a:p>
            <a:r>
              <a:rPr kumimoji="1" lang="ja-JP" altLang="en-US" dirty="0" smtClean="0"/>
              <a:t>それだけでなく，</a:t>
            </a:r>
            <a:r>
              <a:rPr kumimoji="1" lang="ja-JP" altLang="en-US" b="1" dirty="0" smtClean="0"/>
              <a:t>外平面グラフ</a:t>
            </a:r>
            <a:endParaRPr lang="en-US" altLang="ja-JP" b="1" dirty="0"/>
          </a:p>
          <a:p>
            <a:pPr lvl="1"/>
            <a:r>
              <a:rPr lang="ja-JP" altLang="en-US" dirty="0" smtClean="0"/>
              <a:t>ある </a:t>
            </a:r>
            <a:r>
              <a:rPr lang="en-US" altLang="ja-JP" dirty="0" smtClean="0"/>
              <a:t>1 </a:t>
            </a:r>
            <a:r>
              <a:rPr lang="ja-JP" altLang="en-US" dirty="0" err="1" smtClean="0"/>
              <a:t>つの</a:t>
            </a:r>
            <a:r>
              <a:rPr lang="ja-JP" altLang="en-US" dirty="0" smtClean="0"/>
              <a:t>面に全ての頂点が属す</a:t>
            </a:r>
            <a:endParaRPr lang="en-US" altLang="ja-JP" dirty="0"/>
          </a:p>
          <a:p>
            <a:pPr lvl="5"/>
            <a:endParaRPr lang="en-US" altLang="ja-JP" sz="1200" dirty="0"/>
          </a:p>
          <a:p>
            <a:r>
              <a:rPr lang="ja-JP" altLang="en-US" dirty="0"/>
              <a:t>さらに</a:t>
            </a:r>
            <a:r>
              <a:rPr lang="ja-JP" altLang="en-US" dirty="0" smtClean="0"/>
              <a:t>，外平面グラフの</a:t>
            </a:r>
            <a:r>
              <a:rPr lang="ja-JP" altLang="en-US" b="1" dirty="0" smtClean="0"/>
              <a:t>特別な場合</a:t>
            </a:r>
            <a:endParaRPr lang="en-US" altLang="ja-JP" b="1" dirty="0" smtClean="0"/>
          </a:p>
          <a:p>
            <a:pPr lvl="1"/>
            <a:r>
              <a:rPr lang="ja-JP" altLang="en-US" dirty="0" smtClean="0"/>
              <a:t>多角形 </a:t>
            </a:r>
            <a:r>
              <a:rPr lang="en-US" altLang="ja-JP" dirty="0" smtClean="0"/>
              <a:t>1 </a:t>
            </a:r>
            <a:r>
              <a:rPr lang="ja-JP" altLang="en-US" dirty="0" err="1" smtClean="0"/>
              <a:t>つで</a:t>
            </a:r>
            <a:r>
              <a:rPr lang="ja-JP" altLang="en-US" dirty="0" smtClean="0"/>
              <a:t>全体が描ける</a:t>
            </a:r>
            <a:endParaRPr lang="en-US" altLang="ja-JP" dirty="0" smtClean="0"/>
          </a:p>
          <a:p>
            <a:pPr lvl="7"/>
            <a:endParaRPr kumimoji="1" lang="en-US" altLang="ja-JP" b="1" dirty="0"/>
          </a:p>
          <a:p>
            <a:pPr marL="0" indent="0" algn="ctr">
              <a:buNone/>
            </a:pPr>
            <a:r>
              <a:rPr lang="ja-JP" altLang="en-US" dirty="0" smtClean="0"/>
              <a:t>ただし，これらの知識は想定解法では不要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02825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想定解法：</a:t>
            </a:r>
            <a:r>
              <a:rPr lang="ja-JP" altLang="en-US" b="0" dirty="0" smtClean="0"/>
              <a:t>基本アイディア</a:t>
            </a:r>
            <a:endParaRPr kumimoji="1" lang="ja-JP" altLang="en-US" b="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ビット </a:t>
            </a:r>
            <a:r>
              <a:rPr kumimoji="1" lang="en-US" altLang="ja-JP" dirty="0" smtClean="0"/>
              <a:t>DP </a:t>
            </a:r>
            <a:r>
              <a:rPr kumimoji="1" lang="ja-JP" altLang="en-US" dirty="0" smtClean="0"/>
              <a:t>みたいなことをしたい</a:t>
            </a:r>
            <a:endParaRPr kumimoji="1" lang="en-US" altLang="ja-JP" dirty="0" smtClean="0"/>
          </a:p>
          <a:p>
            <a:r>
              <a:rPr lang="ja-JP" altLang="en-US" dirty="0" smtClean="0"/>
              <a:t>覚えておく頂点数を小さくしたい</a:t>
            </a:r>
            <a:endParaRPr lang="en-US" altLang="ja-JP" dirty="0" smtClean="0"/>
          </a:p>
          <a:p>
            <a:r>
              <a:rPr lang="ja-JP" altLang="en-US" dirty="0"/>
              <a:t>その</a:t>
            </a:r>
            <a:r>
              <a:rPr lang="ja-JP" altLang="en-US" dirty="0" smtClean="0"/>
              <a:t>ために順番を工夫したい</a:t>
            </a:r>
            <a:endParaRPr lang="en-US" altLang="ja-JP" dirty="0"/>
          </a:p>
          <a:p>
            <a:endParaRPr kumimoji="1" lang="en-US" altLang="ja-JP" sz="2800" dirty="0" smtClean="0"/>
          </a:p>
          <a:p>
            <a:endParaRPr kumimoji="1" lang="en-US" altLang="ja-JP" sz="2800" dirty="0" smtClean="0"/>
          </a:p>
          <a:p>
            <a:pPr marL="0" indent="0" algn="ctr">
              <a:buNone/>
            </a:pPr>
            <a:r>
              <a:rPr lang="ja-JP" altLang="en-US" dirty="0"/>
              <a:t>うまくやると</a:t>
            </a:r>
            <a:r>
              <a:rPr lang="ja-JP" altLang="en-US" dirty="0" smtClean="0"/>
              <a:t>，覚えておく頂点数は</a:t>
            </a:r>
            <a:endParaRPr lang="en-US" altLang="ja-JP" dirty="0" smtClean="0"/>
          </a:p>
          <a:p>
            <a:pPr marL="0" indent="0" algn="ctr">
              <a:buNone/>
            </a:pPr>
            <a:r>
              <a:rPr lang="ja-JP" altLang="en-US" dirty="0" smtClean="0"/>
              <a:t>常に </a:t>
            </a:r>
            <a:r>
              <a:rPr lang="en-US" altLang="ja-JP" dirty="0" smtClean="0"/>
              <a:t>2 </a:t>
            </a:r>
            <a:r>
              <a:rPr lang="ja-JP" altLang="en-US" dirty="0" smtClean="0"/>
              <a:t>個にできる</a:t>
            </a:r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3</a:t>
            </a:fld>
            <a:endParaRPr lang="en-US" altLang="ja-JP"/>
          </a:p>
        </p:txBody>
      </p:sp>
      <p:sp>
        <p:nvSpPr>
          <p:cNvPr id="5" name="下矢印 4"/>
          <p:cNvSpPr/>
          <p:nvPr/>
        </p:nvSpPr>
        <p:spPr>
          <a:xfrm>
            <a:off x="4139952" y="3212976"/>
            <a:ext cx="720080" cy="489204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6249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想定解法：</a:t>
            </a:r>
            <a:r>
              <a:rPr lang="ja-JP" altLang="en-US" b="0" dirty="0" smtClean="0"/>
              <a:t>内部に辺がない場合の例</a:t>
            </a:r>
            <a:endParaRPr kumimoji="1" lang="ja-JP" altLang="en-US" sz="3200" b="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4073539"/>
            <a:ext cx="8229600" cy="2379798"/>
          </a:xfrm>
        </p:spPr>
        <p:txBody>
          <a:bodyPr/>
          <a:lstStyle/>
          <a:p>
            <a:pPr marL="0" indent="0">
              <a:buNone/>
            </a:pPr>
            <a:r>
              <a:rPr lang="ja-JP" altLang="en-US" sz="2400" dirty="0" smtClean="0"/>
              <a:t>メモ再帰で考える</a:t>
            </a:r>
            <a:endParaRPr lang="en-US" altLang="ja-JP" sz="2400" dirty="0" smtClean="0"/>
          </a:p>
          <a:p>
            <a:r>
              <a:rPr lang="ja-JP" altLang="en-US" sz="2400" dirty="0" smtClean="0"/>
              <a:t>最初に </a:t>
            </a:r>
            <a:r>
              <a:rPr lang="en-US" altLang="ja-JP" sz="2400" dirty="0"/>
              <a:t>{</a:t>
            </a:r>
            <a:r>
              <a:rPr lang="en-US" altLang="ja-JP" sz="2400" dirty="0" smtClean="0"/>
              <a:t>1, 8} </a:t>
            </a:r>
            <a:r>
              <a:rPr lang="ja-JP" altLang="en-US" sz="2400" dirty="0"/>
              <a:t>を</a:t>
            </a:r>
            <a:r>
              <a:rPr lang="ja-JP" altLang="en-US" sz="2400" dirty="0" smtClean="0"/>
              <a:t>どうするか決める</a:t>
            </a:r>
            <a:endParaRPr lang="en-US" altLang="ja-JP" sz="2400" dirty="0"/>
          </a:p>
          <a:p>
            <a:r>
              <a:rPr lang="en-US" altLang="ja-JP" sz="2400" dirty="0" smtClean="0"/>
              <a:t>{1, 8} </a:t>
            </a:r>
            <a:r>
              <a:rPr lang="ja-JP" altLang="en-US" sz="2400" dirty="0" smtClean="0"/>
              <a:t>の使用状況に基づき，</a:t>
            </a:r>
            <a:r>
              <a:rPr lang="en-US" altLang="ja-JP" sz="2400" dirty="0" smtClean="0"/>
              <a:t>7</a:t>
            </a:r>
            <a:r>
              <a:rPr lang="ja-JP" altLang="en-US" sz="2400" dirty="0" smtClean="0"/>
              <a:t> をどうするか決めて再帰</a:t>
            </a:r>
            <a:endParaRPr lang="en-US" altLang="ja-JP" sz="2000" dirty="0" smtClean="0"/>
          </a:p>
          <a:p>
            <a:r>
              <a:rPr lang="en-US" altLang="ja-JP" sz="2400" dirty="0" smtClean="0"/>
              <a:t>{1, 7} </a:t>
            </a:r>
            <a:r>
              <a:rPr lang="ja-JP" altLang="en-US" sz="2400" dirty="0" smtClean="0"/>
              <a:t>の使用状況に基づき，</a:t>
            </a:r>
            <a:r>
              <a:rPr lang="en-US" altLang="ja-JP" sz="2400" dirty="0" smtClean="0"/>
              <a:t>6 </a:t>
            </a:r>
            <a:r>
              <a:rPr lang="ja-JP" altLang="en-US" sz="2400" dirty="0" smtClean="0"/>
              <a:t>をどうするか決めて再帰</a:t>
            </a:r>
            <a:endParaRPr lang="en-US" altLang="ja-JP" sz="2400" dirty="0"/>
          </a:p>
          <a:p>
            <a:pPr marL="457200" lvl="1" indent="0">
              <a:buNone/>
            </a:pPr>
            <a:r>
              <a:rPr lang="ja-JP" altLang="en-US" sz="1600" dirty="0" smtClean="0"/>
              <a:t>（ここ</a:t>
            </a:r>
            <a:r>
              <a:rPr lang="ja-JP" altLang="en-US" sz="1600" dirty="0"/>
              <a:t>で</a:t>
            </a:r>
            <a:r>
              <a:rPr lang="ja-JP" altLang="en-US" sz="1600" dirty="0" smtClean="0"/>
              <a:t>，もう </a:t>
            </a:r>
            <a:r>
              <a:rPr lang="en-US" altLang="ja-JP" sz="1600" dirty="0" smtClean="0"/>
              <a:t>8 </a:t>
            </a:r>
            <a:r>
              <a:rPr lang="ja-JP" altLang="en-US" sz="1600" dirty="0"/>
              <a:t>について</a:t>
            </a:r>
            <a:r>
              <a:rPr lang="ja-JP" altLang="en-US" sz="1600" dirty="0" smtClean="0"/>
              <a:t>は忘れてよい）</a:t>
            </a:r>
            <a:endParaRPr lang="en-US" altLang="ja-JP" sz="1600" dirty="0" smtClean="0"/>
          </a:p>
          <a:p>
            <a:r>
              <a:rPr lang="en-US" altLang="ja-JP" sz="2400" dirty="0" smtClean="0"/>
              <a:t>…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4</a:t>
            </a:fld>
            <a:endParaRPr lang="en-US" altLang="ja-JP"/>
          </a:p>
        </p:txBody>
      </p:sp>
      <p:pic>
        <p:nvPicPr>
          <p:cNvPr id="2050" name="Picture 2" descr="E:\domestic-2012\Outerplanar\etc\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83" y="1273315"/>
            <a:ext cx="2942719" cy="280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domestic-2012\Outerplanar\etc\00 (別のコピー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671" y="1201307"/>
            <a:ext cx="3092745" cy="294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右矢印 4"/>
          <p:cNvSpPr/>
          <p:nvPr/>
        </p:nvSpPr>
        <p:spPr>
          <a:xfrm>
            <a:off x="4153615" y="2353435"/>
            <a:ext cx="782024" cy="584802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4896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想定解法：</a:t>
            </a:r>
            <a:r>
              <a:rPr lang="ja-JP" altLang="en-US" b="0" dirty="0" smtClean="0"/>
              <a:t>内部の辺がある場合の例</a:t>
            </a:r>
            <a:endParaRPr kumimoji="1" lang="ja-JP" altLang="en-US" sz="3200" b="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4260229"/>
            <a:ext cx="8229600" cy="2193107"/>
          </a:xfrm>
        </p:spPr>
        <p:txBody>
          <a:bodyPr/>
          <a:lstStyle/>
          <a:p>
            <a:r>
              <a:rPr lang="en-US" altLang="ja-JP" sz="2400" dirty="0" smtClean="0"/>
              <a:t>{1, 7} </a:t>
            </a:r>
            <a:r>
              <a:rPr lang="ja-JP" altLang="en-US" sz="2400" dirty="0" smtClean="0"/>
              <a:t>の使用状況に基づいて，</a:t>
            </a:r>
            <a:r>
              <a:rPr lang="en-US" altLang="ja-JP" sz="2400" dirty="0" smtClean="0"/>
              <a:t>3 </a:t>
            </a:r>
            <a:r>
              <a:rPr lang="ja-JP" altLang="en-US" sz="2400" dirty="0" smtClean="0"/>
              <a:t>をどうするか決めたら，</a:t>
            </a:r>
            <a:endParaRPr lang="en-US" altLang="ja-JP" sz="2400" dirty="0"/>
          </a:p>
          <a:p>
            <a:pPr lvl="1"/>
            <a:r>
              <a:rPr lang="en-US" altLang="ja-JP" sz="2400" dirty="0" smtClean="0"/>
              <a:t>{1, 3} </a:t>
            </a:r>
            <a:r>
              <a:rPr lang="ja-JP" altLang="en-US" sz="2400" dirty="0" smtClean="0"/>
              <a:t>の状況を覚えて，</a:t>
            </a:r>
            <a:r>
              <a:rPr lang="en-US" altLang="ja-JP" sz="2400" dirty="0" smtClean="0"/>
              <a:t>{1, 2, 3} </a:t>
            </a:r>
            <a:r>
              <a:rPr lang="ja-JP" altLang="en-US" sz="2400" dirty="0" smtClean="0"/>
              <a:t>について再帰</a:t>
            </a:r>
            <a:endParaRPr lang="en-US" altLang="ja-JP" sz="2400" dirty="0" smtClean="0"/>
          </a:p>
          <a:p>
            <a:pPr lvl="1"/>
            <a:r>
              <a:rPr lang="en-US" altLang="ja-JP" sz="2400" dirty="0" smtClean="0"/>
              <a:t>{3, 7} </a:t>
            </a:r>
            <a:r>
              <a:rPr lang="ja-JP" altLang="en-US" sz="2400" dirty="0" smtClean="0"/>
              <a:t>の状況を覚えて，</a:t>
            </a:r>
            <a:r>
              <a:rPr lang="en-US" altLang="ja-JP" sz="2400" dirty="0" smtClean="0"/>
              <a:t>{3, 4, 5, 6, 7} </a:t>
            </a:r>
            <a:r>
              <a:rPr lang="ja-JP" altLang="en-US" sz="2400" dirty="0" smtClean="0"/>
              <a:t>について</a:t>
            </a:r>
            <a:r>
              <a:rPr lang="ja-JP" altLang="en-US" sz="2400" dirty="0"/>
              <a:t>再帰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800" dirty="0"/>
              <a:t>というよう</a:t>
            </a:r>
            <a:r>
              <a:rPr lang="ja-JP" altLang="en-US" sz="2800" dirty="0" smtClean="0"/>
              <a:t>に分岐して再帰</a:t>
            </a:r>
            <a:endParaRPr lang="en-US" altLang="ja-JP" sz="28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5</a:t>
            </a:fld>
            <a:endParaRPr lang="en-US" altLang="ja-JP"/>
          </a:p>
        </p:txBody>
      </p:sp>
      <p:sp>
        <p:nvSpPr>
          <p:cNvPr id="5" name="右矢印 4"/>
          <p:cNvSpPr/>
          <p:nvPr/>
        </p:nvSpPr>
        <p:spPr>
          <a:xfrm>
            <a:off x="4211960" y="2296295"/>
            <a:ext cx="778013" cy="538875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3074" name="Picture 2" descr="E:\domestic-2012\Outerplanar\etc\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01000"/>
            <a:ext cx="3046887" cy="29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domestic-2012\Outerplanar\etc\00 (3番目のコピー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410" y="1200536"/>
            <a:ext cx="3018006" cy="287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422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想定解法：</a:t>
            </a:r>
            <a:r>
              <a:rPr kumimoji="1" lang="ja-JP" altLang="en-US" b="0" dirty="0" smtClean="0"/>
              <a:t>もっと複雑な場合の例</a:t>
            </a:r>
            <a:endParaRPr kumimoji="1" lang="ja-JP" altLang="en-US" b="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6</a:t>
            </a:fld>
            <a:endParaRPr lang="en-US" altLang="ja-JP"/>
          </a:p>
        </p:txBody>
      </p:sp>
      <p:pic>
        <p:nvPicPr>
          <p:cNvPr id="1027" name="Picture 3" descr="E:\デスクトップ\vi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364867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デスクトップ\viz_triangl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778" y="1556792"/>
            <a:ext cx="364867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右矢印 4"/>
          <p:cNvSpPr/>
          <p:nvPr/>
        </p:nvSpPr>
        <p:spPr>
          <a:xfrm>
            <a:off x="4427984" y="3032956"/>
            <a:ext cx="489204" cy="576064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5373216"/>
            <a:ext cx="8229600" cy="720080"/>
          </a:xfrm>
        </p:spPr>
        <p:txBody>
          <a:bodyPr/>
          <a:lstStyle/>
          <a:p>
            <a:pPr marL="0" indent="0" algn="ctr">
              <a:buNone/>
            </a:pPr>
            <a:r>
              <a:rPr lang="ja-JP" altLang="en-US" sz="2800" dirty="0" smtClean="0"/>
              <a:t>やっぱりできる</a:t>
            </a:r>
            <a:endParaRPr lang="en-US" altLang="ja-JP" sz="2800" dirty="0" smtClean="0"/>
          </a:p>
        </p:txBody>
      </p:sp>
    </p:spTree>
    <p:extLst>
      <p:ext uri="{BB962C8B-B14F-4D97-AF65-F5344CB8AC3E}">
        <p14:creationId xmlns:p14="http://schemas.microsoft.com/office/powerpoint/2010/main" val="2732436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想定解法</a:t>
            </a:r>
            <a:r>
              <a:rPr lang="ja-JP" altLang="en-US" dirty="0" smtClean="0"/>
              <a:t>：</a:t>
            </a:r>
            <a:r>
              <a:rPr lang="ja-JP" altLang="en-US" b="0" dirty="0" smtClean="0"/>
              <a:t>つまり？</a:t>
            </a:r>
            <a:endParaRPr kumimoji="1" lang="ja-JP" altLang="en-US" b="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面に辺を足して，全て三角形にして</a:t>
            </a:r>
            <a:endParaRPr kumimoji="1" lang="en-US" altLang="ja-JP" dirty="0" smtClean="0"/>
          </a:p>
          <a:p>
            <a:r>
              <a:rPr kumimoji="1" lang="ja-JP" altLang="en-US" dirty="0" smtClean="0"/>
              <a:t>隣接する三角形について</a:t>
            </a:r>
            <a:r>
              <a:rPr lang="ja-JP" altLang="en-US" dirty="0"/>
              <a:t>潜っていく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というようなことをやれば良い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sz="2000" dirty="0" smtClean="0"/>
          </a:p>
          <a:p>
            <a:pPr marL="0" indent="0">
              <a:buNone/>
            </a:pPr>
            <a:r>
              <a:rPr lang="ja-JP" altLang="en-US" dirty="0" smtClean="0"/>
              <a:t>三角形への分割はどんな</a:t>
            </a:r>
            <a:r>
              <a:rPr lang="ja-JP" altLang="en-US" dirty="0"/>
              <a:t>物</a:t>
            </a:r>
            <a:r>
              <a:rPr lang="ja-JP" altLang="en-US" dirty="0" smtClean="0"/>
              <a:t>でも良い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sz="2400" dirty="0" smtClean="0"/>
              <a:t>（なので，処理が楽になるような方法を選ぶと良い）</a:t>
            </a:r>
            <a:endParaRPr lang="en-US" altLang="ja-JP" sz="2400" dirty="0"/>
          </a:p>
          <a:p>
            <a:pPr marL="0" indent="0">
              <a:buNone/>
            </a:pPr>
            <a:endParaRPr lang="en-US" altLang="ja-JP" sz="2000" dirty="0"/>
          </a:p>
          <a:p>
            <a:pPr marL="0" indent="0">
              <a:buNone/>
            </a:pPr>
            <a:endParaRPr kumimoji="1" lang="en-US" altLang="ja-JP" sz="20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57895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想定解法：</a:t>
            </a:r>
            <a:r>
              <a:rPr lang="ja-JP" altLang="en-US" b="0" dirty="0" smtClean="0"/>
              <a:t>実装法</a:t>
            </a:r>
            <a:endParaRPr kumimoji="1" lang="ja-JP" altLang="en-US" b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>
                    <a:solidFill>
                      <a:srgbClr val="000000"/>
                    </a:solidFill>
                  </a:rPr>
                  <a:t>実際には，分割を求める必要はない</a:t>
                </a:r>
                <a:endParaRPr lang="en-US" altLang="ja-JP" dirty="0" smtClean="0">
                  <a:solidFill>
                    <a:srgbClr val="000000"/>
                  </a:solidFill>
                </a:endParaRPr>
              </a:p>
              <a:p>
                <a:pPr lvl="1"/>
                <a:r>
                  <a:rPr lang="ja-JP" altLang="en-US" dirty="0" smtClean="0">
                    <a:solidFill>
                      <a:srgbClr val="000000"/>
                    </a:solidFill>
                  </a:rPr>
                  <a:t>次</a:t>
                </a:r>
                <a:r>
                  <a:rPr lang="ja-JP" altLang="en-US" dirty="0">
                    <a:solidFill>
                      <a:srgbClr val="000000"/>
                    </a:solidFill>
                  </a:rPr>
                  <a:t>に決める頂点を選ぶだけ</a:t>
                </a:r>
                <a:r>
                  <a:rPr lang="ja-JP" altLang="en-US" dirty="0" smtClean="0">
                    <a:solidFill>
                      <a:srgbClr val="000000"/>
                    </a:solidFill>
                  </a:rPr>
                  <a:t>でよい</a:t>
                </a:r>
                <a:endParaRPr lang="en-US" altLang="ja-JP" dirty="0" smtClean="0">
                  <a:solidFill>
                    <a:srgbClr val="000000"/>
                  </a:solidFill>
                </a:endParaRPr>
              </a:p>
              <a:p>
                <a:pPr lvl="1"/>
                <a:r>
                  <a:rPr lang="ja-JP" altLang="en-US" dirty="0" smtClean="0">
                    <a:solidFill>
                      <a:srgbClr val="000000"/>
                    </a:solidFill>
                  </a:rPr>
                  <a:t>メモ</a:t>
                </a:r>
                <a:r>
                  <a:rPr lang="ja-JP" altLang="en-US" dirty="0">
                    <a:solidFill>
                      <a:srgbClr val="000000"/>
                    </a:solidFill>
                  </a:rPr>
                  <a:t>再帰</a:t>
                </a:r>
                <a:r>
                  <a:rPr lang="ja-JP" altLang="en-US" dirty="0" smtClean="0">
                    <a:solidFill>
                      <a:srgbClr val="000000"/>
                    </a:solidFill>
                  </a:rPr>
                  <a:t>しながら簡単</a:t>
                </a:r>
                <a:r>
                  <a:rPr lang="ja-JP" altLang="en-US" dirty="0">
                    <a:solidFill>
                      <a:srgbClr val="000000"/>
                    </a:solidFill>
                  </a:rPr>
                  <a:t>に</a:t>
                </a:r>
                <a:r>
                  <a:rPr lang="ja-JP" altLang="en-US" dirty="0" smtClean="0">
                    <a:solidFill>
                      <a:srgbClr val="000000"/>
                    </a:solidFill>
                  </a:rPr>
                  <a:t>できる</a:t>
                </a:r>
                <a:endParaRPr lang="en-US" altLang="ja-JP" dirty="0" smtClean="0">
                  <a:solidFill>
                    <a:srgbClr val="000000"/>
                  </a:solidFill>
                </a:endParaRPr>
              </a:p>
              <a:p>
                <a:pPr lvl="7"/>
                <a:endParaRPr lang="en-US" altLang="ja-JP" dirty="0">
                  <a:solidFill>
                    <a:srgbClr val="000000"/>
                  </a:solidFill>
                </a:endParaRPr>
              </a:p>
              <a:p>
                <a:r>
                  <a:rPr lang="ja-JP" altLang="en-US" dirty="0" smtClean="0">
                    <a:solidFill>
                      <a:srgbClr val="000000"/>
                    </a:solidFill>
                  </a:rPr>
                  <a:t>処理する部分を区間として扱うと楽</a:t>
                </a:r>
                <a:endParaRPr lang="en-US" altLang="ja-JP" dirty="0" smtClean="0">
                  <a:solidFill>
                    <a:srgbClr val="000000"/>
                  </a:solidFill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ja-JP" b="0" i="1" smtClean="0">
                        <a:solidFill>
                          <a:srgbClr val="000000"/>
                        </a:solidFill>
                        <a:latin typeface="Cambria Math"/>
                      </a:rPr>
                      <m:t>1, 2, …, </m:t>
                    </m:r>
                    <m:r>
                      <a:rPr lang="en-US" altLang="ja-JP" b="0" i="1" smtClean="0">
                        <a:solidFill>
                          <a:srgbClr val="000000"/>
                        </a:solidFill>
                        <a:latin typeface="Cambria Math"/>
                      </a:rPr>
                      <m:t>𝑁</m:t>
                    </m:r>
                  </m:oMath>
                </a14:m>
                <a:r>
                  <a:rPr lang="ja-JP" altLang="en-US" dirty="0" smtClean="0">
                    <a:solidFill>
                      <a:srgbClr val="000000"/>
                    </a:solidFill>
                  </a:rPr>
                  <a:t>と頂点を直線上に並べたと考える</a:t>
                </a:r>
                <a:endParaRPr lang="en-US" altLang="ja-JP" dirty="0" smtClean="0">
                  <a:solidFill>
                    <a:srgbClr val="000000"/>
                  </a:solidFill>
                </a:endParaRPr>
              </a:p>
              <a:p>
                <a:pPr lvl="1"/>
                <a:r>
                  <a:rPr kumimoji="1" lang="ja-JP" altLang="en-US" dirty="0" smtClean="0">
                    <a:solidFill>
                      <a:srgbClr val="000000"/>
                    </a:solidFill>
                  </a:rPr>
                  <a:t>処理中の部分がその区間になるようにできる</a:t>
                </a:r>
                <a:endParaRPr lang="en-US" altLang="ja-JP" dirty="0">
                  <a:solidFill>
                    <a:srgbClr val="000000"/>
                  </a:solidFill>
                </a:endParaRPr>
              </a:p>
              <a:p>
                <a:pPr lvl="5"/>
                <a:endParaRPr lang="en-US" altLang="ja-JP" dirty="0" smtClean="0"/>
              </a:p>
              <a:p>
                <a:pPr marL="0" indent="0">
                  <a:buNone/>
                </a:pPr>
                <a:r>
                  <a:rPr lang="ja-JP" altLang="en-US" sz="2800" dirty="0">
                    <a:solidFill>
                      <a:srgbClr val="000000"/>
                    </a:solidFill>
                  </a:rPr>
                  <a:t>計算量</a:t>
                </a:r>
                <a:r>
                  <a:rPr lang="ja-JP" altLang="en-US" sz="2800" dirty="0" smtClean="0">
                    <a:solidFill>
                      <a:srgbClr val="000000"/>
                    </a:solidFill>
                  </a:rPr>
                  <a:t>は </a:t>
                </a:r>
                <a14:m>
                  <m:oMath xmlns:m="http://schemas.openxmlformats.org/officeDocument/2006/math">
                    <m:r>
                      <a:rPr lang="en-US" altLang="ja-JP" sz="2800" b="0" i="1" smtClean="0">
                        <a:solidFill>
                          <a:srgbClr val="000000"/>
                        </a:solidFill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sz="2800" b="0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sz="2800" b="0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𝑁</m:t>
                        </m:r>
                      </m:e>
                    </m:d>
                  </m:oMath>
                </a14:m>
                <a:r>
                  <a:rPr lang="en-US" altLang="ja-JP" sz="2800" dirty="0" smtClean="0">
                    <a:solidFill>
                      <a:srgbClr val="000000"/>
                    </a:solidFill>
                  </a:rPr>
                  <a:t> </a:t>
                </a:r>
                <a:r>
                  <a:rPr lang="ja-JP" altLang="en-US" sz="2800" dirty="0" smtClean="0">
                    <a:solidFill>
                      <a:srgbClr val="000000"/>
                    </a:solidFill>
                  </a:rPr>
                  <a:t>とか </a:t>
                </a:r>
                <a14:m>
                  <m:oMath xmlns:m="http://schemas.openxmlformats.org/officeDocument/2006/math">
                    <m:r>
                      <a:rPr lang="en-US" altLang="ja-JP" sz="2800" b="0" i="1" smtClean="0">
                        <a:solidFill>
                          <a:srgbClr val="000000"/>
                        </a:solidFill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sz="2800" b="0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sz="2800" b="0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𝑁</m:t>
                        </m:r>
                        <m:func>
                          <m:funcPr>
                            <m:ctrlPr>
                              <a:rPr lang="en-US" altLang="ja-JP" sz="28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ja-JP" sz="2800" b="0" i="0" smtClean="0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log</m:t>
                            </m:r>
                          </m:fName>
                          <m:e>
                            <m:r>
                              <a:rPr lang="en-US" altLang="ja-JP" sz="28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𝑁</m:t>
                            </m:r>
                          </m:e>
                        </m:func>
                      </m:e>
                    </m:d>
                  </m:oMath>
                </a14:m>
                <a:r>
                  <a:rPr lang="ja-JP" altLang="en-US" sz="2800" dirty="0" smtClean="0">
                    <a:solidFill>
                      <a:srgbClr val="000000"/>
                    </a:solidFill>
                  </a:rPr>
                  <a:t> とか</a:t>
                </a:r>
                <a:endParaRPr lang="en-US" altLang="ja-JP" sz="28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60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65812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ropbox\sssp_query\out\01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38" y="2304256"/>
            <a:ext cx="2477723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別解１：</a:t>
            </a:r>
            <a:r>
              <a:rPr kumimoji="1" lang="en-US" altLang="ja-JP" b="0" dirty="0" smtClean="0"/>
              <a:t>Tree Decomposition</a:t>
            </a:r>
            <a:endParaRPr kumimoji="1" lang="ja-JP" altLang="en-US" b="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1151905"/>
          </a:xfrm>
        </p:spPr>
        <p:txBody>
          <a:bodyPr/>
          <a:lstStyle/>
          <a:p>
            <a:pPr marL="0" indent="0" algn="ctr">
              <a:buNone/>
            </a:pPr>
            <a:r>
              <a:rPr lang="ja-JP" altLang="en-US" sz="2800" dirty="0" smtClean="0"/>
              <a:t>外平面グラフは高々</a:t>
            </a:r>
            <a:r>
              <a:rPr lang="en-US" altLang="ja-JP" sz="2800" dirty="0" smtClean="0"/>
              <a:t> 2</a:t>
            </a:r>
            <a:r>
              <a:rPr lang="ja-JP" altLang="en-US" sz="2800" dirty="0" smtClean="0"/>
              <a:t> の木幅を持つ</a:t>
            </a:r>
            <a:endParaRPr lang="en-US" altLang="ja-JP" sz="2800" dirty="0" smtClean="0"/>
          </a:p>
          <a:p>
            <a:pPr marL="0" indent="0" algn="ctr">
              <a:buNone/>
            </a:pPr>
            <a:r>
              <a:rPr lang="ja-JP" altLang="en-US" sz="2000" dirty="0" smtClean="0"/>
              <a:t>（木幅，木分解：</a:t>
            </a:r>
            <a:r>
              <a:rPr lang="en-US" altLang="ja-JP" sz="2000" dirty="0">
                <a:hlinkClick r:id="rId3"/>
              </a:rPr>
              <a:t>http://</a:t>
            </a:r>
            <a:r>
              <a:rPr lang="en-US" altLang="ja-JP" sz="2000" dirty="0" smtClean="0">
                <a:hlinkClick r:id="rId3"/>
              </a:rPr>
              <a:t>en.wikipedia.org/wiki/Tree_decomposition</a:t>
            </a:r>
            <a:r>
              <a:rPr lang="ja-JP" altLang="en-US" sz="2000" dirty="0" smtClean="0"/>
              <a:t>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9</a:t>
            </a:fld>
            <a:endParaRPr lang="en-US" altLang="ja-JP"/>
          </a:p>
        </p:txBody>
      </p:sp>
      <p:sp>
        <p:nvSpPr>
          <p:cNvPr id="7" name="右矢印 6"/>
          <p:cNvSpPr/>
          <p:nvPr/>
        </p:nvSpPr>
        <p:spPr>
          <a:xfrm>
            <a:off x="4623480" y="3456384"/>
            <a:ext cx="244602" cy="432048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28" name="Picture 4" descr="E:\domestic-2012\Outerplanar\etc\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32248"/>
            <a:ext cx="3032386" cy="289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 bwMode="auto">
          <a:xfrm>
            <a:off x="467544" y="5589463"/>
            <a:ext cx="8229600" cy="1151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buFontTx/>
              <a:buNone/>
            </a:pPr>
            <a:r>
              <a:rPr lang="ja-JP" altLang="en-US" sz="2800" dirty="0" smtClean="0"/>
              <a:t>木分解を陽に求め，その上で </a:t>
            </a:r>
            <a:r>
              <a:rPr lang="en-US" altLang="ja-JP" sz="2800" dirty="0" smtClean="0"/>
              <a:t>DP</a:t>
            </a:r>
            <a:r>
              <a:rPr lang="ja-JP" altLang="en-US" sz="2800" dirty="0" smtClean="0"/>
              <a:t> してもよい</a:t>
            </a:r>
            <a:endParaRPr lang="en-US" altLang="ja-JP" sz="2800" dirty="0" smtClean="0"/>
          </a:p>
          <a:p>
            <a:pPr marL="0" indent="0" algn="ctr">
              <a:buFontTx/>
              <a:buNone/>
            </a:pPr>
            <a:r>
              <a:rPr lang="ja-JP" altLang="en-US" sz="2400" dirty="0" smtClean="0"/>
              <a:t>（本質的には想定解法と同一）</a:t>
            </a:r>
            <a:endParaRPr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3001003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別解１：</a:t>
            </a:r>
            <a:r>
              <a:rPr kumimoji="1" lang="en-US" altLang="ja-JP" b="0" dirty="0" smtClean="0"/>
              <a:t>Tree Decomposition</a:t>
            </a:r>
            <a:endParaRPr kumimoji="1" lang="ja-JP" altLang="en-US" b="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75841"/>
          </a:xfrm>
        </p:spPr>
        <p:txBody>
          <a:bodyPr/>
          <a:lstStyle/>
          <a:p>
            <a:pPr marL="0" indent="0" algn="ctr">
              <a:buNone/>
            </a:pPr>
            <a:r>
              <a:rPr lang="ja-JP" altLang="en-US" sz="2800" dirty="0" smtClean="0"/>
              <a:t>木分解：次数 </a:t>
            </a:r>
            <a:r>
              <a:rPr lang="en-US" altLang="ja-JP" sz="2800" dirty="0" smtClean="0"/>
              <a:t>2 </a:t>
            </a:r>
            <a:r>
              <a:rPr lang="ja-JP" altLang="en-US" sz="2800" dirty="0" smtClean="0"/>
              <a:t>の頂点を縮約していけば</a:t>
            </a:r>
            <a:r>
              <a:rPr lang="ja-JP" altLang="en-US" sz="2800" dirty="0"/>
              <a:t>良い</a:t>
            </a:r>
            <a:endParaRPr kumimoji="1" lang="ja-JP" altLang="en-US" sz="28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137124" y="6524625"/>
            <a:ext cx="755356" cy="201471"/>
          </a:xfrm>
        </p:spPr>
        <p:txBody>
          <a:bodyPr/>
          <a:lstStyle/>
          <a:p>
            <a:fld id="{29AF1682-96FB-4D9E-AF31-CB8FCE9A0A25}" type="slidenum">
              <a:rPr lang="en-US" altLang="ja-JP" smtClean="0"/>
              <a:pPr/>
              <a:t>10</a:t>
            </a:fld>
            <a:endParaRPr lang="en-US" altLang="ja-JP"/>
          </a:p>
        </p:txBody>
      </p:sp>
      <p:pic>
        <p:nvPicPr>
          <p:cNvPr id="9220" name="Picture 4" descr="E:\Dropbox\sssp_query\out\0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67703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E:\Dropbox\sssp_query\out\0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321" y="2276872"/>
            <a:ext cx="98053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E:\Dropbox\sssp_query\out\00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481" y="2331275"/>
            <a:ext cx="98053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E:\Dropbox\sssp_query\out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641" y="2348880"/>
            <a:ext cx="105187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E:\Dropbox\sssp_query\out\00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809" y="2420888"/>
            <a:ext cx="105187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E:\Dropbox\sssp_query\out\00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977" y="2420888"/>
            <a:ext cx="1485393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右矢印 4"/>
          <p:cNvSpPr/>
          <p:nvPr/>
        </p:nvSpPr>
        <p:spPr>
          <a:xfrm>
            <a:off x="1159046" y="3356992"/>
            <a:ext cx="244602" cy="432048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右矢印 23"/>
          <p:cNvSpPr/>
          <p:nvPr/>
        </p:nvSpPr>
        <p:spPr>
          <a:xfrm>
            <a:off x="2555776" y="3356992"/>
            <a:ext cx="244602" cy="432048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右矢印 24"/>
          <p:cNvSpPr/>
          <p:nvPr/>
        </p:nvSpPr>
        <p:spPr>
          <a:xfrm>
            <a:off x="3995936" y="3356992"/>
            <a:ext cx="244602" cy="432048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右矢印 25"/>
          <p:cNvSpPr/>
          <p:nvPr/>
        </p:nvSpPr>
        <p:spPr>
          <a:xfrm>
            <a:off x="5508104" y="3356992"/>
            <a:ext cx="244602" cy="432048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右矢印 26"/>
          <p:cNvSpPr/>
          <p:nvPr/>
        </p:nvSpPr>
        <p:spPr>
          <a:xfrm>
            <a:off x="7020272" y="3356992"/>
            <a:ext cx="244602" cy="432048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07790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別解２ </a:t>
            </a:r>
            <a:r>
              <a:rPr kumimoji="1" lang="en-US" altLang="ja-JP" dirty="0" smtClean="0"/>
              <a:t>(?)</a:t>
            </a:r>
            <a:r>
              <a:rPr kumimoji="1" lang="ja-JP" altLang="en-US" dirty="0" smtClean="0"/>
              <a:t>：</a:t>
            </a:r>
            <a:r>
              <a:rPr lang="en-US" altLang="ja-JP" b="0" dirty="0" smtClean="0"/>
              <a:t>FKT Algorithm</a:t>
            </a:r>
            <a:endParaRPr kumimoji="1" lang="ja-JP" altLang="en-US" b="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sz="2400" b="1" dirty="0" smtClean="0"/>
              <a:t>より一般に，平面グラフの完全マッチングは</a:t>
            </a:r>
            <a:endParaRPr kumimoji="1" lang="en-US" altLang="ja-JP" sz="2400" b="1" dirty="0" smtClean="0"/>
          </a:p>
          <a:p>
            <a:pPr marL="0" indent="0">
              <a:buNone/>
            </a:pPr>
            <a:r>
              <a:rPr kumimoji="1" lang="ja-JP" altLang="en-US" sz="2400" b="1" dirty="0" smtClean="0"/>
              <a:t>多項式時間で数え上げられる</a:t>
            </a:r>
            <a:endParaRPr kumimoji="1" lang="en-US" altLang="ja-JP" sz="2400" b="1" dirty="0" smtClean="0"/>
          </a:p>
          <a:p>
            <a:pPr marL="0" indent="0">
              <a:buNone/>
            </a:pPr>
            <a:endParaRPr kumimoji="1" lang="en-US" altLang="ja-JP" sz="1400" b="1" dirty="0" smtClean="0"/>
          </a:p>
          <a:p>
            <a:pPr marL="457200" indent="-457200">
              <a:buFont typeface="+mj-lt"/>
              <a:buAutoNum type="arabicPeriod"/>
            </a:pPr>
            <a:r>
              <a:rPr lang="ja-JP" altLang="en-US" sz="2400" dirty="0" smtClean="0"/>
              <a:t>辺に向きをつける</a:t>
            </a:r>
            <a:endParaRPr lang="en-US" altLang="ja-JP" sz="2400" dirty="0" smtClean="0"/>
          </a:p>
          <a:p>
            <a:pPr lvl="1"/>
            <a:r>
              <a:rPr lang="ja-JP" altLang="en-US" sz="2000" dirty="0" smtClean="0"/>
              <a:t>全ての面について，時計回りに一周</a:t>
            </a:r>
            <a:r>
              <a:rPr lang="ja-JP" altLang="en-US" sz="2000" dirty="0"/>
              <a:t>する</a:t>
            </a:r>
            <a:r>
              <a:rPr lang="ja-JP" altLang="en-US" sz="2000" dirty="0" smtClean="0"/>
              <a:t>と逆向きの辺の個数が奇数になるようにする</a:t>
            </a:r>
            <a:endParaRPr lang="en-US" altLang="ja-JP" sz="2000" dirty="0" smtClean="0"/>
          </a:p>
          <a:p>
            <a:pPr lvl="1"/>
            <a:r>
              <a:rPr lang="ja-JP" altLang="en-US" sz="2000" dirty="0" smtClean="0"/>
              <a:t>向き付けの順番を工夫すれば必ずできる</a:t>
            </a:r>
            <a:endParaRPr lang="en-US" altLang="ja-JP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ja-JP" altLang="en-US" sz="2400" dirty="0" smtClean="0"/>
              <a:t>隣接行列の </a:t>
            </a:r>
            <a:r>
              <a:rPr lang="en-US" altLang="ja-JP" sz="2400" dirty="0" err="1" smtClean="0"/>
              <a:t>Pfafﬁan</a:t>
            </a:r>
            <a:r>
              <a:rPr lang="ja-JP" altLang="en-US" sz="2400" dirty="0" smtClean="0"/>
              <a:t> </a:t>
            </a:r>
            <a:r>
              <a:rPr lang="en-US" altLang="ja-JP" sz="2400" dirty="0" smtClean="0"/>
              <a:t>(=</a:t>
            </a:r>
            <a:r>
              <a:rPr lang="ja-JP" altLang="en-US" sz="2400" dirty="0" smtClean="0"/>
              <a:t> 行列式の平方根</a:t>
            </a:r>
            <a:r>
              <a:rPr lang="en-US" altLang="ja-JP" sz="2400" dirty="0" smtClean="0"/>
              <a:t>) </a:t>
            </a:r>
            <a:r>
              <a:rPr lang="ja-JP" altLang="en-US" sz="2400" dirty="0" smtClean="0"/>
              <a:t>を求める</a:t>
            </a:r>
            <a:endParaRPr lang="en-US" altLang="ja-JP" sz="1400" dirty="0" smtClean="0"/>
          </a:p>
          <a:p>
            <a:pPr lvl="1"/>
            <a:r>
              <a:rPr lang="en-US" altLang="ja-JP" sz="2000" dirty="0"/>
              <a:t>m</a:t>
            </a:r>
            <a:r>
              <a:rPr lang="en-US" altLang="ja-JP" sz="2000" dirty="0" smtClean="0"/>
              <a:t>od </a:t>
            </a:r>
            <a:r>
              <a:rPr lang="ja-JP" altLang="en-US" sz="2000" dirty="0" err="1" smtClean="0"/>
              <a:t>での</a:t>
            </a:r>
            <a:r>
              <a:rPr lang="ja-JP" altLang="en-US" sz="2000" dirty="0" smtClean="0"/>
              <a:t>平方根</a:t>
            </a:r>
            <a:r>
              <a:rPr lang="en-US" altLang="ja-JP" sz="2000" dirty="0" smtClean="0"/>
              <a:t>…</a:t>
            </a:r>
            <a:r>
              <a:rPr lang="ja-JP" altLang="en-US" sz="2000" dirty="0" smtClean="0"/>
              <a:t>？ 多倍長整数</a:t>
            </a:r>
            <a:r>
              <a:rPr lang="en-US" altLang="ja-JP" sz="2000" dirty="0" smtClean="0"/>
              <a:t>…</a:t>
            </a:r>
            <a:r>
              <a:rPr lang="ja-JP" altLang="en-US" sz="2000" dirty="0" smtClean="0"/>
              <a:t>？</a:t>
            </a:r>
            <a:endParaRPr lang="en-US" altLang="ja-JP" sz="1800" dirty="0" smtClean="0"/>
          </a:p>
          <a:p>
            <a:endParaRPr lang="en-US" altLang="ja-JP" sz="1200" dirty="0"/>
          </a:p>
          <a:p>
            <a:pPr marL="0" indent="0">
              <a:buNone/>
            </a:pPr>
            <a:r>
              <a:rPr kumimoji="1" lang="ja-JP" altLang="en-US" sz="2400" dirty="0" smtClean="0"/>
              <a:t>詳しくは</a:t>
            </a:r>
            <a:endParaRPr kumimoji="1" lang="en-US" altLang="ja-JP" sz="2400" dirty="0" smtClean="0"/>
          </a:p>
          <a:p>
            <a:r>
              <a:rPr lang="en-US" altLang="ja-JP" sz="2000" dirty="0" smtClean="0">
                <a:hlinkClick r:id="rId2"/>
              </a:rPr>
              <a:t>http://en.wikipedia.org/wiki/FKT_algorithm</a:t>
            </a:r>
            <a:endParaRPr lang="en-US" altLang="ja-JP" sz="2000" dirty="0" smtClean="0">
              <a:hlinkClick r:id="rId3"/>
            </a:endParaRPr>
          </a:p>
          <a:p>
            <a:r>
              <a:rPr lang="en-US" altLang="ja-JP" sz="2000" dirty="0" smtClean="0">
                <a:hlinkClick r:id="rId3"/>
              </a:rPr>
              <a:t>http://mono.kmc.gr.jp/~oxy/d/?date=20100827#p01</a:t>
            </a:r>
            <a:endParaRPr lang="en-US" altLang="ja-JP" sz="2000" dirty="0" smtClean="0"/>
          </a:p>
          <a:p>
            <a:r>
              <a:rPr lang="en-US" altLang="ja-JP" sz="2000" dirty="0" smtClean="0">
                <a:hlinkClick r:id="rId4"/>
              </a:rPr>
              <a:t>http://www.cs.bris.ac.uk/~montanar/presentations/matchings.pdf</a:t>
            </a:r>
            <a:endParaRPr kumimoji="1" lang="ja-JP" altLang="en-US" sz="2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11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36972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コメント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z="2800" dirty="0" smtClean="0"/>
              <a:t>解法は比較的思いつきやすいが，どのように実装すればよいかに悩む問題</a:t>
            </a:r>
            <a:endParaRPr kumimoji="1" lang="en-US" altLang="ja-JP" sz="2800" dirty="0" smtClean="0"/>
          </a:p>
          <a:p>
            <a:pPr lvl="3"/>
            <a:endParaRPr lang="en-US" altLang="ja-JP" sz="1600" dirty="0"/>
          </a:p>
          <a:p>
            <a:r>
              <a:rPr kumimoji="1" lang="ja-JP" altLang="en-US" sz="2800" dirty="0" smtClean="0"/>
              <a:t>うまく整理できれば，コードはシンプル</a:t>
            </a:r>
            <a:endParaRPr kumimoji="1" lang="en-US" altLang="ja-JP" sz="2800" dirty="0" smtClean="0"/>
          </a:p>
          <a:p>
            <a:pPr lvl="3"/>
            <a:endParaRPr lang="en-US" altLang="ja-JP" sz="1600" dirty="0"/>
          </a:p>
          <a:p>
            <a:r>
              <a:rPr lang="ja-JP" altLang="en-US" sz="2800" dirty="0" smtClean="0"/>
              <a:t>他</a:t>
            </a:r>
            <a:r>
              <a:rPr lang="ja-JP" altLang="en-US" sz="2800" dirty="0"/>
              <a:t>の問題</a:t>
            </a:r>
            <a:r>
              <a:rPr lang="ja-JP" altLang="en-US" sz="2800" dirty="0" smtClean="0"/>
              <a:t>がコーディングされている間にこのような整理を終え，実装の時間をしっかり減らせるかが重要</a:t>
            </a:r>
            <a:endParaRPr lang="en-US" altLang="ja-JP" sz="2800" dirty="0" smtClean="0"/>
          </a:p>
          <a:p>
            <a:pPr marL="0" indent="0">
              <a:buNone/>
            </a:pPr>
            <a:r>
              <a:rPr kumimoji="1" lang="ja-JP" altLang="en-US" sz="2400" dirty="0"/>
              <a:t>　</a:t>
            </a:r>
            <a:r>
              <a:rPr lang="ja-JP" altLang="en-US" sz="2400" dirty="0" smtClean="0"/>
              <a:t>（この問題に限った話ではないが）</a:t>
            </a:r>
            <a:endParaRPr kumimoji="1" lang="ja-JP" altLang="en-US" sz="2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12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01988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解答</a:t>
            </a:r>
            <a:r>
              <a:rPr lang="ja-JP" altLang="en-US" dirty="0"/>
              <a:t>状況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最初の</a:t>
            </a:r>
            <a:r>
              <a:rPr kumimoji="1" lang="ja-JP" altLang="en-US" dirty="0" smtClean="0"/>
              <a:t>提出</a:t>
            </a:r>
            <a:r>
              <a:rPr lang="ja-JP" altLang="en-US" dirty="0" smtClean="0"/>
              <a:t>：</a:t>
            </a:r>
            <a:r>
              <a:rPr lang="en-US" altLang="ja-JP" dirty="0" smtClean="0"/>
              <a:t>2:11:53 (___________)</a:t>
            </a:r>
            <a:endParaRPr kumimoji="1" lang="en-US" altLang="ja-JP" dirty="0" smtClean="0"/>
          </a:p>
          <a:p>
            <a:pPr lvl="6"/>
            <a:endParaRPr kumimoji="1" lang="en-US" altLang="ja-JP" dirty="0" smtClean="0"/>
          </a:p>
          <a:p>
            <a:r>
              <a:rPr lang="ja-JP" altLang="en-US" dirty="0"/>
              <a:t>最初</a:t>
            </a:r>
            <a:r>
              <a:rPr lang="ja-JP" altLang="en-US" dirty="0" smtClean="0"/>
              <a:t>の正解</a:t>
            </a:r>
            <a:r>
              <a:rPr lang="ja-JP" altLang="en-US" dirty="0" smtClean="0"/>
              <a:t>：</a:t>
            </a:r>
            <a:r>
              <a:rPr lang="en-US" altLang="ja-JP" dirty="0" smtClean="0"/>
              <a:t>2:19:22 (___________)</a:t>
            </a:r>
            <a:endParaRPr lang="en-US" altLang="ja-JP" dirty="0" smtClean="0"/>
          </a:p>
          <a:p>
            <a:pPr lvl="8"/>
            <a:endParaRPr lang="en-US" altLang="ja-JP" dirty="0" smtClean="0"/>
          </a:p>
          <a:p>
            <a:r>
              <a:rPr lang="ja-JP" altLang="en-US" dirty="0" smtClean="0"/>
              <a:t>提出チーム数：</a:t>
            </a:r>
            <a:r>
              <a:rPr lang="en-US" altLang="ja-JP" dirty="0" smtClean="0"/>
              <a:t>7</a:t>
            </a:r>
            <a:r>
              <a:rPr lang="ja-JP" altLang="en-US" dirty="0" smtClean="0"/>
              <a:t> チーム</a:t>
            </a:r>
            <a:endParaRPr lang="en-US" altLang="ja-JP" dirty="0" smtClean="0"/>
          </a:p>
          <a:p>
            <a:pPr lvl="6"/>
            <a:endParaRPr lang="en-US" altLang="ja-JP" dirty="0" smtClean="0"/>
          </a:p>
          <a:p>
            <a:r>
              <a:rPr kumimoji="1" lang="ja-JP" altLang="en-US" dirty="0" smtClean="0"/>
              <a:t>正解チーム数</a:t>
            </a:r>
            <a:r>
              <a:rPr kumimoji="1" lang="ja-JP" altLang="en-US" dirty="0" smtClean="0"/>
              <a:t>：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チーム</a:t>
            </a:r>
            <a:endParaRPr kumimoji="1" lang="en-US" altLang="ja-JP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altLang="ja-JP" dirty="0" smtClean="0"/>
              <a:t>___________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ja-JP" dirty="0" err="1" smtClean="0"/>
              <a:t>usagi</a:t>
            </a:r>
            <a:endParaRPr lang="en-US" altLang="ja-JP" dirty="0" smtClean="0"/>
          </a:p>
          <a:p>
            <a:pPr marL="971550" lvl="1" indent="-514350">
              <a:buFont typeface="+mj-lt"/>
              <a:buAutoNum type="arabicPeriod"/>
            </a:pPr>
            <a:r>
              <a:rPr kumimoji="1" lang="en-US" altLang="ja-JP" dirty="0" err="1" smtClean="0"/>
              <a:t>teishinchou</a:t>
            </a:r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F1682-96FB-4D9E-AF31-CB8FCE9A0A25}" type="slidenum">
              <a:rPr lang="en-US" altLang="ja-JP" smtClean="0"/>
              <a:pPr/>
              <a:t>13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92717242"/>
      </p:ext>
    </p:extLst>
  </p:cSld>
  <p:clrMapOvr>
    <a:masterClrMapping/>
  </p:clrMapOvr>
</p:sld>
</file>

<file path=ppt/theme/theme1.xml><?xml version="1.0" encoding="utf-8"?>
<a:theme xmlns:a="http://schemas.openxmlformats.org/drawingml/2006/main" name="cool11-s-4">
  <a:themeElements>
    <a:clrScheme name="cool11-s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ユーザー定義 1">
      <a:majorFont>
        <a:latin typeface="Arial"/>
        <a:ea typeface="メイリオ"/>
        <a:cs typeface=""/>
      </a:majorFont>
      <a:minorFont>
        <a:latin typeface="Arial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ol11-s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cool11-s-4</Template>
  <TotalTime>150</TotalTime>
  <Words>705</Words>
  <Application>Microsoft Office PowerPoint</Application>
  <PresentationFormat>画面に合わせる (4:3)</PresentationFormat>
  <Paragraphs>115</Paragraphs>
  <Slides>14</Slides>
  <Notes>2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14</vt:i4>
      </vt:variant>
    </vt:vector>
  </HeadingPairs>
  <TitlesOfParts>
    <vt:vector size="15" baseType="lpstr">
      <vt:lpstr>cool11-s-4</vt:lpstr>
      <vt:lpstr>ACM-ICPC OB/OG の会 2012 年模擬国内予選 問題 G 姉妹港 (Sister Ports)</vt:lpstr>
      <vt:lpstr>問題概要</vt:lpstr>
      <vt:lpstr>余談</vt:lpstr>
      <vt:lpstr>想定解法：基本アイディア</vt:lpstr>
      <vt:lpstr>想定解法：内部に辺がない場合の例</vt:lpstr>
      <vt:lpstr>想定解法：内部の辺がある場合の例</vt:lpstr>
      <vt:lpstr>想定解法：もっと複雑な場合の例</vt:lpstr>
      <vt:lpstr>想定解法：つまり？</vt:lpstr>
      <vt:lpstr>想定解法：実装法</vt:lpstr>
      <vt:lpstr>別解１：Tree Decomposition</vt:lpstr>
      <vt:lpstr>別解１：Tree Decomposition</vt:lpstr>
      <vt:lpstr>別解２ (?)：FKT Algorithm</vt:lpstr>
      <vt:lpstr>コメント</vt:lpstr>
      <vt:lpstr>解答状況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ACM-ICPC OB/OG の会 2012 年模擬国内予選 問題 G 姉妹港 (Sister Ports)</dc:title>
  <dc:creator>takuya</dc:creator>
  <cp:lastModifiedBy>takuya</cp:lastModifiedBy>
  <cp:revision>26</cp:revision>
  <dcterms:created xsi:type="dcterms:W3CDTF">2012-06-07T16:45:03Z</dcterms:created>
  <dcterms:modified xsi:type="dcterms:W3CDTF">2012-06-17T08:30:33Z</dcterms:modified>
</cp:coreProperties>
</file>