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A81FCF-0016-4EE7-A444-1DAB208E7A7F}" v="1083" dt="2019-09-15T04:51:19.976"/>
    <p1510:client id="{679D3EE2-A139-477F-B871-3DA31E080610}" v="27" dt="2019-09-15T05:45:54.514"/>
    <p1510:client id="{DEB553D5-64F6-4361-BA57-5AB9B1AAB7D8}" v="854" dt="2019-09-15T04:09:10.4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71"/>
  </p:normalViewPr>
  <p:slideViewPr>
    <p:cSldViewPr snapToGrid="0">
      <p:cViewPr varScale="1">
        <p:scale>
          <a:sx n="104" d="100"/>
          <a:sy n="104" d="100"/>
        </p:scale>
        <p:origin x="896"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48A87A34-81AB-432B-8DAE-1953F412C126}" type="datetimeFigureOut">
              <a:rPr lang="en-US" dirty="0"/>
              <a:t>9/16/19</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dirty="0"/>
              <a:t>9/16/19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9/16/19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8A87A34-81AB-432B-8DAE-1953F412C126}" type="datetimeFigureOut">
              <a:rPr lang="en-US" dirty="0"/>
              <a:t>9/16/19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8A87A34-81AB-432B-8DAE-1953F412C126}" type="datetimeFigureOut">
              <a:rPr lang="en-US" dirty="0"/>
              <a:t>9/16/19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8A87A34-81AB-432B-8DAE-1953F412C126}" type="datetimeFigureOut">
              <a:rPr lang="en-US" dirty="0"/>
              <a:t>9/16/19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9/16/19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9/16/19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9/16/19</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dirty="0"/>
              <a:t>9/16/19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dirty="0"/>
              <a:t>9/16/19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9/16/19</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err="1"/>
              <a:t>F</a:t>
            </a:r>
            <a:r>
              <a:rPr lang="ja-JP" altLang="en-US" err="1"/>
              <a:t>問題</a:t>
            </a:r>
            <a:br>
              <a:rPr lang="en-US"/>
            </a:br>
            <a:r>
              <a:rPr lang="en-US">
                <a:ea typeface="+mj-lt"/>
                <a:cs typeface="+mj-lt"/>
              </a:rPr>
              <a:t>Clique Drawing</a:t>
            </a:r>
          </a:p>
        </p:txBody>
      </p:sp>
      <p:sp>
        <p:nvSpPr>
          <p:cNvPr id="3" name="Subtitle 2"/>
          <p:cNvSpPr>
            <a:spLocks noGrp="1"/>
          </p:cNvSpPr>
          <p:nvPr>
            <p:ph type="subTitle" idx="1"/>
          </p:nvPr>
        </p:nvSpPr>
        <p:spPr>
          <a:xfrm>
            <a:off x="2417780" y="3531204"/>
            <a:ext cx="8637072" cy="1658634"/>
          </a:xfrm>
        </p:spPr>
        <p:txBody>
          <a:bodyPr vert="horz" lIns="91440" tIns="91440" rIns="91440" bIns="91440" rtlCol="0" anchor="t">
            <a:noAutofit/>
          </a:bodyPr>
          <a:lstStyle/>
          <a:p>
            <a:r>
              <a:rPr lang="ja-JP" altLang="en-US" sz="2000">
                <a:ea typeface="游ゴシック"/>
              </a:rPr>
              <a:t>原案：</a:t>
            </a:r>
            <a:r>
              <a:rPr lang="en-AU" altLang="ja-JP" sz="2000" dirty="0" err="1">
                <a:ea typeface="游ゴシック"/>
              </a:rPr>
              <a:t>potetisensei</a:t>
            </a:r>
            <a:endParaRPr lang="en-AU" altLang="ja-JP" sz="2000" dirty="0">
              <a:ea typeface="游ゴシック"/>
            </a:endParaRPr>
          </a:p>
          <a:p>
            <a:r>
              <a:rPr lang="ja-JP" altLang="en-US" sz="2000">
                <a:ea typeface="游ゴシック"/>
              </a:rPr>
              <a:t>解法</a:t>
            </a:r>
            <a:r>
              <a:rPr lang="en-AU" altLang="ja-JP" sz="2000" dirty="0">
                <a:ea typeface="游ゴシック"/>
              </a:rPr>
              <a:t>: </a:t>
            </a:r>
            <a:r>
              <a:rPr lang="en-AU" altLang="ja-JP" sz="2000" dirty="0" err="1">
                <a:ea typeface="游ゴシック"/>
              </a:rPr>
              <a:t>potetisensei</a:t>
            </a:r>
            <a:endParaRPr lang="en-AU" altLang="ja-JP" sz="2000" dirty="0">
              <a:ea typeface="游ゴシック"/>
            </a:endParaRPr>
          </a:p>
          <a:p>
            <a:r>
              <a:rPr lang="ja-JP" altLang="en-US" sz="2000">
                <a:ea typeface="游ゴシック"/>
              </a:rPr>
              <a:t>テスト</a:t>
            </a:r>
            <a:r>
              <a:rPr lang="en-AU" altLang="ja-JP" sz="2000" dirty="0">
                <a:ea typeface="游ゴシック"/>
              </a:rPr>
              <a:t>: </a:t>
            </a:r>
            <a:r>
              <a:rPr lang="en-AU" altLang="ja-JP" sz="2000">
                <a:ea typeface="游ゴシック"/>
              </a:rPr>
              <a:t>nuip</a:t>
            </a:r>
            <a:endParaRPr lang="ja-JP" altLang="en-US" sz="2000">
              <a:ea typeface="游ゴシック"/>
            </a:endParaRPr>
          </a:p>
          <a:p>
            <a:r>
              <a:rPr lang="ja-JP" altLang="en-US" sz="2000">
                <a:ea typeface="游ゴシック"/>
              </a:rPr>
              <a:t>解説：latte0119</a:t>
            </a:r>
          </a:p>
        </p:txBody>
      </p:sp>
    </p:spTree>
    <p:extLst>
      <p:ext uri="{BB962C8B-B14F-4D97-AF65-F5344CB8AC3E}">
        <p14:creationId xmlns:p14="http://schemas.microsoft.com/office/powerpoint/2010/main" val="1286326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C6517744-937C-4AF8-8E85-6994CF86D742}"/>
              </a:ext>
            </a:extLst>
          </p:cNvPr>
          <p:cNvSpPr>
            <a:spLocks noGrp="1"/>
          </p:cNvSpPr>
          <p:nvPr>
            <p:ph type="title"/>
          </p:nvPr>
        </p:nvSpPr>
        <p:spPr/>
        <p:txBody>
          <a:bodyPr/>
          <a:lstStyle/>
          <a:p>
            <a:r>
              <a:rPr lang="ja-JP" altLang="en-US">
                <a:ea typeface="游ゴシック Light"/>
              </a:rPr>
              <a:t>問題概要</a:t>
            </a:r>
            <a:endParaRPr lang="ja-JP" altLang="en-US"/>
          </a:p>
        </p:txBody>
      </p:sp>
      <p:sp>
        <p:nvSpPr>
          <p:cNvPr id="3" name="コンテンツ プレースホルダー 2">
            <a:extLst>
              <a:ext uri="{FF2B5EF4-FFF2-40B4-BE49-F238E27FC236}">
                <a16:creationId xmlns:a16="http://schemas.microsoft.com/office/drawing/2014/main" id="{5727C7AF-6E3C-48C2-A5BF-8AB3F3003BE4}"/>
              </a:ext>
            </a:extLst>
          </p:cNvPr>
          <p:cNvSpPr>
            <a:spLocks noGrp="1"/>
          </p:cNvSpPr>
          <p:nvPr>
            <p:ph idx="1"/>
          </p:nvPr>
        </p:nvSpPr>
        <p:spPr/>
        <p:txBody>
          <a:bodyPr/>
          <a:lstStyle/>
          <a:p>
            <a:pPr marL="0" indent="0">
              <a:buNone/>
            </a:pPr>
            <a:r>
              <a:rPr lang="ja-JP" altLang="en-US">
                <a:ea typeface="游ゴシック"/>
              </a:rPr>
              <a:t>辺が存在しないN頂点のグラフを用意する</a:t>
            </a:r>
            <a:endParaRPr lang="ja-JP" altLang="en-US">
              <a:ea typeface="游ゴシック" panose="020B0400000000000000" pitchFamily="34" charset="-128"/>
            </a:endParaRPr>
          </a:p>
          <a:p>
            <a:pPr marL="0" indent="0">
              <a:buNone/>
            </a:pPr>
            <a:r>
              <a:rPr lang="ja-JP" altLang="en-US">
                <a:ea typeface="游ゴシック"/>
              </a:rPr>
              <a:t>以下の操作をM回行う</a:t>
            </a:r>
          </a:p>
          <a:p>
            <a:pPr marL="0" indent="0">
              <a:buNone/>
            </a:pPr>
            <a:r>
              <a:rPr lang="ja-JP" altLang="en-US">
                <a:ea typeface="游ゴシック"/>
              </a:rPr>
              <a:t>・i回目の操作では、頂点集合{v(i,1),v(i,2),...,v(i,Ki)}の全ての2頂点間に辺を張る</a:t>
            </a:r>
          </a:p>
          <a:p>
            <a:pPr marL="0" indent="0">
              <a:buNone/>
            </a:pPr>
            <a:r>
              <a:rPr lang="ja-JP" altLang="en-US">
                <a:ea typeface="游ゴシック"/>
              </a:rPr>
              <a:t>ただし、どの頂点も、M回の頂点のうち高々2回の操作にしか現れません</a:t>
            </a:r>
          </a:p>
          <a:p>
            <a:pPr marL="0" indent="0">
              <a:buNone/>
            </a:pPr>
            <a:endParaRPr lang="ja-JP" altLang="en-US">
              <a:ea typeface="游ゴシック"/>
            </a:endParaRPr>
          </a:p>
          <a:p>
            <a:pPr marL="0" indent="0">
              <a:buNone/>
            </a:pPr>
            <a:r>
              <a:rPr lang="ja-JP" altLang="en-US">
                <a:ea typeface="游ゴシック"/>
              </a:rPr>
              <a:t>このようにして出来たグラフの最大独立集合を求めてください</a:t>
            </a:r>
            <a:endParaRPr lang="ja-JP"/>
          </a:p>
          <a:p>
            <a:pPr marL="0" indent="0">
              <a:buNone/>
            </a:pPr>
            <a:endParaRPr lang="ja-JP" altLang="en-US">
              <a:ea typeface="游ゴシック"/>
            </a:endParaRPr>
          </a:p>
          <a:p>
            <a:pPr marL="0" indent="0">
              <a:buNone/>
            </a:pPr>
            <a:endParaRPr lang="ja-JP" altLang="en-US">
              <a:ea typeface="游ゴシック"/>
            </a:endParaRPr>
          </a:p>
        </p:txBody>
      </p:sp>
    </p:spTree>
    <p:extLst>
      <p:ext uri="{BB962C8B-B14F-4D97-AF65-F5344CB8AC3E}">
        <p14:creationId xmlns:p14="http://schemas.microsoft.com/office/powerpoint/2010/main" val="21491800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4DB7A2AD-5A58-45CE-B948-0CFE27CB177C}"/>
              </a:ext>
            </a:extLst>
          </p:cNvPr>
          <p:cNvSpPr>
            <a:spLocks noGrp="1"/>
          </p:cNvSpPr>
          <p:nvPr>
            <p:ph type="title"/>
          </p:nvPr>
        </p:nvSpPr>
        <p:spPr/>
        <p:txBody>
          <a:bodyPr/>
          <a:lstStyle/>
          <a:p>
            <a:r>
              <a:rPr lang="ja-JP" altLang="en-US">
                <a:ea typeface="游ゴシック Light"/>
              </a:rPr>
              <a:t>解法</a:t>
            </a:r>
            <a:endParaRPr lang="ja-JP" altLang="en-US"/>
          </a:p>
        </p:txBody>
      </p:sp>
      <p:sp>
        <p:nvSpPr>
          <p:cNvPr id="3" name="コンテンツ プレースホルダー 2">
            <a:extLst>
              <a:ext uri="{FF2B5EF4-FFF2-40B4-BE49-F238E27FC236}">
                <a16:creationId xmlns:a16="http://schemas.microsoft.com/office/drawing/2014/main" id="{DB3FD702-04B0-4110-89F6-4DA8F14B7F6A}"/>
              </a:ext>
            </a:extLst>
          </p:cNvPr>
          <p:cNvSpPr>
            <a:spLocks noGrp="1"/>
          </p:cNvSpPr>
          <p:nvPr>
            <p:ph idx="1"/>
          </p:nvPr>
        </p:nvSpPr>
        <p:spPr/>
        <p:txBody>
          <a:bodyPr/>
          <a:lstStyle/>
          <a:p>
            <a:pPr marL="0" indent="0">
              <a:buNone/>
            </a:pPr>
            <a:r>
              <a:rPr lang="ja-JP" altLang="en-US">
                <a:ea typeface="游ゴシック"/>
              </a:rPr>
              <a:t>M回の操作のうち、一度も操作の対象とならないような頂点は存在しないと考えてよい</a:t>
            </a:r>
          </a:p>
          <a:p>
            <a:pPr marL="0" indent="0">
              <a:buNone/>
            </a:pPr>
            <a:r>
              <a:rPr lang="ja-JP" altLang="en-US">
                <a:ea typeface="游ゴシック"/>
              </a:rPr>
              <a:t>→そのような頂点は孤立点となるから、必ず最大独立集合に含まれる。それらの頂点を取り除いたグラフの最大独立集合のサイズが求まればよい</a:t>
            </a:r>
          </a:p>
          <a:p>
            <a:pPr marL="0" indent="0">
              <a:buNone/>
            </a:pPr>
            <a:endParaRPr lang="ja-JP" altLang="en-US">
              <a:ea typeface="游ゴシック"/>
            </a:endParaRPr>
          </a:p>
        </p:txBody>
      </p:sp>
    </p:spTree>
    <p:extLst>
      <p:ext uri="{BB962C8B-B14F-4D97-AF65-F5344CB8AC3E}">
        <p14:creationId xmlns:p14="http://schemas.microsoft.com/office/powerpoint/2010/main" val="7740421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DEFDCF3-B1F6-4204-A0D9-734098BC03C6}"/>
              </a:ext>
            </a:extLst>
          </p:cNvPr>
          <p:cNvSpPr>
            <a:spLocks noGrp="1"/>
          </p:cNvSpPr>
          <p:nvPr>
            <p:ph type="title"/>
          </p:nvPr>
        </p:nvSpPr>
        <p:spPr/>
        <p:txBody>
          <a:bodyPr/>
          <a:lstStyle/>
          <a:p>
            <a:r>
              <a:rPr lang="ja-JP" altLang="en-US">
                <a:ea typeface="游ゴシック Light"/>
              </a:rPr>
              <a:t>以下の方法で無向グラフGを構成</a:t>
            </a:r>
          </a:p>
        </p:txBody>
      </p:sp>
      <p:sp>
        <p:nvSpPr>
          <p:cNvPr id="3" name="コンテンツ プレースホルダー 2">
            <a:extLst>
              <a:ext uri="{FF2B5EF4-FFF2-40B4-BE49-F238E27FC236}">
                <a16:creationId xmlns:a16="http://schemas.microsoft.com/office/drawing/2014/main" id="{18F01A6B-3D52-450F-B49E-6537D52C0F35}"/>
              </a:ext>
            </a:extLst>
          </p:cNvPr>
          <p:cNvSpPr>
            <a:spLocks noGrp="1"/>
          </p:cNvSpPr>
          <p:nvPr>
            <p:ph idx="1"/>
          </p:nvPr>
        </p:nvSpPr>
        <p:spPr>
          <a:xfrm>
            <a:off x="1451579" y="2015733"/>
            <a:ext cx="10336520" cy="3795669"/>
          </a:xfrm>
        </p:spPr>
        <p:txBody>
          <a:bodyPr>
            <a:normAutofit/>
          </a:bodyPr>
          <a:lstStyle/>
          <a:p>
            <a:pPr marL="0" indent="0">
              <a:buNone/>
            </a:pPr>
            <a:r>
              <a:rPr lang="ja-JP" altLang="en-US">
                <a:ea typeface="游ゴシック"/>
              </a:rPr>
              <a:t>はじめ、GはM頂点の辺のないグラフ。</a:t>
            </a:r>
            <a:endParaRPr lang="ja-JP" altLang="en-US">
              <a:ea typeface="游ゴシック" panose="020B0400000000000000" pitchFamily="34" charset="-128"/>
            </a:endParaRPr>
          </a:p>
          <a:p>
            <a:pPr marL="0" indent="0">
              <a:buNone/>
            </a:pPr>
            <a:r>
              <a:rPr lang="ja-JP" altLang="en-US">
                <a:ea typeface="游ゴシック"/>
              </a:rPr>
              <a:t>i=1,2,...,Nについて、以下を行う:</a:t>
            </a:r>
          </a:p>
          <a:p>
            <a:pPr marL="0" indent="0">
              <a:buNone/>
            </a:pPr>
            <a:r>
              <a:rPr lang="ja-JP" altLang="en-US">
                <a:ea typeface="游ゴシック"/>
              </a:rPr>
              <a:t>・問題のグラフの頂点iが、操作の対象となった回数を考える。(1 or 2)</a:t>
            </a:r>
          </a:p>
          <a:p>
            <a:pPr marL="0" indent="0">
              <a:buNone/>
            </a:pPr>
            <a:r>
              <a:rPr lang="ja-JP" altLang="en-US">
                <a:ea typeface="游ゴシック"/>
              </a:rPr>
              <a:t>　1のとき:</a:t>
            </a:r>
          </a:p>
          <a:p>
            <a:pPr marL="0" indent="0">
              <a:buNone/>
            </a:pPr>
            <a:r>
              <a:rPr lang="ja-JP" altLang="en-US">
                <a:ea typeface="游ゴシック"/>
              </a:rPr>
              <a:t>　　A回目の操作の対象になっているとき、グラフGに辺{a,a}(自己ループ)を追加</a:t>
            </a:r>
          </a:p>
          <a:p>
            <a:pPr marL="0" indent="0">
              <a:buNone/>
            </a:pPr>
            <a:r>
              <a:rPr lang="ja-JP" altLang="en-US">
                <a:ea typeface="游ゴシック"/>
              </a:rPr>
              <a:t>　2のとき:</a:t>
            </a:r>
          </a:p>
          <a:p>
            <a:pPr marL="0" indent="0">
              <a:buNone/>
            </a:pPr>
            <a:r>
              <a:rPr lang="ja-JP" altLang="en-US">
                <a:ea typeface="游ゴシック"/>
              </a:rPr>
              <a:t>　　a,b回目の操作の対象になっているとき、グラフGに辺{a,b}を追加</a:t>
            </a:r>
          </a:p>
          <a:p>
            <a:pPr marL="0" indent="0">
              <a:buNone/>
            </a:pPr>
            <a:endParaRPr lang="ja-JP" altLang="en-US">
              <a:ea typeface="游ゴシック"/>
            </a:endParaRPr>
          </a:p>
          <a:p>
            <a:pPr marL="0" indent="0">
              <a:buNone/>
            </a:pPr>
            <a:endParaRPr lang="ja-JP" altLang="en-US">
              <a:ea typeface="游ゴシック"/>
            </a:endParaRPr>
          </a:p>
        </p:txBody>
      </p:sp>
    </p:spTree>
    <p:extLst>
      <p:ext uri="{BB962C8B-B14F-4D97-AF65-F5344CB8AC3E}">
        <p14:creationId xmlns:p14="http://schemas.microsoft.com/office/powerpoint/2010/main" val="719990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6AEE0EC-44A4-483D-8B1B-D0E66BBA606F}"/>
              </a:ext>
            </a:extLst>
          </p:cNvPr>
          <p:cNvSpPr>
            <a:spLocks noGrp="1"/>
          </p:cNvSpPr>
          <p:nvPr>
            <p:ph type="title"/>
          </p:nvPr>
        </p:nvSpPr>
        <p:spPr/>
        <p:txBody>
          <a:bodyPr/>
          <a:lstStyle/>
          <a:p>
            <a:r>
              <a:rPr lang="ja-JP" altLang="en-US">
                <a:ea typeface="游ゴシック Light"/>
              </a:rPr>
              <a:t>これはなに？</a:t>
            </a:r>
            <a:endParaRPr lang="ja-JP" altLang="en-US"/>
          </a:p>
        </p:txBody>
      </p:sp>
      <p:sp>
        <p:nvSpPr>
          <p:cNvPr id="3" name="コンテンツ プレースホルダー 2">
            <a:extLst>
              <a:ext uri="{FF2B5EF4-FFF2-40B4-BE49-F238E27FC236}">
                <a16:creationId xmlns:a16="http://schemas.microsoft.com/office/drawing/2014/main" id="{C22CCC91-9FBA-4AAF-8C58-A2249F546DBB}"/>
              </a:ext>
            </a:extLst>
          </p:cNvPr>
          <p:cNvSpPr>
            <a:spLocks noGrp="1"/>
          </p:cNvSpPr>
          <p:nvPr>
            <p:ph idx="1"/>
          </p:nvPr>
        </p:nvSpPr>
        <p:spPr/>
        <p:txBody>
          <a:bodyPr>
            <a:normAutofit fontScale="92500" lnSpcReduction="10000"/>
          </a:bodyPr>
          <a:lstStyle/>
          <a:p>
            <a:pPr marL="0" indent="0">
              <a:buNone/>
            </a:pPr>
            <a:r>
              <a:rPr lang="ja-JP" altLang="en-US">
                <a:ea typeface="游ゴシック"/>
              </a:rPr>
              <a:t>グラフGの線グラフは、元のグラフと一致する</a:t>
            </a:r>
            <a:endParaRPr lang="ja-JP">
              <a:ea typeface="游ゴシック" panose="020B0400000000000000" pitchFamily="34" charset="-128"/>
            </a:endParaRPr>
          </a:p>
          <a:p>
            <a:pPr marL="0" indent="0">
              <a:buNone/>
            </a:pPr>
            <a:endParaRPr lang="ja-JP" altLang="en-US">
              <a:ea typeface="游ゴシック"/>
            </a:endParaRPr>
          </a:p>
          <a:p>
            <a:pPr marL="0" indent="0">
              <a:buNone/>
            </a:pPr>
            <a:r>
              <a:rPr lang="ja-JP" altLang="en-US">
                <a:ea typeface="游ゴシック"/>
              </a:rPr>
              <a:t>元のグラフの最大独立集合のサイズ</a:t>
            </a:r>
          </a:p>
          <a:p>
            <a:pPr marL="0" indent="0">
              <a:buNone/>
            </a:pPr>
            <a:r>
              <a:rPr lang="ja-JP" altLang="en-US">
                <a:ea typeface="游ゴシック"/>
              </a:rPr>
              <a:t>＝グラフGの線グラフの最大独立集合のサイズ</a:t>
            </a:r>
          </a:p>
          <a:p>
            <a:pPr marL="0" indent="0">
              <a:buNone/>
            </a:pPr>
            <a:r>
              <a:rPr lang="ja-JP" altLang="en-US">
                <a:ea typeface="游ゴシック"/>
              </a:rPr>
              <a:t>＝グラフGの最大マッチングのサイズ</a:t>
            </a:r>
          </a:p>
          <a:p>
            <a:pPr marL="0" indent="0">
              <a:buNone/>
            </a:pPr>
            <a:r>
              <a:rPr lang="ja-JP" altLang="en-US">
                <a:ea typeface="游ゴシック"/>
              </a:rPr>
              <a:t>であるから、最大マッチングが計算できればよい。</a:t>
            </a:r>
          </a:p>
          <a:p>
            <a:pPr marL="0" indent="0">
              <a:buNone/>
            </a:pPr>
            <a:r>
              <a:rPr lang="ja-JP" altLang="en-US">
                <a:ea typeface="游ゴシック"/>
              </a:rPr>
              <a:t>(Gには多重辺が存在しますが、最大マッチングを考えるときは、1つにまとめてもかまいません)</a:t>
            </a:r>
          </a:p>
          <a:p>
            <a:pPr marL="0" indent="0">
              <a:buNone/>
            </a:pPr>
            <a:endParaRPr lang="ja-JP" altLang="en-US">
              <a:ea typeface="游ゴシック"/>
            </a:endParaRPr>
          </a:p>
          <a:p>
            <a:endParaRPr lang="ja-JP" altLang="en-US">
              <a:ea typeface="游ゴシック"/>
            </a:endParaRPr>
          </a:p>
          <a:p>
            <a:endParaRPr lang="ja-JP" altLang="en-US">
              <a:ea typeface="游ゴシック"/>
            </a:endParaRPr>
          </a:p>
        </p:txBody>
      </p:sp>
    </p:spTree>
    <p:extLst>
      <p:ext uri="{BB962C8B-B14F-4D97-AF65-F5344CB8AC3E}">
        <p14:creationId xmlns:p14="http://schemas.microsoft.com/office/powerpoint/2010/main" val="38740987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67C2B11-92C1-4B47-846C-EAFA74127932}"/>
              </a:ext>
            </a:extLst>
          </p:cNvPr>
          <p:cNvSpPr>
            <a:spLocks noGrp="1"/>
          </p:cNvSpPr>
          <p:nvPr>
            <p:ph type="title"/>
          </p:nvPr>
        </p:nvSpPr>
        <p:spPr/>
        <p:txBody>
          <a:bodyPr/>
          <a:lstStyle/>
          <a:p>
            <a:r>
              <a:rPr lang="ja-JP" altLang="en-US">
                <a:ea typeface="游ゴシック Light"/>
              </a:rPr>
              <a:t>一般グラフの最大マッチング</a:t>
            </a:r>
            <a:endParaRPr lang="ja-JP" altLang="en-US"/>
          </a:p>
        </p:txBody>
      </p:sp>
      <p:sp>
        <p:nvSpPr>
          <p:cNvPr id="3" name="コンテンツ プレースホルダー 2">
            <a:extLst>
              <a:ext uri="{FF2B5EF4-FFF2-40B4-BE49-F238E27FC236}">
                <a16:creationId xmlns:a16="http://schemas.microsoft.com/office/drawing/2014/main" id="{9ECEF814-E6DB-4A36-88A2-1CDEEC46685F}"/>
              </a:ext>
            </a:extLst>
          </p:cNvPr>
          <p:cNvSpPr>
            <a:spLocks noGrp="1"/>
          </p:cNvSpPr>
          <p:nvPr>
            <p:ph idx="1"/>
          </p:nvPr>
        </p:nvSpPr>
        <p:spPr/>
        <p:txBody>
          <a:bodyPr/>
          <a:lstStyle/>
          <a:p>
            <a:r>
              <a:rPr lang="ja-JP" altLang="en-US">
                <a:ea typeface="游ゴシック"/>
              </a:rPr>
              <a:t>例えば、Edmondsのアルゴリズムを用いるとO(頂点数^3)で解ける</a:t>
            </a:r>
            <a:endParaRPr lang="ja-JP" altLang="en-US">
              <a:ea typeface="游ゴシック" panose="020B0400000000000000" pitchFamily="34" charset="-128"/>
            </a:endParaRPr>
          </a:p>
          <a:p>
            <a:endParaRPr lang="ja-JP" altLang="en-US" dirty="0">
              <a:ea typeface="游ゴシック"/>
            </a:endParaRPr>
          </a:p>
          <a:p>
            <a:r>
              <a:rPr lang="ja-JP" altLang="en-US">
                <a:ea typeface="游ゴシック"/>
              </a:rPr>
              <a:t>今回の問題では最大マッチングの大きさだけ求まればよいので、tutte行列を用いて簡潔に求めることもできる</a:t>
            </a:r>
            <a:endParaRPr lang="ja-JP" altLang="en-US" dirty="0">
              <a:ea typeface="游ゴシック"/>
            </a:endParaRPr>
          </a:p>
        </p:txBody>
      </p:sp>
    </p:spTree>
    <p:extLst>
      <p:ext uri="{BB962C8B-B14F-4D97-AF65-F5344CB8AC3E}">
        <p14:creationId xmlns:p14="http://schemas.microsoft.com/office/powerpoint/2010/main" val="19991543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957376D-6259-4CE2-9DCF-054745BF4AD5}"/>
              </a:ext>
            </a:extLst>
          </p:cNvPr>
          <p:cNvSpPr>
            <a:spLocks noGrp="1"/>
          </p:cNvSpPr>
          <p:nvPr>
            <p:ph type="title"/>
          </p:nvPr>
        </p:nvSpPr>
        <p:spPr/>
        <p:txBody>
          <a:bodyPr/>
          <a:lstStyle/>
          <a:p>
            <a:r>
              <a:rPr lang="ja-JP" altLang="en-US">
                <a:ea typeface="游ゴシック Light"/>
              </a:rPr>
              <a:t>計算量</a:t>
            </a:r>
            <a:endParaRPr lang="ja-JP" altLang="en-US"/>
          </a:p>
        </p:txBody>
      </p:sp>
      <p:sp>
        <p:nvSpPr>
          <p:cNvPr id="3" name="コンテンツ プレースホルダー 2">
            <a:extLst>
              <a:ext uri="{FF2B5EF4-FFF2-40B4-BE49-F238E27FC236}">
                <a16:creationId xmlns:a16="http://schemas.microsoft.com/office/drawing/2014/main" id="{1216D194-A458-45B9-82FD-5E6B29D9236B}"/>
              </a:ext>
            </a:extLst>
          </p:cNvPr>
          <p:cNvSpPr>
            <a:spLocks noGrp="1"/>
          </p:cNvSpPr>
          <p:nvPr>
            <p:ph idx="1"/>
          </p:nvPr>
        </p:nvSpPr>
        <p:spPr/>
        <p:txBody>
          <a:bodyPr/>
          <a:lstStyle/>
          <a:p>
            <a:r>
              <a:rPr lang="ja-JP" altLang="en-US">
                <a:ea typeface="游ゴシック"/>
              </a:rPr>
              <a:t>グラフGの構成はO(N)で可能</a:t>
            </a:r>
          </a:p>
          <a:p>
            <a:r>
              <a:rPr lang="ja-JP" altLang="en-US">
                <a:ea typeface="游ゴシック"/>
              </a:rPr>
              <a:t>グラフGの一般最大マッチングは、O(M^3)で可能</a:t>
            </a:r>
          </a:p>
          <a:p>
            <a:endParaRPr lang="ja-JP" altLang="en-US">
              <a:ea typeface="游ゴシック"/>
            </a:endParaRPr>
          </a:p>
          <a:p>
            <a:r>
              <a:rPr lang="ja-JP" altLang="en-US">
                <a:ea typeface="游ゴシック"/>
              </a:rPr>
              <a:t>以上より、O(N+M^3)で解けました。</a:t>
            </a:r>
          </a:p>
        </p:txBody>
      </p:sp>
    </p:spTree>
    <p:extLst>
      <p:ext uri="{BB962C8B-B14F-4D97-AF65-F5344CB8AC3E}">
        <p14:creationId xmlns:p14="http://schemas.microsoft.com/office/powerpoint/2010/main" val="722355022"/>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TF10001119</Template>
  <TotalTime>0</TotalTime>
  <Words>398</Words>
  <Application>Microsoft Macintosh PowerPoint</Application>
  <PresentationFormat>ワイド画面</PresentationFormat>
  <Paragraphs>41</Paragraphs>
  <Slides>7</Slides>
  <Notes>0</Notes>
  <HiddenSlides>0</HiddenSlides>
  <MMClips>0</MMClips>
  <ScaleCrop>false</ScaleCrop>
  <HeadingPairs>
    <vt:vector size="6" baseType="variant">
      <vt:variant>
        <vt:lpstr>使用されているフォント</vt:lpstr>
      </vt:variant>
      <vt:variant>
        <vt:i4>2</vt:i4>
      </vt:variant>
      <vt:variant>
        <vt:lpstr>テーマ</vt:lpstr>
      </vt:variant>
      <vt:variant>
        <vt:i4>1</vt:i4>
      </vt:variant>
      <vt:variant>
        <vt:lpstr>スライド タイトル</vt:lpstr>
      </vt:variant>
      <vt:variant>
        <vt:i4>7</vt:i4>
      </vt:variant>
    </vt:vector>
  </HeadingPairs>
  <TitlesOfParts>
    <vt:vector size="10" baseType="lpstr">
      <vt:lpstr>Arial</vt:lpstr>
      <vt:lpstr>Gill Sans MT</vt:lpstr>
      <vt:lpstr>Gallery</vt:lpstr>
      <vt:lpstr>F問題 Clique Drawing</vt:lpstr>
      <vt:lpstr>問題概要</vt:lpstr>
      <vt:lpstr>解法</vt:lpstr>
      <vt:lpstr>以下の方法で無向グラフGを構成</vt:lpstr>
      <vt:lpstr>これはなに？</vt:lpstr>
      <vt:lpstr>一般グラフの最大マッチング</vt:lpstr>
      <vt:lpstr>計算量</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dc:creator>
  <cp:lastModifiedBy>小池悠生</cp:lastModifiedBy>
  <cp:revision>15</cp:revision>
  <dcterms:created xsi:type="dcterms:W3CDTF">2016-01-13T19:04:32Z</dcterms:created>
  <dcterms:modified xsi:type="dcterms:W3CDTF">2019-09-16T14:39:11Z</dcterms:modified>
</cp:coreProperties>
</file>