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1" r:id="rId6"/>
    <p:sldId id="260" r:id="rId7"/>
    <p:sldId id="262" r:id="rId8"/>
  </p:sldIdLst>
  <p:sldSz cx="9144000" cy="6858000" type="screen4x3"/>
  <p:notesSz cx="6858000" cy="9144000"/>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918"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14" name="タイトル 13"/>
          <p:cNvSpPr>
            <a:spLocks noGrp="1"/>
          </p:cNvSpPr>
          <p:nvPr>
            <p:ph type="ctrTitle"/>
          </p:nvPr>
        </p:nvSpPr>
        <p:spPr>
          <a:xfrm>
            <a:off x="1432560" y="359898"/>
            <a:ext cx="7406640" cy="1472184"/>
          </a:xfrm>
        </p:spPr>
        <p:txBody>
          <a:bodyPr anchor="b"/>
          <a:lstStyle>
            <a:lvl1pPr algn="l">
              <a:defRPr/>
            </a:lvl1pPr>
            <a:extLst/>
          </a:lstStyle>
          <a:p>
            <a:r>
              <a:rPr kumimoji="0" lang="ja-JP" altLang="en-US" smtClean="0"/>
              <a:t>マスタ タイトルの書式設定</a:t>
            </a:r>
            <a:endParaRPr kumimoji="0" lang="en-US"/>
          </a:p>
        </p:txBody>
      </p:sp>
      <p:sp>
        <p:nvSpPr>
          <p:cNvPr id="22" name="サブタイトル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ja-JP" altLang="en-US" smtClean="0"/>
              <a:t>マスタ サブタイトルの書式設定</a:t>
            </a:r>
            <a:endParaRPr kumimoji="0" lang="en-US"/>
          </a:p>
        </p:txBody>
      </p:sp>
      <p:sp>
        <p:nvSpPr>
          <p:cNvPr id="7" name="日付プレースホルダ 6"/>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20" name="フッター プレースホルダ 19"/>
          <p:cNvSpPr>
            <a:spLocks noGrp="1"/>
          </p:cNvSpPr>
          <p:nvPr>
            <p:ph type="ftr" sz="quarter" idx="11"/>
          </p:nvPr>
        </p:nvSpPr>
        <p:spPr/>
        <p:txBody>
          <a:bodyPr/>
          <a:lstStyle>
            <a:extLst/>
          </a:lstStyle>
          <a:p>
            <a:endParaRPr kumimoji="1" lang="ja-JP" altLang="en-US"/>
          </a:p>
        </p:txBody>
      </p:sp>
      <p:sp>
        <p:nvSpPr>
          <p:cNvPr id="10" name="スライド番号プレースホルダ 9"/>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
        <p:nvSpPr>
          <p:cNvPr id="8" name="円/楕円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円/楕円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idx="1"/>
          </p:nvPr>
        </p:nvSpPr>
        <p:spPr/>
        <p:txBody>
          <a:bodyPr/>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見出し">
    <p:spTree>
      <p:nvGrpSpPr>
        <p:cNvPr id="1" name=""/>
        <p:cNvGrpSpPr/>
        <p:nvPr/>
      </p:nvGrpSpPr>
      <p:grpSpPr>
        <a:xfrm>
          <a:off x="0" y="0"/>
          <a:ext cx="0" cy="0"/>
          <a:chOff x="0" y="0"/>
          <a:chExt cx="0" cy="0"/>
        </a:xfrm>
      </p:grpSpPr>
      <p:sp>
        <p:nvSpPr>
          <p:cNvPr id="7" name="正方形/長方形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タイトル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ja-JP" altLang="en-US" smtClean="0"/>
              <a:t>マスタ テキストの書式設定</a:t>
            </a:r>
          </a:p>
        </p:txBody>
      </p:sp>
      <p:sp>
        <p:nvSpPr>
          <p:cNvPr id="4" name="日付プレースホルダ 3"/>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
        <p:nvSpPr>
          <p:cNvPr id="10" name="正方形/長方形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円/楕円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円/楕円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1435608" y="274320"/>
            <a:ext cx="7498080" cy="1143000"/>
          </a:xfrm>
        </p:spPr>
        <p:txBody>
          <a:bodyPr/>
          <a:lstStyle>
            <a:extLst/>
          </a:lstStyle>
          <a:p>
            <a:r>
              <a:rPr kumimoji="0" lang="ja-JP" altLang="en-US" smtClean="0"/>
              <a:t>マスタ タイトルの書式設定</a:t>
            </a:r>
            <a:endParaRPr kumimoji="0" lang="en-US"/>
          </a:p>
        </p:txBody>
      </p:sp>
      <p:sp>
        <p:nvSpPr>
          <p:cNvPr id="3" name="コンテンツ プレースホルダ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コンテンツ プレースホルダ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4" name="テキスト プレースホルダ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ja-JP" altLang="en-US" smtClean="0"/>
              <a:t>マスタ テキストの書式設定</a:t>
            </a:r>
          </a:p>
        </p:txBody>
      </p:sp>
      <p:sp>
        <p:nvSpPr>
          <p:cNvPr id="5" name="コンテンツ プレースホルダ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6" name="コンテンツ プレースホルダ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7" name="日付プレースホルダ 6"/>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8" name="フッター プレースホルダ 7"/>
          <p:cNvSpPr>
            <a:spLocks noGrp="1"/>
          </p:cNvSpPr>
          <p:nvPr>
            <p:ph type="ftr" sz="quarter" idx="11"/>
          </p:nvPr>
        </p:nvSpPr>
        <p:spPr/>
        <p:txBody>
          <a:bodyPr/>
          <a:lstStyle>
            <a:extLst/>
          </a:lstStyle>
          <a:p>
            <a:endParaRPr kumimoji="1" lang="ja-JP" altLang="en-US"/>
          </a:p>
        </p:txBody>
      </p:sp>
      <p:sp>
        <p:nvSpPr>
          <p:cNvPr id="9" name="スライド番号プレースホルダ 8"/>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a:xfrm>
            <a:off x="1435608" y="274320"/>
            <a:ext cx="7498080" cy="1143000"/>
          </a:xfrm>
        </p:spPr>
        <p:txBody>
          <a:bodyPr anchor="ctr"/>
          <a:lstStyle>
            <a:extLst/>
          </a:lstStyle>
          <a:p>
            <a:r>
              <a:rPr kumimoji="0" lang="ja-JP" altLang="en-US" smtClean="0"/>
              <a:t>マスタ タイトルの書式設定</a:t>
            </a:r>
            <a:endParaRPr kumimoji="0" lang="en-US"/>
          </a:p>
        </p:txBody>
      </p:sp>
      <p:sp>
        <p:nvSpPr>
          <p:cNvPr id="3" name="日付プレースホルダ 2"/>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4" name="フッター プレースホルダ 3"/>
          <p:cNvSpPr>
            <a:spLocks noGrp="1"/>
          </p:cNvSpPr>
          <p:nvPr>
            <p:ph type="ftr" sz="quarter" idx="11"/>
          </p:nvPr>
        </p:nvSpPr>
        <p:spPr/>
        <p:txBody>
          <a:bodyPr/>
          <a:lstStyle>
            <a:extLst/>
          </a:lstStyle>
          <a:p>
            <a:endParaRPr kumimoji="1" lang="ja-JP" altLang="en-US"/>
          </a:p>
        </p:txBody>
      </p:sp>
      <p:sp>
        <p:nvSpPr>
          <p:cNvPr id="5" name="スライド番号プレースホルダ 4"/>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5" name="正方形/長方形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日付プレースホルダ 1"/>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3" name="フッター プレースホルダ 2"/>
          <p:cNvSpPr>
            <a:spLocks noGrp="1"/>
          </p:cNvSpPr>
          <p:nvPr>
            <p:ph type="ftr" sz="quarter" idx="11"/>
          </p:nvPr>
        </p:nvSpPr>
        <p:spPr/>
        <p:txBody>
          <a:bodyPr/>
          <a:lstStyle>
            <a:extLst/>
          </a:lstStyle>
          <a:p>
            <a:endParaRPr kumimoji="1" lang="ja-JP" altLang="en-US"/>
          </a:p>
        </p:txBody>
      </p:sp>
      <p:sp>
        <p:nvSpPr>
          <p:cNvPr id="4" name="スライド番号プレースホルダ 3"/>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
        <p:nvSpPr>
          <p:cNvPr id="6" name="正方形/長方形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ja-JP" altLang="en-US" smtClean="0"/>
              <a:t>マスタ タイトルの書式設定</a:t>
            </a:r>
            <a:endParaRPr kumimoji="0" lang="en-US"/>
          </a:p>
        </p:txBody>
      </p:sp>
      <p:sp>
        <p:nvSpPr>
          <p:cNvPr id="3" name="テキスト プレースホルダ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ja-JP" altLang="en-US" smtClean="0"/>
              <a:t>マスタ テキストの書式設定</a:t>
            </a:r>
          </a:p>
        </p:txBody>
      </p:sp>
      <p:sp>
        <p:nvSpPr>
          <p:cNvPr id="4" name="コンテンツ プレースホルダ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5" name="日付プレースホルダ 4"/>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ja-JP" altLang="en-US" smtClean="0"/>
              <a:t>マスタ タイトルの書式設定</a:t>
            </a:r>
            <a:endParaRPr kumimoji="0" lang="en-US"/>
          </a:p>
        </p:txBody>
      </p:sp>
      <p:sp>
        <p:nvSpPr>
          <p:cNvPr id="5" name="日付プレースホルダ 4"/>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6" name="フッター プレースホルダ 5"/>
          <p:cNvSpPr>
            <a:spLocks noGrp="1"/>
          </p:cNvSpPr>
          <p:nvPr>
            <p:ph type="ftr" sz="quarter" idx="11"/>
          </p:nvPr>
        </p:nvSpPr>
        <p:spPr/>
        <p:txBody>
          <a:bodyPr/>
          <a:lstStyle>
            <a:extLst/>
          </a:lstStyle>
          <a:p>
            <a:endParaRPr kumimoji="1" lang="ja-JP" altLang="en-US"/>
          </a:p>
        </p:txBody>
      </p:sp>
      <p:sp>
        <p:nvSpPr>
          <p:cNvPr id="7" name="スライド番号プレースホルダ 6"/>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
        <p:nvSpPr>
          <p:cNvPr id="8" name="正方形/長方形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図プレースホルダ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ja-JP" altLang="en-US" smtClean="0"/>
              <a:t>アイコンをクリックして図を追加</a:t>
            </a:r>
            <a:endParaRPr kumimoji="0" lang="en-US" dirty="0"/>
          </a:p>
        </p:txBody>
      </p:sp>
      <p:sp>
        <p:nvSpPr>
          <p:cNvPr id="9" name="フローチャート: 処理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フローチャート: 処理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テキスト プレースホルダ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ja-JP" altLang="en-US" smtClean="0"/>
              <a:t>マスタ テキストの書式設定</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858000" y="274639"/>
            <a:ext cx="1828800" cy="5851525"/>
          </a:xfrm>
        </p:spPr>
        <p:txBody>
          <a:bodyPr vert="eaVert"/>
          <a:lstStyle>
            <a:extLst/>
          </a:lstStyle>
          <a:p>
            <a:r>
              <a:rPr kumimoji="0" lang="ja-JP" altLang="en-US" smtClean="0"/>
              <a:t>マスタ タイトルの書式設定</a:t>
            </a:r>
            <a:endParaRPr kumimoji="0" lang="en-US"/>
          </a:p>
        </p:txBody>
      </p:sp>
      <p:sp>
        <p:nvSpPr>
          <p:cNvPr id="3" name="縦書きテキスト プレースホルダ 2"/>
          <p:cNvSpPr>
            <a:spLocks noGrp="1"/>
          </p:cNvSpPr>
          <p:nvPr>
            <p:ph type="body" orient="vert" idx="1"/>
          </p:nvPr>
        </p:nvSpPr>
        <p:spPr>
          <a:xfrm>
            <a:off x="1143000" y="274640"/>
            <a:ext cx="5562600" cy="5851525"/>
          </a:xfrm>
        </p:spPr>
        <p:txBody>
          <a:bodyPr vert="eaVert"/>
          <a:lstStyle>
            <a:extLst/>
          </a:lstStyle>
          <a:p>
            <a:pPr lvl="0" eaLnBrk="1" latinLnBrk="0" hangingPunct="1"/>
            <a:r>
              <a:rPr lang="ja-JP" altLang="en-US" smtClean="0"/>
              <a:t>マスタ テキストの書式設定</a:t>
            </a:r>
          </a:p>
          <a:p>
            <a:pPr lvl="1" eaLnBrk="1" latinLnBrk="0" hangingPunct="1"/>
            <a:r>
              <a:rPr lang="ja-JP" altLang="en-US" smtClean="0"/>
              <a:t>第 </a:t>
            </a:r>
            <a:r>
              <a:rPr lang="en-US" altLang="ja-JP" smtClean="0"/>
              <a:t>2 </a:t>
            </a:r>
            <a:r>
              <a:rPr lang="ja-JP" altLang="en-US" smtClean="0"/>
              <a:t>レベル</a:t>
            </a:r>
          </a:p>
          <a:p>
            <a:pPr lvl="2" eaLnBrk="1" latinLnBrk="0" hangingPunct="1"/>
            <a:r>
              <a:rPr lang="ja-JP" altLang="en-US" smtClean="0"/>
              <a:t>第 </a:t>
            </a:r>
            <a:r>
              <a:rPr lang="en-US" altLang="ja-JP" smtClean="0"/>
              <a:t>3 </a:t>
            </a:r>
            <a:r>
              <a:rPr lang="ja-JP" altLang="en-US" smtClean="0"/>
              <a:t>レベル</a:t>
            </a:r>
          </a:p>
          <a:p>
            <a:pPr lvl="3" eaLnBrk="1" latinLnBrk="0" hangingPunct="1"/>
            <a:r>
              <a:rPr lang="ja-JP" altLang="en-US" smtClean="0"/>
              <a:t>第 </a:t>
            </a:r>
            <a:r>
              <a:rPr lang="en-US" altLang="ja-JP" smtClean="0"/>
              <a:t>4 </a:t>
            </a:r>
            <a:r>
              <a:rPr lang="ja-JP" altLang="en-US" smtClean="0"/>
              <a:t>レベル</a:t>
            </a:r>
          </a:p>
          <a:p>
            <a:pPr lvl="4" eaLnBrk="1" latinLnBrk="0" hangingPunct="1"/>
            <a:r>
              <a:rPr lang="ja-JP" altLang="en-US" smtClean="0"/>
              <a:t>第 </a:t>
            </a:r>
            <a:r>
              <a:rPr lang="en-US" altLang="ja-JP" smtClean="0"/>
              <a:t>5 </a:t>
            </a:r>
            <a:r>
              <a:rPr lang="ja-JP" altLang="en-US" smtClean="0"/>
              <a:t>レベル</a:t>
            </a:r>
            <a:endParaRPr kumimoji="0" lang="en-US"/>
          </a:p>
        </p:txBody>
      </p:sp>
      <p:sp>
        <p:nvSpPr>
          <p:cNvPr id="4" name="日付プレースホルダ 3"/>
          <p:cNvSpPr>
            <a:spLocks noGrp="1"/>
          </p:cNvSpPr>
          <p:nvPr>
            <p:ph type="dt" sz="half" idx="10"/>
          </p:nvPr>
        </p:nvSpPr>
        <p:spPr/>
        <p:txBody>
          <a:bodyPr/>
          <a:lstStyle>
            <a:extLst/>
          </a:lstStyle>
          <a:p>
            <a:fld id="{69D1594C-990B-462B-9C0F-2CEE08F4D9BB}" type="datetimeFigureOut">
              <a:rPr kumimoji="1" lang="ja-JP" altLang="en-US" smtClean="0"/>
              <a:pPr/>
              <a:t>2010/6/28</a:t>
            </a:fld>
            <a:endParaRPr kumimoji="1" lang="ja-JP" altLang="en-US"/>
          </a:p>
        </p:txBody>
      </p:sp>
      <p:sp>
        <p:nvSpPr>
          <p:cNvPr id="5" name="フッター プレースホルダ 4"/>
          <p:cNvSpPr>
            <a:spLocks noGrp="1"/>
          </p:cNvSpPr>
          <p:nvPr>
            <p:ph type="ftr" sz="quarter" idx="11"/>
          </p:nvPr>
        </p:nvSpPr>
        <p:spPr/>
        <p:txBody>
          <a:bodyPr/>
          <a:lstStyle>
            <a:extLst/>
          </a:lstStyle>
          <a:p>
            <a:endParaRPr kumimoji="1" lang="ja-JP" altLang="en-US"/>
          </a:p>
        </p:txBody>
      </p:sp>
      <p:sp>
        <p:nvSpPr>
          <p:cNvPr id="6" name="スライド番号プレースホルダ 5"/>
          <p:cNvSpPr>
            <a:spLocks noGrp="1"/>
          </p:cNvSpPr>
          <p:nvPr>
            <p:ph type="sldNum" sz="quarter" idx="12"/>
          </p:nvPr>
        </p:nvSpPr>
        <p:spPr/>
        <p:txBody>
          <a:bodyPr/>
          <a:lstStyle>
            <a:extLst/>
          </a:lstStyle>
          <a:p>
            <a:fld id="{E61345E0-2107-4056-9E1E-C63D055F5110}" type="slidenum">
              <a:rPr kumimoji="1" lang="ja-JP" altLang="en-US" smtClean="0"/>
              <a:pPr/>
              <a:t>&lt;#&gt;</a:t>
            </a:fld>
            <a:endParaRPr kumimoji="1"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パイ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円/楕円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ドーナツ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正方形/長方形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タイトル プレースホルダ 4"/>
          <p:cNvSpPr>
            <a:spLocks noGrp="1"/>
          </p:cNvSpPr>
          <p:nvPr>
            <p:ph type="title"/>
          </p:nvPr>
        </p:nvSpPr>
        <p:spPr>
          <a:xfrm>
            <a:off x="1435608" y="274638"/>
            <a:ext cx="7498080" cy="1143000"/>
          </a:xfrm>
          <a:prstGeom prst="rect">
            <a:avLst/>
          </a:prstGeom>
        </p:spPr>
        <p:txBody>
          <a:bodyPr anchor="ctr">
            <a:normAutofit/>
          </a:bodyPr>
          <a:lstStyle>
            <a:extLst/>
          </a:lstStyle>
          <a:p>
            <a:r>
              <a:rPr kumimoji="0" lang="ja-JP" altLang="en-US" smtClean="0"/>
              <a:t>マスタ タイトルの書式設定</a:t>
            </a:r>
            <a:endParaRPr kumimoji="0" lang="en-US"/>
          </a:p>
        </p:txBody>
      </p:sp>
      <p:sp>
        <p:nvSpPr>
          <p:cNvPr id="9" name="テキスト プレースホルダ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ja-JP" altLang="en-US" smtClean="0"/>
              <a:t>マスタ テキストの書式設定</a:t>
            </a:r>
          </a:p>
          <a:p>
            <a:pPr lvl="1" eaLnBrk="1" latinLnBrk="0" hangingPunct="1"/>
            <a:r>
              <a:rPr kumimoji="0" lang="ja-JP" altLang="en-US" smtClean="0"/>
              <a:t>第 </a:t>
            </a:r>
            <a:r>
              <a:rPr kumimoji="0" lang="en-US" altLang="ja-JP" smtClean="0"/>
              <a:t>2 </a:t>
            </a:r>
            <a:r>
              <a:rPr kumimoji="0" lang="ja-JP" altLang="en-US" smtClean="0"/>
              <a:t>レベル</a:t>
            </a:r>
          </a:p>
          <a:p>
            <a:pPr lvl="2" eaLnBrk="1" latinLnBrk="0" hangingPunct="1"/>
            <a:r>
              <a:rPr kumimoji="0" lang="ja-JP" altLang="en-US" smtClean="0"/>
              <a:t>第 </a:t>
            </a:r>
            <a:r>
              <a:rPr kumimoji="0" lang="en-US" altLang="ja-JP" smtClean="0"/>
              <a:t>3 </a:t>
            </a:r>
            <a:r>
              <a:rPr kumimoji="0" lang="ja-JP" altLang="en-US" smtClean="0"/>
              <a:t>レベル</a:t>
            </a:r>
          </a:p>
          <a:p>
            <a:pPr lvl="3" eaLnBrk="1" latinLnBrk="0" hangingPunct="1"/>
            <a:r>
              <a:rPr kumimoji="0" lang="ja-JP" altLang="en-US" smtClean="0"/>
              <a:t>第 </a:t>
            </a:r>
            <a:r>
              <a:rPr kumimoji="0" lang="en-US" altLang="ja-JP" smtClean="0"/>
              <a:t>4 </a:t>
            </a:r>
            <a:r>
              <a:rPr kumimoji="0" lang="ja-JP" altLang="en-US" smtClean="0"/>
              <a:t>レベル</a:t>
            </a:r>
          </a:p>
          <a:p>
            <a:pPr lvl="4" eaLnBrk="1" latinLnBrk="0" hangingPunct="1"/>
            <a:r>
              <a:rPr kumimoji="0" lang="ja-JP" altLang="en-US" smtClean="0"/>
              <a:t>第 </a:t>
            </a:r>
            <a:r>
              <a:rPr kumimoji="0" lang="en-US" altLang="ja-JP" smtClean="0"/>
              <a:t>5 </a:t>
            </a:r>
            <a:r>
              <a:rPr kumimoji="0" lang="ja-JP" altLang="en-US" smtClean="0"/>
              <a:t>レベル</a:t>
            </a:r>
            <a:endParaRPr kumimoji="0" lang="en-US"/>
          </a:p>
        </p:txBody>
      </p:sp>
      <p:sp>
        <p:nvSpPr>
          <p:cNvPr id="24" name="日付プレースホルダ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69D1594C-990B-462B-9C0F-2CEE08F4D9BB}" type="datetimeFigureOut">
              <a:rPr kumimoji="1" lang="ja-JP" altLang="en-US" smtClean="0"/>
              <a:pPr/>
              <a:t>2010/6/28</a:t>
            </a:fld>
            <a:endParaRPr kumimoji="1" lang="ja-JP" altLang="en-US"/>
          </a:p>
        </p:txBody>
      </p:sp>
      <p:sp>
        <p:nvSpPr>
          <p:cNvPr id="10" name="フッター プレースホルダ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kumimoji="1" lang="ja-JP" altLang="en-US"/>
          </a:p>
        </p:txBody>
      </p:sp>
      <p:sp>
        <p:nvSpPr>
          <p:cNvPr id="22" name="スライド番号プレースホルダ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E61345E0-2107-4056-9E1E-C63D055F5110}" type="slidenum">
              <a:rPr kumimoji="1" lang="ja-JP" altLang="en-US" smtClean="0"/>
              <a:pPr/>
              <a:t>&lt;#&gt;</a:t>
            </a:fld>
            <a:endParaRPr kumimoji="1" lang="ja-JP" altLang="en-US"/>
          </a:p>
        </p:txBody>
      </p:sp>
      <p:sp>
        <p:nvSpPr>
          <p:cNvPr id="15" name="正方形/長方形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1"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1"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1"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1"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1"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1"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1"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1"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1"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1" sz="2000" kern="1200">
          <a:solidFill>
            <a:schemeClr val="tx1"/>
          </a:solidFill>
          <a:latin typeface="+mn-lt"/>
          <a:ea typeface="+mn-ea"/>
          <a:cs typeface="+mn-cs"/>
        </a:defRPr>
      </a:lvl9pPr>
      <a:extLst/>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1432560" y="359898"/>
            <a:ext cx="7406640" cy="1844966"/>
          </a:xfrm>
        </p:spPr>
        <p:txBody>
          <a:bodyPr>
            <a:normAutofit/>
          </a:bodyPr>
          <a:lstStyle/>
          <a:p>
            <a:r>
              <a:rPr lang="en-US" altLang="ja-JP" sz="5400" b="1" dirty="0" smtClean="0"/>
              <a:t>Problem D: </a:t>
            </a:r>
            <a:br>
              <a:rPr lang="en-US" altLang="ja-JP" sz="5400" b="1" dirty="0" smtClean="0"/>
            </a:br>
            <a:r>
              <a:rPr lang="en-US" altLang="ja-JP" sz="5400" b="1" dirty="0" smtClean="0"/>
              <a:t>Mr. </a:t>
            </a:r>
            <a:r>
              <a:rPr lang="ja-JP" altLang="en-US" sz="5400" b="1" dirty="0" smtClean="0"/>
              <a:t>リトー郵便局</a:t>
            </a:r>
            <a:endParaRPr kumimoji="1" lang="ja-JP" altLang="en-US" sz="5400" dirty="0"/>
          </a:p>
        </p:txBody>
      </p:sp>
      <p:sp>
        <p:nvSpPr>
          <p:cNvPr id="3" name="サブタイトル 2"/>
          <p:cNvSpPr>
            <a:spLocks noGrp="1"/>
          </p:cNvSpPr>
          <p:nvPr>
            <p:ph type="subTitle" idx="1"/>
          </p:nvPr>
        </p:nvSpPr>
        <p:spPr>
          <a:xfrm>
            <a:off x="1432560" y="4437112"/>
            <a:ext cx="7406640" cy="2016224"/>
          </a:xfrm>
        </p:spPr>
        <p:txBody>
          <a:bodyPr>
            <a:normAutofit/>
          </a:bodyPr>
          <a:lstStyle/>
          <a:p>
            <a:r>
              <a:rPr kumimoji="1" lang="ja-JP" altLang="en-US" dirty="0" smtClean="0"/>
              <a:t>原案　：菅原</a:t>
            </a:r>
            <a:endParaRPr kumimoji="1" lang="en-US" altLang="ja-JP" dirty="0" smtClean="0"/>
          </a:p>
          <a:p>
            <a:r>
              <a:rPr lang="ja-JP" altLang="en-US" dirty="0" smtClean="0"/>
              <a:t>解答　：高橋，福澤</a:t>
            </a:r>
            <a:endParaRPr lang="en-US" altLang="ja-JP" dirty="0" smtClean="0"/>
          </a:p>
          <a:p>
            <a:r>
              <a:rPr kumimoji="1" lang="ja-JP" altLang="en-US" dirty="0" smtClean="0"/>
              <a:t>問題文：早坂，</a:t>
            </a:r>
            <a:r>
              <a:rPr lang="ja-JP" altLang="en-US" dirty="0" smtClean="0"/>
              <a:t>野田，</a:t>
            </a:r>
            <a:r>
              <a:rPr kumimoji="1" lang="ja-JP" altLang="en-US" dirty="0" smtClean="0"/>
              <a:t>福澤</a:t>
            </a:r>
            <a:endParaRPr kumimoji="1" lang="en-US" altLang="ja-JP" dirty="0" smtClean="0"/>
          </a:p>
          <a:p>
            <a:r>
              <a:rPr lang="ja-JP" altLang="en-US" dirty="0" smtClean="0"/>
              <a:t>解説　：福澤</a:t>
            </a:r>
            <a:endParaRPr kumimoji="1" lang="ja-JP" alt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問題概要</a:t>
            </a:r>
            <a:endParaRPr kumimoji="1" lang="ja-JP" altLang="en-US" dirty="0"/>
          </a:p>
        </p:txBody>
      </p:sp>
      <p:sp>
        <p:nvSpPr>
          <p:cNvPr id="3" name="コンテンツ プレースホルダ 2"/>
          <p:cNvSpPr>
            <a:spLocks noGrp="1"/>
          </p:cNvSpPr>
          <p:nvPr>
            <p:ph idx="1"/>
          </p:nvPr>
        </p:nvSpPr>
        <p:spPr>
          <a:xfrm>
            <a:off x="1435608" y="1447800"/>
            <a:ext cx="7708392" cy="4800600"/>
          </a:xfrm>
        </p:spPr>
        <p:txBody>
          <a:bodyPr/>
          <a:lstStyle/>
          <a:p>
            <a:r>
              <a:rPr kumimoji="1" lang="ja-JP" altLang="en-US" dirty="0" smtClean="0"/>
              <a:t>離島の郵便</a:t>
            </a:r>
            <a:r>
              <a:rPr lang="ja-JP" altLang="en-US" dirty="0" smtClean="0"/>
              <a:t>配達</a:t>
            </a:r>
            <a:r>
              <a:rPr kumimoji="1" lang="ja-JP" altLang="en-US" dirty="0" smtClean="0"/>
              <a:t>員の集配のための最短移動時間を求めよ</a:t>
            </a:r>
            <a:endParaRPr kumimoji="1" lang="en-US" altLang="ja-JP" dirty="0" smtClean="0"/>
          </a:p>
          <a:p>
            <a:pPr lvl="1"/>
            <a:r>
              <a:rPr lang="ja-JP" altLang="en-US" dirty="0" smtClean="0"/>
              <a:t>町または村の数</a:t>
            </a:r>
            <a:r>
              <a:rPr lang="en-US" altLang="ja-JP" dirty="0" smtClean="0"/>
              <a:t>N</a:t>
            </a:r>
            <a:r>
              <a:rPr lang="ja-JP" altLang="en-US" dirty="0" smtClean="0"/>
              <a:t>（</a:t>
            </a:r>
            <a:r>
              <a:rPr lang="en-US" altLang="ja-JP" dirty="0" smtClean="0"/>
              <a:t>2 </a:t>
            </a:r>
            <a:r>
              <a:rPr lang="ja-JP" altLang="en-US" dirty="0" smtClean="0"/>
              <a:t>≦ </a:t>
            </a:r>
            <a:r>
              <a:rPr lang="en-US" altLang="ja-JP" dirty="0" smtClean="0"/>
              <a:t>N </a:t>
            </a:r>
            <a:r>
              <a:rPr lang="ja-JP" altLang="en-US" dirty="0" smtClean="0"/>
              <a:t>≦ </a:t>
            </a:r>
            <a:r>
              <a:rPr lang="en-US" altLang="ja-JP" dirty="0" smtClean="0"/>
              <a:t>200</a:t>
            </a:r>
            <a:r>
              <a:rPr lang="ja-JP" altLang="en-US" dirty="0" smtClean="0"/>
              <a:t>）</a:t>
            </a:r>
            <a:endParaRPr lang="en-US" altLang="ja-JP" dirty="0" smtClean="0"/>
          </a:p>
          <a:p>
            <a:pPr lvl="1"/>
            <a:r>
              <a:rPr lang="ja-JP" altLang="en-US" dirty="0" smtClean="0"/>
              <a:t>陸路または海路の本数</a:t>
            </a:r>
            <a:r>
              <a:rPr lang="en-US" altLang="ja-JP" dirty="0" smtClean="0"/>
              <a:t>M</a:t>
            </a:r>
            <a:r>
              <a:rPr lang="ja-JP" altLang="en-US" dirty="0" smtClean="0"/>
              <a:t>（</a:t>
            </a:r>
            <a:r>
              <a:rPr lang="en-US" altLang="ja-JP" dirty="0" smtClean="0"/>
              <a:t>1 </a:t>
            </a:r>
            <a:r>
              <a:rPr lang="ja-JP" altLang="en-US" dirty="0" smtClean="0"/>
              <a:t>≦ </a:t>
            </a:r>
            <a:r>
              <a:rPr lang="en-US" altLang="ja-JP" dirty="0" smtClean="0"/>
              <a:t>M </a:t>
            </a:r>
            <a:r>
              <a:rPr lang="ja-JP" altLang="en-US" dirty="0" smtClean="0"/>
              <a:t>≦ </a:t>
            </a:r>
            <a:r>
              <a:rPr lang="en-US" altLang="ja-JP" dirty="0" smtClean="0"/>
              <a:t>10000</a:t>
            </a:r>
            <a:r>
              <a:rPr lang="ja-JP" altLang="en-US" dirty="0" smtClean="0"/>
              <a:t>）</a:t>
            </a:r>
            <a:endParaRPr lang="en-US" altLang="ja-JP" dirty="0" smtClean="0"/>
          </a:p>
          <a:p>
            <a:pPr lvl="1"/>
            <a:r>
              <a:rPr lang="ja-JP" altLang="en-US" dirty="0" smtClean="0"/>
              <a:t>陸路かまたは海路を用いて，指定された順序で集配作業をおこなう</a:t>
            </a:r>
            <a:endParaRPr lang="en-US" altLang="ja-JP" dirty="0" smtClean="0"/>
          </a:p>
          <a:p>
            <a:pPr lvl="1"/>
            <a:r>
              <a:rPr lang="ja-JP" altLang="en-US" dirty="0" smtClean="0"/>
              <a:t>集配場所の数</a:t>
            </a:r>
            <a:r>
              <a:rPr lang="en-US" altLang="ja-JP" dirty="0" smtClean="0"/>
              <a:t>R</a:t>
            </a:r>
            <a:r>
              <a:rPr lang="ja-JP" altLang="en-US" dirty="0" smtClean="0"/>
              <a:t>（</a:t>
            </a:r>
            <a:r>
              <a:rPr lang="en-US" altLang="ja-JP" dirty="0" smtClean="0"/>
              <a:t>1 </a:t>
            </a:r>
            <a:r>
              <a:rPr lang="ja-JP" altLang="en-US" dirty="0" smtClean="0"/>
              <a:t>≦ </a:t>
            </a:r>
            <a:r>
              <a:rPr lang="en-US" altLang="ja-JP" dirty="0" smtClean="0"/>
              <a:t>R </a:t>
            </a:r>
            <a:r>
              <a:rPr lang="ja-JP" altLang="en-US" dirty="0" smtClean="0"/>
              <a:t>≦ </a:t>
            </a:r>
            <a:r>
              <a:rPr lang="en-US" altLang="ja-JP" dirty="0" smtClean="0"/>
              <a:t>1000</a:t>
            </a:r>
            <a:r>
              <a:rPr lang="ja-JP" altLang="en-US" dirty="0" smtClean="0"/>
              <a:t>）</a:t>
            </a:r>
            <a:endParaRPr lang="en-US" altLang="ja-JP" dirty="0" smtClean="0"/>
          </a:p>
          <a:p>
            <a:pPr lvl="1"/>
            <a:r>
              <a:rPr kumimoji="1" lang="ja-JP" altLang="en-US" dirty="0" smtClean="0"/>
              <a:t>船は一隻のみ．船</a:t>
            </a:r>
            <a:r>
              <a:rPr lang="ja-JP" altLang="en-US" dirty="0" smtClean="0"/>
              <a:t>で移動する</a:t>
            </a:r>
            <a:r>
              <a:rPr kumimoji="1" lang="ja-JP" altLang="en-US" dirty="0" smtClean="0"/>
              <a:t>ためには，船が停泊している町に移動する必要がある</a:t>
            </a:r>
            <a:endParaRPr kumimoji="1" lang="ja-JP" alt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解法１</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ダイクストラ法</a:t>
            </a:r>
            <a:endParaRPr kumimoji="1" lang="en-US" altLang="ja-JP" dirty="0" smtClean="0"/>
          </a:p>
          <a:p>
            <a:pPr lvl="1"/>
            <a:r>
              <a:rPr lang="ja-JP" altLang="en-US" dirty="0" smtClean="0"/>
              <a:t>現在の町，船が停泊している町，集配番号の三つを組とするノードを用いた拡張ダイクストラ法</a:t>
            </a:r>
            <a:endParaRPr lang="en-US" altLang="ja-JP" dirty="0" smtClean="0"/>
          </a:p>
          <a:p>
            <a:pPr lvl="1"/>
            <a:r>
              <a:rPr kumimoji="1" lang="ja-JP" altLang="en-US" dirty="0" smtClean="0"/>
              <a:t>時間計算量：</a:t>
            </a:r>
            <a:r>
              <a:rPr kumimoji="1" lang="en-US" altLang="ja-JP" dirty="0" smtClean="0"/>
              <a:t>O(MR log MR)</a:t>
            </a:r>
          </a:p>
          <a:p>
            <a:pPr lvl="1"/>
            <a:r>
              <a:rPr lang="ja-JP" altLang="en-US" dirty="0" smtClean="0"/>
              <a:t>最大データセットで，実行に数分～数十分かかる</a:t>
            </a:r>
            <a:endParaRPr kumimoji="1" lang="ja-JP"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解法２</a:t>
            </a:r>
            <a:r>
              <a:rPr lang="ja-JP" altLang="en-US" dirty="0" smtClean="0"/>
              <a:t>（１）</a:t>
            </a:r>
            <a:endParaRPr kumimoji="1" lang="ja-JP" altLang="en-US" dirty="0"/>
          </a:p>
        </p:txBody>
      </p:sp>
      <p:sp>
        <p:nvSpPr>
          <p:cNvPr id="3" name="コンテンツ プレースホルダ 2"/>
          <p:cNvSpPr>
            <a:spLocks noGrp="1"/>
          </p:cNvSpPr>
          <p:nvPr>
            <p:ph idx="1"/>
          </p:nvPr>
        </p:nvSpPr>
        <p:spPr/>
        <p:txBody>
          <a:bodyPr>
            <a:normAutofit/>
          </a:bodyPr>
          <a:lstStyle/>
          <a:p>
            <a:pPr marL="596646" indent="-514350">
              <a:buFont typeface="+mj-lt"/>
              <a:buAutoNum type="arabicPeriod"/>
            </a:pPr>
            <a:r>
              <a:rPr lang="ja-JP" altLang="en-US" dirty="0" smtClean="0"/>
              <a:t>陸路または海路のみを用いた任意の二点間の最小移動時間を求める．</a:t>
            </a:r>
            <a:endParaRPr lang="en-US" altLang="ja-JP" dirty="0" smtClean="0"/>
          </a:p>
          <a:p>
            <a:pPr lvl="1"/>
            <a:r>
              <a:rPr lang="ja-JP" altLang="en-US" dirty="0" smtClean="0"/>
              <a:t>ワーシャルフロイド法</a:t>
            </a:r>
            <a:endParaRPr lang="en-US" altLang="ja-JP" dirty="0" smtClean="0"/>
          </a:p>
          <a:p>
            <a:pPr lvl="2"/>
            <a:r>
              <a:rPr lang="ja-JP" altLang="en-US" dirty="0" smtClean="0"/>
              <a:t>時間計算量：</a:t>
            </a:r>
            <a:r>
              <a:rPr lang="en-US" altLang="ja-JP" dirty="0" smtClean="0"/>
              <a:t>O(N^3)</a:t>
            </a:r>
          </a:p>
          <a:p>
            <a:pPr lvl="1"/>
            <a:r>
              <a:rPr lang="ja-JP" altLang="en-US" dirty="0" smtClean="0"/>
              <a:t>ダイクストラ法</a:t>
            </a:r>
            <a:endParaRPr lang="en-US" altLang="ja-JP" dirty="0" smtClean="0"/>
          </a:p>
          <a:p>
            <a:pPr lvl="1"/>
            <a:r>
              <a:rPr lang="ja-JP" altLang="en-US" dirty="0" smtClean="0"/>
              <a:t>時間計算量：</a:t>
            </a:r>
            <a:r>
              <a:rPr lang="en-US" altLang="ja-JP" dirty="0" smtClean="0"/>
              <a:t>O(NM log M)</a:t>
            </a:r>
          </a:p>
          <a:p>
            <a:pPr marL="596646" indent="-514350">
              <a:buFont typeface="+mj-lt"/>
              <a:buAutoNum type="arabicPeriod"/>
            </a:pPr>
            <a:r>
              <a:rPr lang="ja-JP" altLang="en-US" dirty="0" smtClean="0"/>
              <a:t>集配番号と，船の停泊している町で</a:t>
            </a:r>
            <a:r>
              <a:rPr lang="en-US" altLang="ja-JP" dirty="0" smtClean="0"/>
              <a:t>DP</a:t>
            </a:r>
          </a:p>
          <a:p>
            <a:pPr lvl="1"/>
            <a:r>
              <a:rPr lang="ja-JP" altLang="en-US" dirty="0" smtClean="0"/>
              <a:t>時間計算量：</a:t>
            </a:r>
            <a:r>
              <a:rPr lang="en-US" altLang="ja-JP" dirty="0" smtClean="0"/>
              <a:t>O(N^2 R)</a:t>
            </a:r>
          </a:p>
          <a:p>
            <a:pPr lvl="1"/>
            <a:r>
              <a:rPr lang="ja-JP" altLang="en-US" dirty="0" smtClean="0"/>
              <a:t>ダイクストラ法を用いても解ける</a:t>
            </a:r>
            <a:endParaRPr lang="en-US" altLang="ja-JP" dirty="0"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dirty="0" smtClean="0"/>
              <a:t>解法２（２）</a:t>
            </a:r>
            <a:endParaRPr kumimoji="1" lang="ja-JP" altLang="en-US" dirty="0"/>
          </a:p>
        </p:txBody>
      </p:sp>
      <p:sp>
        <p:nvSpPr>
          <p:cNvPr id="3" name="コンテンツ プレースホルダ 2"/>
          <p:cNvSpPr>
            <a:spLocks noGrp="1"/>
          </p:cNvSpPr>
          <p:nvPr>
            <p:ph idx="1"/>
          </p:nvPr>
        </p:nvSpPr>
        <p:spPr>
          <a:xfrm>
            <a:off x="1435608" y="1447800"/>
            <a:ext cx="7708392" cy="5149552"/>
          </a:xfrm>
        </p:spPr>
        <p:txBody>
          <a:bodyPr>
            <a:normAutofit/>
          </a:bodyPr>
          <a:lstStyle/>
          <a:p>
            <a:pPr marL="596646" indent="-514350">
              <a:buFont typeface="+mj-lt"/>
              <a:buAutoNum type="arabicPeriod" startAt="2"/>
            </a:pPr>
            <a:r>
              <a:rPr lang="ja-JP" altLang="en-US" dirty="0" smtClean="0"/>
              <a:t>集配番号と，船の停泊している町で</a:t>
            </a:r>
            <a:r>
              <a:rPr lang="en-US" altLang="ja-JP" dirty="0" smtClean="0"/>
              <a:t>DP</a:t>
            </a:r>
          </a:p>
        </p:txBody>
      </p:sp>
      <p:sp>
        <p:nvSpPr>
          <p:cNvPr id="5" name="正方形/長方形 4"/>
          <p:cNvSpPr/>
          <p:nvPr/>
        </p:nvSpPr>
        <p:spPr>
          <a:xfrm>
            <a:off x="1619672" y="2132856"/>
            <a:ext cx="7344816" cy="460851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6" name="テキスト ボックス 5"/>
          <p:cNvSpPr txBox="1"/>
          <p:nvPr/>
        </p:nvSpPr>
        <p:spPr>
          <a:xfrm>
            <a:off x="1907704" y="2204864"/>
            <a:ext cx="7236296" cy="4524315"/>
          </a:xfrm>
          <a:prstGeom prst="rect">
            <a:avLst/>
          </a:prstGeom>
          <a:noFill/>
        </p:spPr>
        <p:txBody>
          <a:bodyPr wrap="square" rtlCol="0">
            <a:spAutoFit/>
          </a:bodyPr>
          <a:lstStyle/>
          <a:p>
            <a:pPr marL="0" lvl="1"/>
            <a:r>
              <a:rPr lang="ja-JP" altLang="en-US" sz="2400" dirty="0" smtClean="0"/>
              <a:t>海路の移動時間の配列</a:t>
            </a:r>
            <a:r>
              <a:rPr lang="en-US" altLang="ja-JP" sz="2400" dirty="0" smtClean="0"/>
              <a:t>sea</a:t>
            </a:r>
            <a:br>
              <a:rPr lang="en-US" altLang="ja-JP" sz="2400" dirty="0" smtClean="0"/>
            </a:br>
            <a:r>
              <a:rPr lang="ja-JP" altLang="en-US" sz="2400" dirty="0" smtClean="0"/>
              <a:t>陸路の移動時間の配列</a:t>
            </a:r>
            <a:r>
              <a:rPr lang="en-US" altLang="ja-JP" sz="2400" dirty="0" smtClean="0"/>
              <a:t>land</a:t>
            </a:r>
            <a:br>
              <a:rPr lang="en-US" altLang="ja-JP" sz="2400" dirty="0" smtClean="0"/>
            </a:br>
            <a:r>
              <a:rPr lang="en-US" altLang="ja-JP" sz="2400" dirty="0" smtClean="0">
                <a:solidFill>
                  <a:srgbClr val="7030A0"/>
                </a:solidFill>
              </a:rPr>
              <a:t>for</a:t>
            </a:r>
            <a:r>
              <a:rPr lang="en-US" altLang="ja-JP" sz="2400" dirty="0" smtClean="0"/>
              <a:t> (</a:t>
            </a:r>
            <a:r>
              <a:rPr lang="en-US" altLang="ja-JP" sz="2400" dirty="0" err="1" smtClean="0"/>
              <a:t>i</a:t>
            </a:r>
            <a:r>
              <a:rPr lang="en-US" altLang="ja-JP" sz="2400" dirty="0" smtClean="0"/>
              <a:t> = </a:t>
            </a:r>
            <a:r>
              <a:rPr lang="en-US" altLang="ja-JP" sz="2400" dirty="0" smtClean="0"/>
              <a:t>1; </a:t>
            </a:r>
            <a:r>
              <a:rPr lang="en-US" altLang="ja-JP" sz="2400" dirty="0" err="1" smtClean="0"/>
              <a:t>i</a:t>
            </a:r>
            <a:r>
              <a:rPr lang="en-US" altLang="ja-JP" sz="2400" dirty="0" smtClean="0"/>
              <a:t> &lt; R; </a:t>
            </a:r>
            <a:r>
              <a:rPr lang="en-US" altLang="ja-JP" sz="2400" dirty="0" err="1" smtClean="0"/>
              <a:t>i</a:t>
            </a:r>
            <a:r>
              <a:rPr lang="en-US" altLang="ja-JP" sz="2400" dirty="0" smtClean="0"/>
              <a:t>++) </a:t>
            </a:r>
            <a:r>
              <a:rPr lang="en-US" altLang="ja-JP" sz="2400" dirty="0" smtClean="0">
                <a:solidFill>
                  <a:srgbClr val="7030A0"/>
                </a:solidFill>
              </a:rPr>
              <a:t>for</a:t>
            </a:r>
            <a:r>
              <a:rPr lang="en-US" altLang="ja-JP" sz="2400" dirty="0" smtClean="0"/>
              <a:t> (j = 0; j &lt; N; j++) {</a:t>
            </a:r>
            <a:br>
              <a:rPr lang="en-US" altLang="ja-JP" sz="2400" dirty="0" smtClean="0"/>
            </a:br>
            <a:r>
              <a:rPr lang="ja-JP" altLang="en-US" sz="2400" dirty="0" smtClean="0"/>
              <a:t>　</a:t>
            </a:r>
            <a:r>
              <a:rPr lang="en-US" altLang="ja-JP" sz="2400" dirty="0" smtClean="0"/>
              <a:t>// </a:t>
            </a:r>
            <a:r>
              <a:rPr lang="ja-JP" altLang="en-US" sz="2400" dirty="0" smtClean="0"/>
              <a:t>陸路のみの移動</a:t>
            </a:r>
            <a:r>
              <a:rPr lang="en-US" altLang="ja-JP" sz="2400" dirty="0" smtClean="0"/>
              <a:t/>
            </a:r>
            <a:br>
              <a:rPr lang="en-US" altLang="ja-JP" sz="2400" dirty="0" smtClean="0"/>
            </a:br>
            <a:r>
              <a:rPr lang="ja-JP" altLang="en-US" sz="2400" dirty="0" smtClean="0"/>
              <a:t>　</a:t>
            </a:r>
            <a:r>
              <a:rPr lang="en-US" altLang="ja-JP" sz="2400" dirty="0" smtClean="0"/>
              <a:t>DP[ </a:t>
            </a:r>
            <a:r>
              <a:rPr lang="ja-JP" altLang="en-US" sz="2400" dirty="0" smtClean="0"/>
              <a:t>集配番号 </a:t>
            </a:r>
            <a:r>
              <a:rPr lang="en-US" altLang="ja-JP" sz="2400" dirty="0" err="1" smtClean="0"/>
              <a:t>i</a:t>
            </a:r>
            <a:r>
              <a:rPr lang="en-US" altLang="ja-JP" sz="2400" dirty="0" smtClean="0"/>
              <a:t> ][ </a:t>
            </a:r>
            <a:r>
              <a:rPr lang="ja-JP" altLang="en-US" sz="2400" dirty="0" smtClean="0"/>
              <a:t>船の停泊している町 </a:t>
            </a:r>
            <a:r>
              <a:rPr lang="en-US" altLang="ja-JP" sz="2400" dirty="0" smtClean="0"/>
              <a:t>j ] = </a:t>
            </a:r>
            <a:br>
              <a:rPr lang="en-US" altLang="ja-JP" sz="2400" dirty="0" smtClean="0"/>
            </a:br>
            <a:r>
              <a:rPr lang="ja-JP" altLang="en-US" sz="2400" dirty="0" smtClean="0"/>
              <a:t>　　</a:t>
            </a:r>
            <a:r>
              <a:rPr lang="en-US" altLang="ja-JP" sz="2400" dirty="0" smtClean="0"/>
              <a:t>DP[ </a:t>
            </a:r>
            <a:r>
              <a:rPr lang="en-US" altLang="ja-JP" sz="2400" dirty="0" err="1" smtClean="0"/>
              <a:t>i</a:t>
            </a:r>
            <a:r>
              <a:rPr lang="en-US" altLang="ja-JP" sz="2400" dirty="0" smtClean="0"/>
              <a:t> – 1 ][ j ] + </a:t>
            </a:r>
            <a:r>
              <a:rPr lang="en-US" altLang="ja-JP" sz="2400" dirty="0" smtClean="0"/>
              <a:t>land</a:t>
            </a:r>
            <a:r>
              <a:rPr lang="en-US" altLang="ja-JP" sz="2400" dirty="0" smtClean="0"/>
              <a:t>[ </a:t>
            </a:r>
            <a:r>
              <a:rPr lang="ja-JP" altLang="en-US" sz="2400" dirty="0" smtClean="0"/>
              <a:t>集配場所</a:t>
            </a:r>
            <a:r>
              <a:rPr lang="en-US" altLang="ja-JP" sz="2400" dirty="0" smtClean="0"/>
              <a:t>[</a:t>
            </a:r>
            <a:r>
              <a:rPr lang="en-US" altLang="ja-JP" sz="2400" dirty="0" err="1" smtClean="0"/>
              <a:t>i</a:t>
            </a:r>
            <a:r>
              <a:rPr lang="en-US" altLang="ja-JP" sz="2400" dirty="0" smtClean="0"/>
              <a:t> - 1] ][ </a:t>
            </a:r>
            <a:r>
              <a:rPr lang="ja-JP" altLang="en-US" sz="2400" dirty="0" smtClean="0"/>
              <a:t>集配場所</a:t>
            </a:r>
            <a:r>
              <a:rPr lang="en-US" altLang="ja-JP" sz="2400" dirty="0" smtClean="0"/>
              <a:t>[</a:t>
            </a:r>
            <a:r>
              <a:rPr lang="en-US" altLang="ja-JP" sz="2400" dirty="0" err="1" smtClean="0"/>
              <a:t>i</a:t>
            </a:r>
            <a:r>
              <a:rPr lang="en-US" altLang="ja-JP" sz="2400" dirty="0" smtClean="0"/>
              <a:t>] ];</a:t>
            </a:r>
            <a:br>
              <a:rPr lang="en-US" altLang="ja-JP" sz="2400" dirty="0" smtClean="0"/>
            </a:br>
            <a:r>
              <a:rPr lang="ja-JP" altLang="en-US" sz="2400" dirty="0" smtClean="0"/>
              <a:t>　</a:t>
            </a:r>
            <a:r>
              <a:rPr lang="en-US" altLang="ja-JP" sz="2400" dirty="0" smtClean="0"/>
              <a:t>// </a:t>
            </a:r>
            <a:r>
              <a:rPr lang="ja-JP" altLang="en-US" sz="2400" dirty="0" smtClean="0"/>
              <a:t>海路を用いた移動</a:t>
            </a:r>
            <a:r>
              <a:rPr lang="en-US" altLang="ja-JP" sz="2400" dirty="0" smtClean="0"/>
              <a:t/>
            </a:r>
            <a:br>
              <a:rPr lang="en-US" altLang="ja-JP" sz="2400" dirty="0" smtClean="0"/>
            </a:br>
            <a:r>
              <a:rPr lang="ja-JP" altLang="en-US" sz="2400" dirty="0" smtClean="0"/>
              <a:t>　</a:t>
            </a:r>
            <a:r>
              <a:rPr lang="en-US" altLang="ja-JP" sz="2400" dirty="0" smtClean="0">
                <a:solidFill>
                  <a:srgbClr val="7030A0"/>
                </a:solidFill>
              </a:rPr>
              <a:t>for</a:t>
            </a:r>
            <a:r>
              <a:rPr lang="en-US" altLang="ja-JP" sz="2400" dirty="0" smtClean="0"/>
              <a:t> (k = 0; k &lt; N; k++) {</a:t>
            </a:r>
            <a:br>
              <a:rPr lang="en-US" altLang="ja-JP" sz="2400" dirty="0" smtClean="0"/>
            </a:br>
            <a:r>
              <a:rPr lang="ja-JP" altLang="en-US" sz="2400" dirty="0" smtClean="0"/>
              <a:t>　　</a:t>
            </a:r>
            <a:r>
              <a:rPr lang="en-US" altLang="ja-JP" sz="2400" dirty="0" smtClean="0"/>
              <a:t>DP[ </a:t>
            </a:r>
            <a:r>
              <a:rPr lang="en-US" altLang="ja-JP" sz="2400" dirty="0" err="1" smtClean="0"/>
              <a:t>i</a:t>
            </a:r>
            <a:r>
              <a:rPr lang="en-US" altLang="ja-JP" sz="2400" dirty="0" smtClean="0"/>
              <a:t> ][ </a:t>
            </a:r>
            <a:r>
              <a:rPr lang="en-US" altLang="ja-JP" sz="2400" dirty="0" smtClean="0"/>
              <a:t>k </a:t>
            </a:r>
            <a:r>
              <a:rPr lang="en-US" altLang="ja-JP" sz="2400" dirty="0" smtClean="0"/>
              <a:t>] = min( DP[ </a:t>
            </a:r>
            <a:r>
              <a:rPr lang="en-US" altLang="ja-JP" sz="2400" dirty="0" err="1" smtClean="0"/>
              <a:t>i</a:t>
            </a:r>
            <a:r>
              <a:rPr lang="en-US" altLang="ja-JP" sz="2400" dirty="0" smtClean="0"/>
              <a:t> ][ </a:t>
            </a:r>
            <a:r>
              <a:rPr lang="en-US" altLang="ja-JP" sz="2400" dirty="0" smtClean="0"/>
              <a:t>k </a:t>
            </a:r>
            <a:r>
              <a:rPr lang="en-US" altLang="ja-JP" sz="2400" dirty="0" smtClean="0"/>
              <a:t>], </a:t>
            </a:r>
            <a:br>
              <a:rPr lang="en-US" altLang="ja-JP" sz="2400" dirty="0" smtClean="0"/>
            </a:br>
            <a:r>
              <a:rPr lang="ja-JP" altLang="en-US" sz="2400" dirty="0" smtClean="0"/>
              <a:t>　　　</a:t>
            </a:r>
            <a:r>
              <a:rPr lang="en-US" altLang="ja-JP" sz="2400" dirty="0" smtClean="0"/>
              <a:t>DP[ </a:t>
            </a:r>
            <a:r>
              <a:rPr lang="en-US" altLang="ja-JP" sz="2400" dirty="0" err="1" smtClean="0"/>
              <a:t>i</a:t>
            </a:r>
            <a:r>
              <a:rPr lang="en-US" altLang="ja-JP" sz="2400" dirty="0" smtClean="0"/>
              <a:t> – 1 ][ j ] + land[ </a:t>
            </a:r>
            <a:r>
              <a:rPr lang="ja-JP" altLang="en-US" sz="2400" dirty="0" smtClean="0"/>
              <a:t>集配場所</a:t>
            </a:r>
            <a:r>
              <a:rPr lang="en-US" altLang="ja-JP" sz="2400" dirty="0" smtClean="0"/>
              <a:t>[ </a:t>
            </a:r>
            <a:r>
              <a:rPr lang="en-US" altLang="ja-JP" sz="2400" dirty="0" err="1" smtClean="0"/>
              <a:t>i</a:t>
            </a:r>
            <a:r>
              <a:rPr lang="en-US" altLang="ja-JP" sz="2400" dirty="0" smtClean="0"/>
              <a:t> – 1 ] ][ j ] </a:t>
            </a:r>
            <a:br>
              <a:rPr lang="en-US" altLang="ja-JP" sz="2400" dirty="0" smtClean="0"/>
            </a:br>
            <a:r>
              <a:rPr lang="ja-JP" altLang="en-US" sz="2400" dirty="0" smtClean="0"/>
              <a:t>　　　　</a:t>
            </a:r>
            <a:r>
              <a:rPr lang="en-US" altLang="ja-JP" sz="2400" dirty="0" smtClean="0"/>
              <a:t>+ sea[ j ][ k ] + land[ k ][ </a:t>
            </a:r>
            <a:r>
              <a:rPr lang="ja-JP" altLang="en-US" sz="2400" dirty="0" smtClean="0"/>
              <a:t>集配場所</a:t>
            </a:r>
            <a:r>
              <a:rPr lang="en-US" altLang="ja-JP" sz="2400" dirty="0" smtClean="0"/>
              <a:t>[ </a:t>
            </a:r>
            <a:r>
              <a:rPr lang="en-US" altLang="ja-JP" sz="2400" dirty="0" err="1" smtClean="0"/>
              <a:t>i</a:t>
            </a:r>
            <a:r>
              <a:rPr lang="en-US" altLang="ja-JP" sz="2400" dirty="0" smtClean="0"/>
              <a:t> ] ] );</a:t>
            </a:r>
            <a:br>
              <a:rPr lang="en-US" altLang="ja-JP" sz="2400" dirty="0" smtClean="0"/>
            </a:br>
            <a:r>
              <a:rPr lang="en-US" altLang="ja-JP" sz="2400" dirty="0" smtClean="0"/>
              <a:t>}}</a:t>
            </a:r>
            <a:endParaRPr lang="ja-JP" altLang="en-US"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誤解答例</a:t>
            </a:r>
            <a:endParaRPr kumimoji="1" lang="ja-JP" altLang="en-US" dirty="0"/>
          </a:p>
        </p:txBody>
      </p:sp>
      <p:sp>
        <p:nvSpPr>
          <p:cNvPr id="3" name="コンテンツ プレースホルダ 2"/>
          <p:cNvSpPr>
            <a:spLocks noGrp="1"/>
          </p:cNvSpPr>
          <p:nvPr>
            <p:ph idx="1"/>
          </p:nvPr>
        </p:nvSpPr>
        <p:spPr/>
        <p:txBody>
          <a:bodyPr>
            <a:normAutofit/>
          </a:bodyPr>
          <a:lstStyle/>
          <a:p>
            <a:r>
              <a:rPr lang="ja-JP" altLang="en-US" dirty="0" smtClean="0"/>
              <a:t>入力処理の際に，より短い陸路または海路の上書き．</a:t>
            </a:r>
            <a:endParaRPr lang="en-US" altLang="ja-JP" dirty="0" smtClean="0"/>
          </a:p>
          <a:p>
            <a:pPr lvl="1"/>
            <a:r>
              <a:rPr lang="ja-JP" altLang="en-US" dirty="0" smtClean="0"/>
              <a:t>「ある</a:t>
            </a:r>
            <a:r>
              <a:rPr lang="en-US" altLang="ja-JP" dirty="0" smtClean="0"/>
              <a:t>2</a:t>
            </a:r>
            <a:r>
              <a:rPr lang="ja-JP" altLang="en-US" dirty="0" err="1" smtClean="0"/>
              <a:t>つの</a:t>
            </a:r>
            <a:r>
              <a:rPr lang="ja-JP" altLang="en-US" dirty="0" smtClean="0"/>
              <a:t>町や村を直接結ぶ陸路または海路が</a:t>
            </a:r>
            <a:r>
              <a:rPr lang="en-US" altLang="ja-JP" dirty="0" smtClean="0"/>
              <a:t>2</a:t>
            </a:r>
            <a:r>
              <a:rPr lang="ja-JP" altLang="en-US" dirty="0" smtClean="0"/>
              <a:t>本以上存在することがある」</a:t>
            </a:r>
            <a:endParaRPr lang="en-US" altLang="ja-JP" dirty="0" smtClean="0"/>
          </a:p>
          <a:p>
            <a:r>
              <a:rPr kumimoji="1" lang="ja-JP" altLang="en-US" dirty="0" smtClean="0"/>
              <a:t>陸路のみで移動する場合に，船が停泊している町に戻る</a:t>
            </a:r>
            <a:r>
              <a:rPr lang="ja-JP" altLang="en-US" dirty="0" smtClean="0"/>
              <a:t>必要が無い場合もある．</a:t>
            </a:r>
            <a:endParaRPr lang="en-US" altLang="ja-JP" dirty="0" smtClean="0"/>
          </a:p>
          <a:p>
            <a:r>
              <a:rPr lang="ja-JP" altLang="en-US" dirty="0" smtClean="0"/>
              <a:t>初期状態で船が停泊しているのは</a:t>
            </a:r>
            <a:r>
              <a:rPr lang="en-US" altLang="ja-JP" dirty="0" smtClean="0"/>
              <a:t>z</a:t>
            </a:r>
            <a:r>
              <a:rPr lang="en-US" altLang="ja-JP" sz="2400" dirty="0" smtClean="0"/>
              <a:t>1</a:t>
            </a:r>
            <a:r>
              <a:rPr lang="ja-JP" altLang="en-US" dirty="0" smtClean="0"/>
              <a:t>の町である．番号が</a:t>
            </a:r>
            <a:r>
              <a:rPr lang="en-US" altLang="ja-JP" dirty="0" smtClean="0"/>
              <a:t>0</a:t>
            </a:r>
            <a:r>
              <a:rPr lang="ja-JP" altLang="en-US" dirty="0" smtClean="0"/>
              <a:t>の町ではない．</a:t>
            </a:r>
            <a:endParaRPr kumimoji="1" lang="ja-JP"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解答</a:t>
            </a:r>
            <a:r>
              <a:rPr kumimoji="1" lang="ja-JP" altLang="en-US" dirty="0" smtClean="0"/>
              <a:t>状況</a:t>
            </a:r>
            <a:endParaRPr kumimoji="1" lang="ja-JP" altLang="en-US" dirty="0"/>
          </a:p>
        </p:txBody>
      </p:sp>
      <p:sp>
        <p:nvSpPr>
          <p:cNvPr id="3" name="コンテンツ プレースホルダ 2"/>
          <p:cNvSpPr>
            <a:spLocks noGrp="1"/>
          </p:cNvSpPr>
          <p:nvPr>
            <p:ph idx="1"/>
          </p:nvPr>
        </p:nvSpPr>
        <p:spPr/>
        <p:txBody>
          <a:bodyPr/>
          <a:lstStyle/>
          <a:p>
            <a:r>
              <a:rPr lang="ja-JP" altLang="en-US" dirty="0" smtClean="0"/>
              <a:t>提出チーム数：</a:t>
            </a:r>
            <a:r>
              <a:rPr lang="en-US" altLang="ja-JP" dirty="0" smtClean="0"/>
              <a:t>18</a:t>
            </a:r>
          </a:p>
          <a:p>
            <a:r>
              <a:rPr lang="ja-JP" altLang="en-US" dirty="0" smtClean="0"/>
              <a:t>正答チーム数：</a:t>
            </a:r>
            <a:r>
              <a:rPr lang="en-US" altLang="ja-JP" dirty="0" smtClean="0"/>
              <a:t>13</a:t>
            </a:r>
          </a:p>
          <a:p>
            <a:r>
              <a:rPr lang="ja-JP" altLang="en-US" dirty="0" smtClean="0"/>
              <a:t>誤解答数：</a:t>
            </a:r>
            <a:r>
              <a:rPr lang="en-US" altLang="ja-JP" dirty="0" smtClean="0"/>
              <a:t>14</a:t>
            </a:r>
          </a:p>
          <a:p>
            <a:r>
              <a:rPr kumimoji="1" lang="ja-JP" altLang="en-US" dirty="0" smtClean="0"/>
              <a:t>最初の正答：</a:t>
            </a:r>
            <a:r>
              <a:rPr kumimoji="1" lang="en-US" altLang="ja-JP" dirty="0" smtClean="0"/>
              <a:t>54</a:t>
            </a:r>
            <a:r>
              <a:rPr kumimoji="1" lang="ja-JP" altLang="en-US" dirty="0" smtClean="0"/>
              <a:t>分</a:t>
            </a:r>
            <a:r>
              <a:rPr kumimoji="1" lang="en-US" altLang="ja-JP" dirty="0" smtClean="0"/>
              <a:t>29</a:t>
            </a:r>
            <a:r>
              <a:rPr kumimoji="1" lang="ja-JP" altLang="en-US" dirty="0" smtClean="0"/>
              <a:t>秒</a:t>
            </a:r>
            <a:r>
              <a:rPr lang="en-US" altLang="ja-JP" dirty="0" smtClean="0"/>
              <a:t/>
            </a:r>
            <a:br>
              <a:rPr lang="en-US" altLang="ja-JP" dirty="0" smtClean="0"/>
            </a:br>
            <a:r>
              <a:rPr lang="ja-JP" altLang="en-US" dirty="0" smtClean="0"/>
              <a:t>　</a:t>
            </a:r>
            <a:r>
              <a:rPr lang="en-US" altLang="ja-JP" dirty="0" smtClean="0"/>
              <a:t>USAGI Code @ </a:t>
            </a:r>
            <a:r>
              <a:rPr lang="ja-JP" altLang="en-US" dirty="0" smtClean="0"/>
              <a:t>東京大学</a:t>
            </a:r>
            <a:endParaRPr kumimoji="1" lang="ja-JP" altLang="en-US" dirty="0"/>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フレッシュ">
  <a:themeElements>
    <a:clrScheme name="フレッシュ">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フレッシュ">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226</TotalTime>
  <Words>340</Words>
  <Application>Microsoft Office PowerPoint</Application>
  <PresentationFormat>画面に合わせる (4:3)</PresentationFormat>
  <Paragraphs>39</Paragraphs>
  <Slides>7</Slides>
  <Notes>0</Notes>
  <HiddenSlides>0</HiddenSlides>
  <MMClips>0</MMClips>
  <ScaleCrop>false</ScaleCrop>
  <HeadingPairs>
    <vt:vector size="4" baseType="variant">
      <vt:variant>
        <vt:lpstr>テーマ</vt:lpstr>
      </vt:variant>
      <vt:variant>
        <vt:i4>1</vt:i4>
      </vt:variant>
      <vt:variant>
        <vt:lpstr>スライド タイトル</vt:lpstr>
      </vt:variant>
      <vt:variant>
        <vt:i4>7</vt:i4>
      </vt:variant>
    </vt:vector>
  </HeadingPairs>
  <TitlesOfParts>
    <vt:vector size="8" baseType="lpstr">
      <vt:lpstr>フレッシュ</vt:lpstr>
      <vt:lpstr>Problem D:  Mr. リトー郵便局</vt:lpstr>
      <vt:lpstr>問題概要</vt:lpstr>
      <vt:lpstr>解法１</vt:lpstr>
      <vt:lpstr>解法２（１）</vt:lpstr>
      <vt:lpstr>解法２（２）</vt:lpstr>
      <vt:lpstr>誤解答例</vt:lpstr>
      <vt:lpstr>解答状況</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Mr. リトー郵便局 </dc:title>
  <dc:creator>tai</dc:creator>
  <cp:lastModifiedBy>tai</cp:lastModifiedBy>
  <cp:revision>11</cp:revision>
  <dcterms:created xsi:type="dcterms:W3CDTF">2010-06-27T05:49:17Z</dcterms:created>
  <dcterms:modified xsi:type="dcterms:W3CDTF">2010-06-27T15:30:12Z</dcterms:modified>
</cp:coreProperties>
</file>