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7" r:id="rId1"/>
  </p:sldMasterIdLst>
  <p:sldIdLst>
    <p:sldId id="256" r:id="rId2"/>
    <p:sldId id="258" r:id="rId3"/>
    <p:sldId id="259" r:id="rId4"/>
    <p:sldId id="260" r:id="rId5"/>
    <p:sldId id="261"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8" d="100"/>
          <a:sy n="98" d="100"/>
        </p:scale>
        <p:origin x="-140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grpSp>
        <p:nvGrpSpPr>
          <p:cNvPr id="6" name="Group 10"/>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5" name="Snip Single Corner Rectangle 14"/>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 name="Teardrop 12"/>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ja-JP" altLang="en-US" smtClean="0"/>
              <a:t>マスター タイトルの書式設定</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BCED3E41-E2DE-48B7-AD25-2C05D8372D60}" type="datetime4">
              <a:rPr lang="en-US" smtClean="0"/>
              <a:pPr/>
              <a:t>2012年 9月 20日 </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idx="1"/>
          </p:nvPr>
        </p:nvSpPr>
        <p:spPr/>
        <p:txBody>
          <a:bodyPr/>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896202C6-8B37-41F0-B3E4-774551D1C22F}" type="datetime4">
              <a:rPr lang="en-US" smtClean="0"/>
              <a:pPr/>
              <a:t>2012年 9月 20日 </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744759D-0EFF-4FB2-9CCE-04E00944F0F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図付きタイトル スライド">
    <p:spTree>
      <p:nvGrpSpPr>
        <p:cNvPr id="1" name=""/>
        <p:cNvGrpSpPr/>
        <p:nvPr/>
      </p:nvGrpSpPr>
      <p:grpSpPr>
        <a:xfrm>
          <a:off x="0" y="0"/>
          <a:ext cx="0" cy="0"/>
          <a:chOff x="0" y="0"/>
          <a:chExt cx="0" cy="0"/>
        </a:xfrm>
      </p:grpSpPr>
      <p:grpSp>
        <p:nvGrpSpPr>
          <p:cNvPr id="6" name="Group 14"/>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7" name="Snip Single Corner Rectangle 16"/>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8" name="Straight Connector 17"/>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6" name="Teardrop 15"/>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ja-JP" altLang="en-US" smtClean="0"/>
              <a:t>マスター タイトルの書式設定</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6441D7B3-F7C5-4013-AC5D-399DD8DB11FA}" type="datetime4">
              <a:rPr lang="en-US" smtClean="0"/>
              <a:pPr/>
              <a:t>2012年 9月 20日 </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dirty="0"/>
          </a:p>
        </p:txBody>
      </p:sp>
      <p:sp>
        <p:nvSpPr>
          <p:cNvPr id="12" name="Picture Placeholder 11"/>
          <p:cNvSpPr>
            <a:spLocks noGrp="1"/>
          </p:cNvSpPr>
          <p:nvPr>
            <p:ph type="pic" sz="quarter" idx="12"/>
          </p:nvPr>
        </p:nvSpPr>
        <p:spPr>
          <a:xfrm>
            <a:off x="0" y="676835"/>
            <a:ext cx="7543800" cy="2587752"/>
          </a:xfrm>
          <a:effectLst>
            <a:outerShdw blurRad="50800" dist="63500" dir="2700000" algn="tl" rotWithShape="0">
              <a:prstClr val="black">
                <a:alpha val="50000"/>
              </a:prstClr>
            </a:outerShdw>
          </a:effectLst>
        </p:spPr>
        <p:txBody>
          <a:bodyPr>
            <a:normAutofit/>
          </a:bodyPr>
          <a:lstStyle>
            <a:lvl1pPr marL="0" indent="0">
              <a:buNone/>
              <a:defRPr sz="1800"/>
            </a:lvl1pPr>
          </a:lstStyle>
          <a:p>
            <a:r>
              <a:rPr lang="ja-JP" altLang="en-US" smtClean="0"/>
              <a:t>プレースホルダーまでドラッグするかアイコンをクリックして図を追加</a:t>
            </a:r>
            <a:endParaRP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grpSp>
        <p:nvGrpSpPr>
          <p:cNvPr id="6" name="Group 6"/>
          <p:cNvGrpSpPr/>
          <p:nvPr/>
        </p:nvGrpSpPr>
        <p:grpSpPr>
          <a:xfrm flipH="1">
            <a:off x="1600199" y="2126877"/>
            <a:ext cx="7543801" cy="2604247"/>
            <a:chOff x="-1" y="3379694"/>
            <a:chExt cx="7543801" cy="2604247"/>
          </a:xfrm>
        </p:grpSpPr>
        <p:grpSp>
          <p:nvGrpSpPr>
            <p:cNvPr id="7" name="Group 11"/>
            <p:cNvGrpSpPr/>
            <p:nvPr/>
          </p:nvGrpSpPr>
          <p:grpSpPr>
            <a:xfrm>
              <a:off x="-1" y="3379694"/>
              <a:ext cx="7543801" cy="2604247"/>
              <a:chOff x="-1" y="3379694"/>
              <a:chExt cx="7543801" cy="2604247"/>
            </a:xfrm>
          </p:grpSpPr>
          <p:sp>
            <p:nvSpPr>
              <p:cNvPr id="10" name="Snip Single Corner Rectangle 9"/>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 name="Teardrop 8"/>
            <p:cNvSpPr/>
            <p:nvPr/>
          </p:nvSpPr>
          <p:spPr>
            <a:xfrm flipH="1">
              <a:off x="22859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1736105" y="2653553"/>
            <a:ext cx="5870448" cy="14721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tx1">
                    <a:lumMod val="90000"/>
                    <a:lumOff val="10000"/>
                  </a:schemeClr>
                </a:solidFill>
                <a:latin typeface="+mj-lt"/>
                <a:ea typeface="+mj-ea"/>
                <a:cs typeface="+mj-cs"/>
              </a:defRPr>
            </a:lvl1pPr>
          </a:lstStyle>
          <a:p>
            <a:r>
              <a:rPr lang="ja-JP" altLang="en-US" smtClean="0"/>
              <a:t>マスター タイトルの書式設定</a:t>
            </a:r>
            <a:endParaRPr/>
          </a:p>
        </p:txBody>
      </p:sp>
      <p:sp>
        <p:nvSpPr>
          <p:cNvPr id="3" name="Text Placeholder 2"/>
          <p:cNvSpPr>
            <a:spLocks noGrp="1"/>
          </p:cNvSpPr>
          <p:nvPr>
            <p:ph type="body" idx="1"/>
          </p:nvPr>
        </p:nvSpPr>
        <p:spPr>
          <a:xfrm>
            <a:off x="1736105" y="4134881"/>
            <a:ext cx="5870448" cy="576072"/>
          </a:xfrm>
        </p:spPr>
        <p:txBody>
          <a:bodyPr vert="horz" lIns="91440" tIns="45720" rIns="91440" bIns="45720" rtlCol="0">
            <a:normAutofit/>
          </a:bodyPr>
          <a:lstStyle>
            <a:lvl1pPr marL="0" indent="0" algn="l" defTabSz="914400" rtl="0" eaLnBrk="1" latinLnBrk="0" hangingPunct="1">
              <a:spcBef>
                <a:spcPts val="0"/>
              </a:spcBef>
              <a:buClr>
                <a:schemeClr val="accent1"/>
              </a:buClr>
              <a:buSzPct val="90000"/>
              <a:buFont typeface="Wingdings 2" pitchFamily="18" charset="2"/>
              <a:buNone/>
              <a:defRPr sz="1400" kern="1200">
                <a:solidFill>
                  <a:schemeClr val="tx1">
                    <a:lumMod val="90000"/>
                    <a:lumOff val="10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5" name="Footer Placeholder 4"/>
          <p:cNvSpPr>
            <a:spLocks noGrp="1"/>
          </p:cNvSpPr>
          <p:nvPr>
            <p:ph type="ftr" sz="quarter" idx="11"/>
          </p:nvPr>
        </p:nvSpPr>
        <p:spPr>
          <a:xfrm rot="16200000">
            <a:off x="8033590" y="3475037"/>
            <a:ext cx="1828801" cy="365125"/>
          </a:xfrm>
        </p:spPr>
        <p:txBody>
          <a:bodyPr vert="horz" lIns="91440" tIns="0" rIns="91440" bIns="0" rtlCol="0" anchor="t" anchorCtr="0"/>
          <a:lstStyle>
            <a:lvl1pPr marL="0" algn="l" defTabSz="914400" rtl="0" eaLnBrk="1" latinLnBrk="0" hangingPunct="1">
              <a:defRPr sz="1100" b="1" kern="1200">
                <a:solidFill>
                  <a:schemeClr val="bg1">
                    <a:lumMod val="75000"/>
                  </a:schemeClr>
                </a:solidFill>
                <a:latin typeface="+mn-lt"/>
                <a:ea typeface="+mn-ea"/>
                <a:cs typeface="+mn-cs"/>
              </a:defRPr>
            </a:lvl1pPr>
          </a:lstStyle>
          <a:p>
            <a:endParaRPr lang="en-US" dirty="0"/>
          </a:p>
        </p:txBody>
      </p:sp>
      <p:sp>
        <p:nvSpPr>
          <p:cNvPr id="4" name="Date Placeholder 3"/>
          <p:cNvSpPr>
            <a:spLocks noGrp="1"/>
          </p:cNvSpPr>
          <p:nvPr>
            <p:ph type="dt" sz="half" idx="10"/>
          </p:nvPr>
        </p:nvSpPr>
        <p:spPr>
          <a:xfrm rot="16200000">
            <a:off x="7658009" y="3475037"/>
            <a:ext cx="1828800" cy="365125"/>
          </a:xfrm>
        </p:spPr>
        <p:txBody>
          <a:bodyPr vert="horz" lIns="91440" tIns="0" rIns="91440" bIns="0" rtlCol="0" anchor="b" anchorCtr="0"/>
          <a:lstStyle>
            <a:lvl1pPr marL="0" algn="l" defTabSz="914400" rtl="0" eaLnBrk="1" latinLnBrk="0" hangingPunct="1">
              <a:defRPr sz="1400" b="1" kern="1200">
                <a:solidFill>
                  <a:schemeClr val="bg1">
                    <a:lumMod val="50000"/>
                  </a:schemeClr>
                </a:solidFill>
                <a:latin typeface="+mn-lt"/>
                <a:ea typeface="+mn-ea"/>
                <a:cs typeface="+mn-cs"/>
              </a:defRPr>
            </a:lvl1pPr>
          </a:lstStyle>
          <a:p>
            <a:fld id="{48F78D1B-BB73-41B2-8202-C6678B761557}" type="datetime4">
              <a:rPr lang="en-US" smtClean="0"/>
              <a:pPr/>
              <a:t>2012年 9月 20日 </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11" name="Snip Diagonal Corner Rectangle 10"/>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Snip Diagonal Corner Rectangle 11"/>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779461" y="1981201"/>
            <a:ext cx="3657600" cy="3975100"/>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Content Placeholder 3"/>
          <p:cNvSpPr>
            <a:spLocks noGrp="1"/>
          </p:cNvSpPr>
          <p:nvPr>
            <p:ph sz="half" idx="2"/>
          </p:nvPr>
        </p:nvSpPr>
        <p:spPr>
          <a:xfrm>
            <a:off x="4705351" y="1981201"/>
            <a:ext cx="3657600" cy="3975100"/>
          </a:xfrm>
        </p:spPr>
        <p:txBody>
          <a:bodyPr>
            <a:normAutofit/>
          </a:bodyPr>
          <a:lstStyle>
            <a:lvl1pPr>
              <a:defRPr sz="2200"/>
            </a:lvl1pPr>
            <a:lvl2pPr>
              <a:defRPr sz="2000"/>
            </a:lvl2pPr>
            <a:lvl3pPr>
              <a:defRPr sz="1800"/>
            </a:lvl3pPr>
            <a:lvl4pPr>
              <a:defRPr sz="1800"/>
            </a:lvl4pPr>
            <a:lvl5pPr>
              <a:defRPr sz="1800"/>
            </a:lvl5pPr>
            <a:lvl6pPr marL="1946275" indent="-344488">
              <a:defRPr sz="1800"/>
            </a:lvl6pPr>
            <a:lvl7pPr marL="1946275" indent="-344488">
              <a:defRPr sz="1800"/>
            </a:lvl7pPr>
            <a:lvl8pPr marL="1946275" indent="-344488">
              <a:defRPr sz="1800"/>
            </a:lvl8pPr>
            <a:lvl9pPr marL="1946275" indent="-344488">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Date Placeholder 4"/>
          <p:cNvSpPr>
            <a:spLocks noGrp="1"/>
          </p:cNvSpPr>
          <p:nvPr>
            <p:ph type="dt" sz="half" idx="10"/>
          </p:nvPr>
        </p:nvSpPr>
        <p:spPr/>
        <p:txBody>
          <a:bodyPr/>
          <a:lstStyle/>
          <a:p>
            <a:fld id="{F2511E46-B9AD-4605-BA48-F4BA770367EA}" type="datetime4">
              <a:rPr lang="en-US" smtClean="0"/>
              <a:pPr/>
              <a:t>2012年 9月 20日 </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744759D-0EFF-4FB2-9CCE-04E00944F0F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2" name="Snip Diagonal Corner Rectangle 11"/>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Snip Diagonal Corner Rectangle 12"/>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lvl1pPr>
              <a:defRPr/>
            </a:lvl1pPr>
          </a:lstStyle>
          <a:p>
            <a:r>
              <a:rPr lang="ja-JP" altLang="en-US" smtClean="0"/>
              <a:t>マスター タイトルの書式設定</a:t>
            </a:r>
            <a:endParaRPr/>
          </a:p>
        </p:txBody>
      </p:sp>
      <p:sp>
        <p:nvSpPr>
          <p:cNvPr id="3" name="Text Placeholder 2"/>
          <p:cNvSpPr>
            <a:spLocks noGrp="1"/>
          </p:cNvSpPr>
          <p:nvPr>
            <p:ph type="body" idx="1"/>
          </p:nvPr>
        </p:nvSpPr>
        <p:spPr>
          <a:xfrm>
            <a:off x="779463"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779463"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Text Placeholder 4"/>
          <p:cNvSpPr>
            <a:spLocks noGrp="1"/>
          </p:cNvSpPr>
          <p:nvPr>
            <p:ph type="body" sz="quarter" idx="3"/>
          </p:nvPr>
        </p:nvSpPr>
        <p:spPr>
          <a:xfrm>
            <a:off x="4705351"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705351"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7" name="Date Placeholder 6"/>
          <p:cNvSpPr>
            <a:spLocks noGrp="1"/>
          </p:cNvSpPr>
          <p:nvPr>
            <p:ph type="dt" sz="half" idx="10"/>
          </p:nvPr>
        </p:nvSpPr>
        <p:spPr/>
        <p:txBody>
          <a:bodyPr/>
          <a:lstStyle/>
          <a:p>
            <a:fld id="{771A4492-1D66-40E5-BF5F-8AE5B76A3760}" type="datetime4">
              <a:rPr lang="en-US" smtClean="0"/>
              <a:pPr/>
              <a:t>2012年 9月 20日 </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744759D-0EFF-4FB2-9CCE-04E00944F0F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Date Placeholder 2"/>
          <p:cNvSpPr>
            <a:spLocks noGrp="1"/>
          </p:cNvSpPr>
          <p:nvPr>
            <p:ph type="dt" sz="half" idx="10"/>
          </p:nvPr>
        </p:nvSpPr>
        <p:spPr/>
        <p:txBody>
          <a:bodyPr/>
          <a:lstStyle/>
          <a:p>
            <a:fld id="{F0120655-FBEF-4656-A8A9-E7D9EB4F4DEC}" type="datetime4">
              <a:rPr lang="en-US" smtClean="0"/>
              <a:pPr/>
              <a:t>2012年 9月 20日 </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744759D-0EFF-4FB2-9CCE-04E00944F0F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6" name="Snip Diagonal Corner Rectangle 5"/>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946B2BA2-D035-44CD-B6C5-345CD46C68A9}" type="datetime4">
              <a:rPr lang="en-US" smtClean="0"/>
              <a:pPr/>
              <a:t>2012年 9月 20日 </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744759D-0EFF-4FB2-9CCE-04E00944F0F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grpSp>
        <p:nvGrpSpPr>
          <p:cNvPr id="11" name="Group 11"/>
          <p:cNvGrpSpPr/>
          <p:nvPr/>
        </p:nvGrpSpPr>
        <p:grpSpPr>
          <a:xfrm>
            <a:off x="228600" y="228600"/>
            <a:ext cx="4251960" cy="6387352"/>
            <a:chOff x="228600" y="228600"/>
            <a:chExt cx="4251960" cy="6387352"/>
          </a:xfrm>
        </p:grpSpPr>
        <p:sp>
          <p:nvSpPr>
            <p:cNvPr id="13" name="Snip Diagonal Corner Rectangle 12"/>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Teardrop 13"/>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5" name="Snip Diagonal Corner Rectangle 14"/>
          <p:cNvSpPr/>
          <p:nvPr/>
        </p:nvSpPr>
        <p:spPr>
          <a:xfrm flipV="1">
            <a:off x="46482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25780" y="2177303"/>
            <a:ext cx="3657600" cy="1162050"/>
          </a:xfrm>
        </p:spPr>
        <p:txBody>
          <a:bodyPr anchor="b">
            <a:normAutofit/>
          </a:bodyPr>
          <a:lstStyle>
            <a:lvl1pPr algn="l">
              <a:defRPr sz="3000" b="0">
                <a:solidFill>
                  <a:schemeClr val="accent1"/>
                </a:solidFill>
              </a:defRPr>
            </a:lvl1pPr>
          </a:lstStyle>
          <a:p>
            <a:r>
              <a:rPr lang="ja-JP" altLang="en-US" smtClean="0"/>
              <a:t>マスター タイトルの書式設定</a:t>
            </a:r>
            <a:endParaRPr/>
          </a:p>
        </p:txBody>
      </p:sp>
      <p:sp>
        <p:nvSpPr>
          <p:cNvPr id="3" name="Content Placeholder 2"/>
          <p:cNvSpPr>
            <a:spLocks noGrp="1"/>
          </p:cNvSpPr>
          <p:nvPr>
            <p:ph idx="1"/>
          </p:nvPr>
        </p:nvSpPr>
        <p:spPr>
          <a:xfrm>
            <a:off x="4945380" y="609600"/>
            <a:ext cx="3657600" cy="53340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Text Placeholder 3"/>
          <p:cNvSpPr>
            <a:spLocks noGrp="1"/>
          </p:cNvSpPr>
          <p:nvPr>
            <p:ph type="body" sz="half" idx="2"/>
          </p:nvPr>
        </p:nvSpPr>
        <p:spPr>
          <a:xfrm>
            <a:off x="525780" y="3352799"/>
            <a:ext cx="3657600" cy="2590801"/>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762000" y="6297706"/>
            <a:ext cx="1295400" cy="365125"/>
          </a:xfrm>
        </p:spPr>
        <p:txBody>
          <a:bodyPr/>
          <a:lstStyle/>
          <a:p>
            <a:fld id="{712544D9-E8EB-4DFC-9BAC-8FC5CFB1A919}" type="datetime4">
              <a:rPr lang="en-US" smtClean="0"/>
              <a:pPr/>
              <a:t>2012年 9月 20日 </a:t>
            </a:fld>
            <a:endParaRPr lang="en-US" dirty="0"/>
          </a:p>
        </p:txBody>
      </p:sp>
      <p:sp>
        <p:nvSpPr>
          <p:cNvPr id="6" name="Footer Placeholder 5"/>
          <p:cNvSpPr>
            <a:spLocks noGrp="1"/>
          </p:cNvSpPr>
          <p:nvPr>
            <p:ph type="ftr" sz="quarter" idx="11"/>
          </p:nvPr>
        </p:nvSpPr>
        <p:spPr>
          <a:xfrm>
            <a:off x="2057400" y="6297706"/>
            <a:ext cx="2339788" cy="365125"/>
          </a:xfrm>
        </p:spPr>
        <p:txBody>
          <a:bodyPr/>
          <a:lstStyle/>
          <a:p>
            <a:endParaRPr lang="en-US" dirty="0"/>
          </a:p>
        </p:txBody>
      </p:sp>
      <p:sp>
        <p:nvSpPr>
          <p:cNvPr id="7" name="Slide Number Placeholder 6"/>
          <p:cNvSpPr>
            <a:spLocks noGrp="1"/>
          </p:cNvSpPr>
          <p:nvPr>
            <p:ph type="sldNum" sz="quarter" idx="12"/>
          </p:nvPr>
        </p:nvSpPr>
        <p:spPr>
          <a:xfrm>
            <a:off x="304800" y="6297706"/>
            <a:ext cx="443753" cy="365125"/>
          </a:xfrm>
        </p:spPr>
        <p:txBody>
          <a:bodyPr/>
          <a:lstStyle>
            <a:lvl1pPr algn="l">
              <a:defRPr/>
            </a:lvl1pPr>
          </a:lstStyle>
          <a:p>
            <a:fld id="{5744759D-0EFF-4FB2-9CCE-04E00944F0F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grpSp>
        <p:nvGrpSpPr>
          <p:cNvPr id="8" name="Group 10"/>
          <p:cNvGrpSpPr/>
          <p:nvPr/>
        </p:nvGrpSpPr>
        <p:grpSpPr>
          <a:xfrm>
            <a:off x="228600" y="228600"/>
            <a:ext cx="4251960" cy="6387352"/>
            <a:chOff x="228600" y="228600"/>
            <a:chExt cx="4251960" cy="6387352"/>
          </a:xfrm>
        </p:grpSpPr>
        <p:sp>
          <p:nvSpPr>
            <p:cNvPr id="12" name="Snip Diagonal Corner Rectangle 11"/>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Teardrop 12"/>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2176272"/>
            <a:ext cx="3657600" cy="1161288"/>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ja-JP" altLang="en-US" smtClean="0"/>
              <a:t>マスター タイトルの書式設定</a:t>
            </a:r>
            <a:endParaRPr/>
          </a:p>
        </p:txBody>
      </p:sp>
      <p:sp>
        <p:nvSpPr>
          <p:cNvPr id="3" name="Picture Placeholder 2"/>
          <p:cNvSpPr>
            <a:spLocks noGrp="1"/>
          </p:cNvSpPr>
          <p:nvPr>
            <p:ph type="pic" idx="1"/>
          </p:nvPr>
        </p:nvSpPr>
        <p:spPr>
          <a:xfrm flipH="1">
            <a:off x="4654475" y="228600"/>
            <a:ext cx="4251960" cy="6391656"/>
          </a:xfrm>
          <a:prstGeom prst="snip2DiagRect">
            <a:avLst>
              <a:gd name="adj1" fmla="val 0"/>
              <a:gd name="adj2" fmla="val 4017"/>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530352" y="3342401"/>
            <a:ext cx="3657600" cy="2595282"/>
          </a:xfrm>
        </p:spPr>
        <p:txBody>
          <a:bodyPr>
            <a:normAutofit/>
          </a:bodyPr>
          <a:lstStyle>
            <a:lvl1pPr marL="0" indent="0">
              <a:lnSpc>
                <a:spcPct val="110000"/>
              </a:lnSpc>
              <a:spcBef>
                <a:spcPts val="60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a:xfrm>
            <a:off x="758952" y="6300216"/>
            <a:ext cx="1298448" cy="365125"/>
          </a:xfrm>
        </p:spPr>
        <p:txBody>
          <a:bodyPr/>
          <a:lstStyle/>
          <a:p>
            <a:fld id="{CF894904-8048-429B-BF77-F17DA8F8287B}" type="datetime4">
              <a:rPr lang="en-US" smtClean="0"/>
              <a:pPr/>
              <a:t>2012年 9月 20日 </a:t>
            </a:fld>
            <a:endParaRPr lang="en-US"/>
          </a:p>
        </p:txBody>
      </p:sp>
      <p:sp>
        <p:nvSpPr>
          <p:cNvPr id="6" name="Footer Placeholder 5"/>
          <p:cNvSpPr>
            <a:spLocks noGrp="1"/>
          </p:cNvSpPr>
          <p:nvPr>
            <p:ph type="ftr" sz="quarter" idx="11"/>
          </p:nvPr>
        </p:nvSpPr>
        <p:spPr>
          <a:xfrm>
            <a:off x="2057400" y="6300216"/>
            <a:ext cx="2340864" cy="365125"/>
          </a:xfrm>
        </p:spPr>
        <p:txBody>
          <a:bodyPr/>
          <a:lstStyle/>
          <a:p>
            <a:endParaRPr lang="en-US" dirty="0"/>
          </a:p>
        </p:txBody>
      </p:sp>
      <p:sp>
        <p:nvSpPr>
          <p:cNvPr id="7" name="Slide Number Placeholder 6"/>
          <p:cNvSpPr>
            <a:spLocks noGrp="1"/>
          </p:cNvSpPr>
          <p:nvPr>
            <p:ph type="sldNum" sz="quarter" idx="12"/>
          </p:nvPr>
        </p:nvSpPr>
        <p:spPr>
          <a:xfrm>
            <a:off x="301752" y="6300216"/>
            <a:ext cx="448056" cy="365125"/>
          </a:xfrm>
        </p:spPr>
        <p:txBody>
          <a:bodyPr/>
          <a:lstStyle>
            <a:lvl1pPr algn="l">
              <a:defRPr/>
            </a:lvl1pPr>
          </a:lstStyle>
          <a:p>
            <a:fld id="{5744759D-0EFF-4FB2-9CCE-04E00944F0F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の上に図">
    <p:spTree>
      <p:nvGrpSpPr>
        <p:cNvPr id="1" name=""/>
        <p:cNvGrpSpPr/>
        <p:nvPr/>
      </p:nvGrpSpPr>
      <p:grpSpPr>
        <a:xfrm>
          <a:off x="0" y="0"/>
          <a:ext cx="0" cy="0"/>
          <a:chOff x="0" y="0"/>
          <a:chExt cx="0" cy="0"/>
        </a:xfrm>
      </p:grpSpPr>
      <p:sp>
        <p:nvSpPr>
          <p:cNvPr id="9" name="Snip Diagonal Corner Rectangle 8"/>
          <p:cNvSpPr/>
          <p:nvPr/>
        </p:nvSpPr>
        <p:spPr>
          <a:xfrm flipV="1">
            <a:off x="228600" y="4648200"/>
            <a:ext cx="8686800" cy="1963271"/>
          </a:xfrm>
          <a:prstGeom prst="snip2DiagRect">
            <a:avLst>
              <a:gd name="adj1" fmla="val 0"/>
              <a:gd name="adj2" fmla="val 937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4648200"/>
            <a:ext cx="8153400" cy="609600"/>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ja-JP" altLang="en-US" smtClean="0"/>
              <a:t>マスター タイトルの書式設定</a:t>
            </a:r>
            <a:endParaRPr/>
          </a:p>
        </p:txBody>
      </p:sp>
      <p:sp>
        <p:nvSpPr>
          <p:cNvPr id="3" name="Date Placeholder 2"/>
          <p:cNvSpPr>
            <a:spLocks noGrp="1"/>
          </p:cNvSpPr>
          <p:nvPr>
            <p:ph type="dt" sz="half" idx="10"/>
          </p:nvPr>
        </p:nvSpPr>
        <p:spPr/>
        <p:txBody>
          <a:bodyPr/>
          <a:lstStyle/>
          <a:p>
            <a:fld id="{6441D7B3-F7C5-4013-AC5D-399DD8DB11FA}" type="datetime4">
              <a:rPr lang="en-US" smtClean="0"/>
              <a:pPr/>
              <a:t>2012年 9月 20日 </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744759D-0EFF-4FB2-9CCE-04E00944F0FE}" type="slidenum">
              <a:rPr lang="en-US" smtClean="0"/>
              <a:pPr/>
              <a:t>‹#›</a:t>
            </a:fld>
            <a:endParaRPr lang="en-US"/>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spcBef>
                <a:spcPct val="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スライドの終わり">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441D7B3-F7C5-4013-AC5D-399DD8DB11FA}" type="datetime4">
              <a:rPr lang="en-US" smtClean="0"/>
              <a:pPr/>
              <a:t>2012年 9月 20日 </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744759D-0EFF-4FB2-9CCE-04E00944F0FE}" type="slidenum">
              <a:rPr lang="en-US" smtClean="0"/>
              <a:pPr/>
              <a:t>‹#›</a:t>
            </a:fld>
            <a:endParaRPr lang="en-US"/>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Vertical Text Placeholder 2"/>
          <p:cNvSpPr>
            <a:spLocks noGrp="1"/>
          </p:cNvSpPr>
          <p:nvPr>
            <p:ph type="body" orient="vert" idx="1"/>
          </p:nvPr>
        </p:nvSpPr>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AF119237-00E8-48F5-9A77-8496B8A0E541}" type="datetimeFigureOut">
              <a:rPr lang="en-US" smtClean="0"/>
              <a:t>2012/09/20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60992-D05B-4846-8E6E-CA034CB4F16F}"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8" name="Snip Diagonal Corner Rectangle 7"/>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467600" y="838201"/>
            <a:ext cx="1219200" cy="5105400"/>
          </a:xfrm>
        </p:spPr>
        <p:txBody>
          <a:bodyPr vert="eaVert"/>
          <a:lstStyle/>
          <a:p>
            <a:r>
              <a:rPr lang="ja-JP" altLang="en-US" smtClean="0"/>
              <a:t>マスター タイトルの書式設定</a:t>
            </a:r>
            <a:endParaRPr/>
          </a:p>
        </p:txBody>
      </p:sp>
      <p:sp>
        <p:nvSpPr>
          <p:cNvPr id="3" name="Vertical Text Placeholder 2"/>
          <p:cNvSpPr>
            <a:spLocks noGrp="1"/>
          </p:cNvSpPr>
          <p:nvPr>
            <p:ph type="body" orient="vert" idx="1"/>
          </p:nvPr>
        </p:nvSpPr>
        <p:spPr>
          <a:xfrm>
            <a:off x="779462" y="838201"/>
            <a:ext cx="6307138" cy="5105400"/>
          </a:xfrm>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AF119237-00E8-48F5-9A77-8496B8A0E541}" type="datetimeFigureOut">
              <a:rPr lang="en-US" smtClean="0"/>
              <a:t>2012/09/20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60992-D05B-4846-8E6E-CA034CB4F16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295833"/>
            <a:ext cx="7583488" cy="1143000"/>
          </a:xfrm>
          <a:prstGeom prst="rect">
            <a:avLst/>
          </a:prstGeom>
        </p:spPr>
        <p:txBody>
          <a:bodyPr vert="horz" lIns="91440" tIns="45720" rIns="91440" bIns="45720" rtlCol="0" anchor="b" anchorCtr="0">
            <a:normAutofit/>
          </a:bodyPr>
          <a:lstStyle/>
          <a:p>
            <a:r>
              <a:rPr lang="ja-JP" altLang="en-US" smtClean="0"/>
              <a:t>マスター タイトルの書式設定</a:t>
            </a:r>
            <a:endParaRPr/>
          </a:p>
        </p:txBody>
      </p:sp>
      <p:sp>
        <p:nvSpPr>
          <p:cNvPr id="3" name="Text Placeholder 2"/>
          <p:cNvSpPr>
            <a:spLocks noGrp="1"/>
          </p:cNvSpPr>
          <p:nvPr>
            <p:ph type="body" idx="1"/>
          </p:nvPr>
        </p:nvSpPr>
        <p:spPr>
          <a:xfrm>
            <a:off x="779463" y="1949824"/>
            <a:ext cx="7583488" cy="4007224"/>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2"/>
          </p:nvPr>
        </p:nvSpPr>
        <p:spPr>
          <a:xfrm>
            <a:off x="228600" y="6243918"/>
            <a:ext cx="2133600"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fld id="{6441D7B3-F7C5-4013-AC5D-399DD8DB11FA}" type="datetime4">
              <a:rPr lang="en-US" smtClean="0"/>
              <a:pPr/>
              <a:t>2012年 9月 20日 </a:t>
            </a:fld>
            <a:endParaRPr lang="en-US"/>
          </a:p>
        </p:txBody>
      </p:sp>
      <p:sp>
        <p:nvSpPr>
          <p:cNvPr id="5" name="Footer Placeholder 4"/>
          <p:cNvSpPr>
            <a:spLocks noGrp="1"/>
          </p:cNvSpPr>
          <p:nvPr>
            <p:ph type="ftr" sz="quarter" idx="3"/>
          </p:nvPr>
        </p:nvSpPr>
        <p:spPr>
          <a:xfrm>
            <a:off x="5867400" y="6248400"/>
            <a:ext cx="2895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endParaRPr lang="en-US" dirty="0"/>
          </a:p>
        </p:txBody>
      </p:sp>
      <p:sp>
        <p:nvSpPr>
          <p:cNvPr id="6" name="Slide Number Placeholder 5"/>
          <p:cNvSpPr>
            <a:spLocks noGrp="1"/>
          </p:cNvSpPr>
          <p:nvPr>
            <p:ph type="sldNum" sz="quarter" idx="4"/>
          </p:nvPr>
        </p:nvSpPr>
        <p:spPr>
          <a:xfrm>
            <a:off x="4305300" y="6248400"/>
            <a:ext cx="533400" cy="365125"/>
          </a:xfrm>
          <a:prstGeom prst="rect">
            <a:avLst/>
          </a:prstGeom>
        </p:spPr>
        <p:txBody>
          <a:bodyPr vert="horz" lIns="91440" tIns="45720" rIns="91440" bIns="45720" rtlCol="0" anchor="ctr"/>
          <a:lstStyle>
            <a:lvl1pPr algn="ctr">
              <a:defRPr sz="1100" b="1">
                <a:solidFill>
                  <a:schemeClr val="bg1">
                    <a:lumMod val="65000"/>
                  </a:schemeClr>
                </a:solidFill>
              </a:defRPr>
            </a:lvl1pPr>
          </a:lstStyle>
          <a:p>
            <a:fld id="{5744759D-0EFF-4FB2-9CCE-04E00944F0F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8" r:id="rId1"/>
    <p:sldLayoutId id="2147483929" r:id="rId2"/>
    <p:sldLayoutId id="2147483930" r:id="rId3"/>
    <p:sldLayoutId id="2147483931" r:id="rId4"/>
    <p:sldLayoutId id="2147483932" r:id="rId5"/>
    <p:sldLayoutId id="2147483933" r:id="rId6"/>
    <p:sldLayoutId id="2147483934" r:id="rId7"/>
    <p:sldLayoutId id="2147483935" r:id="rId8"/>
    <p:sldLayoutId id="2147483936" r:id="rId9"/>
    <p:sldLayoutId id="2147483937" r:id="rId10"/>
    <p:sldLayoutId id="2147483938" r:id="rId11"/>
    <p:sldLayoutId id="2147483939" r:id="rId12"/>
    <p:sldLayoutId id="2147483940" r:id="rId13"/>
    <p:sldLayoutId id="2147483941" r:id="rId14"/>
  </p:sldLayoutIdLst>
  <p:hf sldNum="0" hdr="0" ftr="0" dt="0"/>
  <p:txStyles>
    <p:titleStyle>
      <a:lvl1pPr algn="l" defTabSz="914400" rtl="0" eaLnBrk="1" latinLnBrk="0" hangingPunct="1">
        <a:spcBef>
          <a:spcPct val="0"/>
        </a:spcBef>
        <a:buNone/>
        <a:defRPr kumimoji="1" sz="3800" kern="1200">
          <a:solidFill>
            <a:schemeClr val="tx1">
              <a:lumMod val="90000"/>
              <a:lumOff val="10000"/>
            </a:schemeClr>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2" pitchFamily="18" charset="2"/>
        <a:buChar char=""/>
        <a:defRPr kumimoji="1"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kumimoji="1"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kumimoji="1"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kumimoji="1"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kumimoji="1"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kumimoji="1"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kumimoji="1"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kumimoji="1"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kumimoji="1" lang="en-US" sz="1800" kern="1200" dirty="0">
          <a:solidFill>
            <a:schemeClr val="tx1">
              <a:lumMod val="90000"/>
              <a:lumOff val="10000"/>
            </a:schemeClr>
          </a:solidFill>
          <a:latin typeface="+mn-lt"/>
          <a:ea typeface="+mn-ea"/>
          <a:cs typeface="+mn-cs"/>
        </a:defRPr>
      </a:lvl9pPr>
    </p:bodyStyle>
    <p:otherStyle>
      <a:defPPr>
        <a:defRPr/>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ctrTitle"/>
          </p:nvPr>
        </p:nvSpPr>
        <p:spPr/>
        <p:txBody>
          <a:bodyPr>
            <a:normAutofit fontScale="90000"/>
          </a:bodyPr>
          <a:lstStyle/>
          <a:p>
            <a:r>
              <a:rPr kumimoji="1" lang="en-US" altLang="ja-JP" dirty="0" smtClean="0"/>
              <a:t>Problem E:</a:t>
            </a:r>
            <a:br>
              <a:rPr kumimoji="1" lang="en-US" altLang="ja-JP" dirty="0" smtClean="0"/>
            </a:br>
            <a:r>
              <a:rPr lang="en-US" altLang="ja-JP" dirty="0" smtClean="0"/>
              <a:t>Move On Dice</a:t>
            </a:r>
            <a:endParaRPr kumimoji="1" lang="ja-JP" altLang="en-US" dirty="0"/>
          </a:p>
        </p:txBody>
      </p:sp>
      <p:sp>
        <p:nvSpPr>
          <p:cNvPr id="2" name="サブタイトル 1"/>
          <p:cNvSpPr>
            <a:spLocks noGrp="1"/>
          </p:cNvSpPr>
          <p:nvPr>
            <p:ph type="subTitle" idx="1"/>
          </p:nvPr>
        </p:nvSpPr>
        <p:spPr/>
        <p:txBody>
          <a:bodyPr>
            <a:normAutofit fontScale="92500" lnSpcReduction="20000"/>
          </a:bodyPr>
          <a:lstStyle/>
          <a:p>
            <a:r>
              <a:rPr kumimoji="1" lang="ja-JP" altLang="en-US" dirty="0" smtClean="0"/>
              <a:t>原案</a:t>
            </a:r>
            <a:r>
              <a:rPr kumimoji="1" lang="en-US" altLang="ja-JP" dirty="0" smtClean="0"/>
              <a:t>: </a:t>
            </a:r>
            <a:r>
              <a:rPr kumimoji="1" lang="ja-JP" altLang="en-US" dirty="0" smtClean="0"/>
              <a:t>山口</a:t>
            </a:r>
            <a:r>
              <a:rPr lang="en-US" altLang="ja-JP" dirty="0" smtClean="0"/>
              <a:t>　</a:t>
            </a:r>
            <a:r>
              <a:rPr lang="ja-JP" altLang="en-US" dirty="0" smtClean="0"/>
              <a:t>　　</a:t>
            </a:r>
            <a:endParaRPr kumimoji="1" lang="en-US" altLang="ja-JP" dirty="0" smtClean="0"/>
          </a:p>
          <a:p>
            <a:r>
              <a:rPr lang="ja-JP" altLang="en-US" dirty="0" smtClean="0"/>
              <a:t>解答</a:t>
            </a:r>
            <a:r>
              <a:rPr lang="en-US" altLang="ja-JP" dirty="0" smtClean="0"/>
              <a:t>: </a:t>
            </a:r>
            <a:r>
              <a:rPr lang="ja-JP" altLang="en-US" dirty="0" smtClean="0"/>
              <a:t>宮村・山口</a:t>
            </a:r>
            <a:endParaRPr lang="en-US" altLang="ja-JP" dirty="0" smtClean="0"/>
          </a:p>
          <a:p>
            <a:r>
              <a:rPr kumimoji="1" lang="ja-JP" altLang="en-US" dirty="0" smtClean="0"/>
              <a:t>解説</a:t>
            </a:r>
            <a:r>
              <a:rPr kumimoji="1" lang="en-US" altLang="ja-JP" dirty="0" smtClean="0"/>
              <a:t>: </a:t>
            </a:r>
            <a:r>
              <a:rPr kumimoji="1" lang="ja-JP" altLang="en-US" dirty="0" smtClean="0"/>
              <a:t>山口</a:t>
            </a:r>
            <a:endParaRPr kumimoji="1" lang="ja-JP" altLang="en-US" dirty="0"/>
          </a:p>
        </p:txBody>
      </p:sp>
    </p:spTree>
    <p:extLst>
      <p:ext uri="{BB962C8B-B14F-4D97-AF65-F5344CB8AC3E}">
        <p14:creationId xmlns:p14="http://schemas.microsoft.com/office/powerpoint/2010/main" val="133278838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各面に文字列の書かれた</a:t>
            </a:r>
            <a:r>
              <a:rPr lang="ja-JP" altLang="en-US" dirty="0" smtClean="0"/>
              <a:t>立方体がある</a:t>
            </a:r>
            <a:endParaRPr lang="en-US" altLang="ja-JP" dirty="0" smtClean="0"/>
          </a:p>
          <a:p>
            <a:r>
              <a:rPr lang="ja-JP" altLang="en-US" dirty="0" smtClean="0"/>
              <a:t>正方形のマスの並んだマップ</a:t>
            </a:r>
            <a:r>
              <a:rPr kumimoji="1" lang="ja-JP" altLang="en-US" dirty="0" smtClean="0"/>
              <a:t>上に置かれている</a:t>
            </a:r>
            <a:endParaRPr kumimoji="1" lang="en-US" altLang="ja-JP" dirty="0" smtClean="0"/>
          </a:p>
          <a:p>
            <a:r>
              <a:rPr lang="ja-JP" altLang="en-US" dirty="0" smtClean="0"/>
              <a:t>スタートからゴールまで立方体を動かせ</a:t>
            </a:r>
            <a:endParaRPr lang="en-US" altLang="ja-JP" dirty="0" smtClean="0"/>
          </a:p>
          <a:p>
            <a:pPr lvl="1"/>
            <a:r>
              <a:rPr kumimoji="1" lang="ja-JP" altLang="en-US" dirty="0" smtClean="0"/>
              <a:t>上面の文字列をつなぎあわせて辞書順最小となるように</a:t>
            </a:r>
            <a:endParaRPr kumimoji="1" lang="en-US" altLang="ja-JP" dirty="0" smtClean="0"/>
          </a:p>
          <a:p>
            <a:r>
              <a:rPr kumimoji="1" lang="ja-JP" altLang="en-US" dirty="0" smtClean="0"/>
              <a:t>立方体を動かせる向きには制限があって、</a:t>
            </a:r>
            <a:r>
              <a:rPr kumimoji="1" lang="en-US" altLang="ja-JP" dirty="0" smtClean="0"/>
              <a:t/>
            </a:r>
            <a:br>
              <a:rPr kumimoji="1" lang="en-US" altLang="ja-JP" dirty="0" smtClean="0"/>
            </a:br>
            <a:r>
              <a:rPr kumimoji="1" lang="ja-JP" altLang="en-US" dirty="0" smtClean="0"/>
              <a:t>各マスに書かれている</a:t>
            </a:r>
            <a:endParaRPr kumimoji="1" lang="ja-JP" altLang="en-US" dirty="0"/>
          </a:p>
        </p:txBody>
      </p:sp>
    </p:spTree>
    <p:extLst>
      <p:ext uri="{BB962C8B-B14F-4D97-AF65-F5344CB8AC3E}">
        <p14:creationId xmlns:p14="http://schemas.microsoft.com/office/powerpoint/2010/main" val="69763412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kumimoji="1" lang="ja-JP" altLang="en-US" dirty="0" smtClean="0"/>
              <a:t>解法概要</a:t>
            </a:r>
            <a:r>
              <a:rPr kumimoji="1" lang="en-US" altLang="ja-JP" dirty="0" smtClean="0"/>
              <a:t> </a:t>
            </a:r>
            <a:r>
              <a:rPr kumimoji="1" lang="en-US" altLang="ja-JP" dirty="0" smtClean="0">
                <a:solidFill>
                  <a:srgbClr val="61625E"/>
                </a:solidFill>
              </a:rPr>
              <a:t>(</a:t>
            </a:r>
            <a:r>
              <a:rPr kumimoji="1" lang="ja-JP" altLang="en-US" dirty="0" smtClean="0">
                <a:solidFill>
                  <a:srgbClr val="61625E"/>
                </a:solidFill>
              </a:rPr>
              <a:t>要</a:t>
            </a:r>
            <a:r>
              <a:rPr kumimoji="1" lang="en-US" altLang="ja-JP" dirty="0" smtClean="0">
                <a:solidFill>
                  <a:srgbClr val="61625E"/>
                </a:solidFill>
              </a:rPr>
              <a:t>: </a:t>
            </a:r>
            <a:r>
              <a:rPr lang="ja-JP" altLang="en-US" dirty="0" smtClean="0">
                <a:solidFill>
                  <a:srgbClr val="61625E"/>
                </a:solidFill>
              </a:rPr>
              <a:t>サイコロライブラリ</a:t>
            </a:r>
            <a:r>
              <a:rPr kumimoji="1" lang="en-US" altLang="ja-JP" dirty="0" smtClean="0">
                <a:solidFill>
                  <a:srgbClr val="61625E"/>
                </a:solidFill>
              </a:rPr>
              <a:t>)</a:t>
            </a:r>
            <a:endParaRPr kumimoji="1" lang="ja-JP" altLang="en-US" dirty="0">
              <a:solidFill>
                <a:srgbClr val="61625E"/>
              </a:solidFill>
            </a:endParaRPr>
          </a:p>
        </p:txBody>
      </p:sp>
      <p:sp>
        <p:nvSpPr>
          <p:cNvPr id="3" name="コンテンツ プレースホルダー 2"/>
          <p:cNvSpPr>
            <a:spLocks noGrp="1"/>
          </p:cNvSpPr>
          <p:nvPr>
            <p:ph idx="1"/>
          </p:nvPr>
        </p:nvSpPr>
        <p:spPr>
          <a:xfrm>
            <a:off x="274320" y="1790851"/>
            <a:ext cx="8595360" cy="4934331"/>
          </a:xfrm>
        </p:spPr>
        <p:txBody>
          <a:bodyPr>
            <a:normAutofit fontScale="92500"/>
          </a:bodyPr>
          <a:lstStyle/>
          <a:p>
            <a:pPr marL="457200" indent="-457200">
              <a:buFont typeface="+mj-lt"/>
              <a:buAutoNum type="arabicPeriod"/>
            </a:pPr>
            <a:r>
              <a:rPr lang="ja-JP" altLang="en-US" dirty="0" smtClean="0">
                <a:solidFill>
                  <a:srgbClr val="2E2224"/>
                </a:solidFill>
              </a:rPr>
              <a:t>スタートとゴールから</a:t>
            </a:r>
            <a:r>
              <a:rPr lang="en-US" altLang="ja-JP" dirty="0" smtClean="0">
                <a:solidFill>
                  <a:srgbClr val="2E2224"/>
                </a:solidFill>
              </a:rPr>
              <a:t> DFS or BFS </a:t>
            </a:r>
            <a:r>
              <a:rPr lang="ja-JP" altLang="en-US" dirty="0" smtClean="0">
                <a:solidFill>
                  <a:srgbClr val="2E2224"/>
                </a:solidFill>
              </a:rPr>
              <a:t>をしてスタートから来れて</a:t>
            </a:r>
            <a:r>
              <a:rPr lang="en-US" altLang="ja-JP" dirty="0" smtClean="0">
                <a:solidFill>
                  <a:srgbClr val="2E2224"/>
                </a:solidFill>
              </a:rPr>
              <a:t/>
            </a:r>
            <a:br>
              <a:rPr lang="en-US" altLang="ja-JP" dirty="0" smtClean="0">
                <a:solidFill>
                  <a:srgbClr val="2E2224"/>
                </a:solidFill>
              </a:rPr>
            </a:br>
            <a:r>
              <a:rPr lang="ja-JP" altLang="en-US" dirty="0" smtClean="0">
                <a:solidFill>
                  <a:srgbClr val="2E2224"/>
                </a:solidFill>
              </a:rPr>
              <a:t>ゴールに行ける状態を列挙する</a:t>
            </a:r>
            <a:endParaRPr lang="en-US" altLang="ja-JP" dirty="0" smtClean="0">
              <a:solidFill>
                <a:srgbClr val="2E2224"/>
              </a:solidFill>
            </a:endParaRPr>
          </a:p>
          <a:p>
            <a:pPr marL="630238" lvl="1" indent="-457200"/>
            <a:r>
              <a:rPr lang="ja-JP" altLang="en-US" dirty="0" smtClean="0">
                <a:solidFill>
                  <a:srgbClr val="2E2224"/>
                </a:solidFill>
              </a:rPr>
              <a:t>このときもつ状態は</a:t>
            </a:r>
            <a:r>
              <a:rPr lang="en-US" altLang="ja-JP" dirty="0" smtClean="0">
                <a:solidFill>
                  <a:srgbClr val="2E2224"/>
                </a:solidFill>
              </a:rPr>
              <a:t> {</a:t>
            </a:r>
            <a:r>
              <a:rPr lang="ja-JP" altLang="en-US" dirty="0" smtClean="0">
                <a:solidFill>
                  <a:srgbClr val="2E2224"/>
                </a:solidFill>
              </a:rPr>
              <a:t>マップ上の位置</a:t>
            </a:r>
            <a:r>
              <a:rPr lang="en-US" altLang="ja-JP" dirty="0" smtClean="0">
                <a:solidFill>
                  <a:srgbClr val="2E2224"/>
                </a:solidFill>
              </a:rPr>
              <a:t>} × {</a:t>
            </a:r>
            <a:r>
              <a:rPr lang="ja-JP" altLang="en-US" dirty="0" smtClean="0">
                <a:solidFill>
                  <a:srgbClr val="2E2224"/>
                </a:solidFill>
              </a:rPr>
              <a:t>サイコロの向き</a:t>
            </a:r>
            <a:r>
              <a:rPr lang="en-US" altLang="ja-JP" dirty="0" smtClean="0">
                <a:solidFill>
                  <a:srgbClr val="2E2224"/>
                </a:solidFill>
              </a:rPr>
              <a:t>}</a:t>
            </a:r>
          </a:p>
          <a:p>
            <a:pPr marL="457200" indent="-457200">
              <a:buFont typeface="+mj-lt"/>
              <a:buAutoNum type="arabicPeriod"/>
            </a:pPr>
            <a:r>
              <a:rPr lang="ja-JP" altLang="en-US" dirty="0" smtClean="0">
                <a:solidFill>
                  <a:srgbClr val="2E2224"/>
                </a:solidFill>
              </a:rPr>
              <a:t>上の状態だけからなるグラフを作る</a:t>
            </a:r>
            <a:endParaRPr lang="en-US" altLang="ja-JP" dirty="0">
              <a:solidFill>
                <a:srgbClr val="2E2224"/>
              </a:solidFill>
            </a:endParaRPr>
          </a:p>
          <a:p>
            <a:pPr marL="457200" indent="-457200">
              <a:buFont typeface="+mj-lt"/>
              <a:buAutoNum type="arabicPeriod"/>
            </a:pPr>
            <a:r>
              <a:rPr lang="en-US" altLang="ja-JP" dirty="0" smtClean="0">
                <a:solidFill>
                  <a:srgbClr val="2E2224"/>
                </a:solidFill>
              </a:rPr>
              <a:t>1</a:t>
            </a:r>
            <a:r>
              <a:rPr lang="ja-JP" altLang="en-US" dirty="0" smtClean="0">
                <a:solidFill>
                  <a:srgbClr val="2E2224"/>
                </a:solidFill>
              </a:rPr>
              <a:t>文字ずつ辞書順最小の方向に進む</a:t>
            </a:r>
            <a:endParaRPr lang="en-US" altLang="ja-JP" dirty="0" smtClean="0">
              <a:solidFill>
                <a:srgbClr val="2E2224"/>
              </a:solidFill>
            </a:endParaRPr>
          </a:p>
          <a:p>
            <a:pPr marL="630238" lvl="1" indent="-457200"/>
            <a:r>
              <a:rPr lang="ja-JP" altLang="en-US" dirty="0" smtClean="0">
                <a:solidFill>
                  <a:srgbClr val="2E2224"/>
                </a:solidFill>
              </a:rPr>
              <a:t>このときもつ状態</a:t>
            </a:r>
            <a:r>
              <a:rPr lang="ja-JP" altLang="en-US" dirty="0">
                <a:solidFill>
                  <a:srgbClr val="2E2224"/>
                </a:solidFill>
              </a:rPr>
              <a:t>は</a:t>
            </a:r>
            <a:r>
              <a:rPr lang="en-US" altLang="ja-JP" dirty="0">
                <a:solidFill>
                  <a:srgbClr val="2E2224"/>
                </a:solidFill>
              </a:rPr>
              <a:t> {</a:t>
            </a:r>
            <a:r>
              <a:rPr lang="ja-JP" altLang="en-US" dirty="0">
                <a:solidFill>
                  <a:srgbClr val="2E2224"/>
                </a:solidFill>
              </a:rPr>
              <a:t>マップ上の位置</a:t>
            </a:r>
            <a:r>
              <a:rPr lang="en-US" altLang="ja-JP" dirty="0">
                <a:solidFill>
                  <a:srgbClr val="2E2224"/>
                </a:solidFill>
              </a:rPr>
              <a:t>} × {</a:t>
            </a:r>
            <a:r>
              <a:rPr lang="ja-JP" altLang="en-US" dirty="0">
                <a:solidFill>
                  <a:srgbClr val="2E2224"/>
                </a:solidFill>
              </a:rPr>
              <a:t>サイコロの向き</a:t>
            </a:r>
            <a:r>
              <a:rPr lang="en-US" altLang="ja-JP" dirty="0" smtClean="0">
                <a:solidFill>
                  <a:srgbClr val="2E2224"/>
                </a:solidFill>
              </a:rPr>
              <a:t>}</a:t>
            </a:r>
            <a:r>
              <a:rPr lang="en-US" altLang="ja-JP" dirty="0">
                <a:solidFill>
                  <a:srgbClr val="2E2224"/>
                </a:solidFill>
              </a:rPr>
              <a:t> × </a:t>
            </a:r>
            <a:r>
              <a:rPr lang="en-US" altLang="ja-JP" dirty="0" smtClean="0">
                <a:solidFill>
                  <a:srgbClr val="2E2224"/>
                </a:solidFill>
              </a:rPr>
              <a:t>{</a:t>
            </a:r>
            <a:r>
              <a:rPr lang="ja-JP" altLang="en-US" dirty="0" smtClean="0">
                <a:solidFill>
                  <a:srgbClr val="2E2224"/>
                </a:solidFill>
              </a:rPr>
              <a:t>何文字目</a:t>
            </a:r>
            <a:r>
              <a:rPr lang="en-US" altLang="ja-JP" dirty="0" smtClean="0">
                <a:solidFill>
                  <a:srgbClr val="2E2224"/>
                </a:solidFill>
              </a:rPr>
              <a:t>}</a:t>
            </a:r>
            <a:endParaRPr lang="en-US" altLang="ja-JP" dirty="0">
              <a:solidFill>
                <a:srgbClr val="2E2224"/>
              </a:solidFill>
            </a:endParaRPr>
          </a:p>
          <a:p>
            <a:pPr marL="630238" lvl="1" indent="-457200"/>
            <a:r>
              <a:rPr lang="ja-JP" altLang="en-US" dirty="0" smtClean="0">
                <a:solidFill>
                  <a:srgbClr val="2E2224"/>
                </a:solidFill>
              </a:rPr>
              <a:t>辞書順最小の状態は</a:t>
            </a:r>
            <a:r>
              <a:rPr lang="en-US" altLang="ja-JP" dirty="0" smtClean="0">
                <a:solidFill>
                  <a:srgbClr val="2E2224"/>
                </a:solidFill>
              </a:rPr>
              <a:t>1</a:t>
            </a:r>
            <a:r>
              <a:rPr lang="ja-JP" altLang="en-US" dirty="0" smtClean="0">
                <a:solidFill>
                  <a:srgbClr val="2E2224"/>
                </a:solidFill>
              </a:rPr>
              <a:t>つでないので</a:t>
            </a:r>
            <a:r>
              <a:rPr lang="en-US" altLang="ja-JP" dirty="0" smtClean="0">
                <a:solidFill>
                  <a:srgbClr val="2E2224"/>
                </a:solidFill>
              </a:rPr>
              <a:t> set </a:t>
            </a:r>
            <a:r>
              <a:rPr lang="ja-JP" altLang="en-US" dirty="0" smtClean="0">
                <a:solidFill>
                  <a:srgbClr val="2E2224"/>
                </a:solidFill>
              </a:rPr>
              <a:t>でもつ</a:t>
            </a:r>
            <a:endParaRPr lang="en-US" altLang="ja-JP" dirty="0" smtClean="0">
              <a:solidFill>
                <a:srgbClr val="2E2224"/>
              </a:solidFill>
            </a:endParaRPr>
          </a:p>
          <a:p>
            <a:pPr marL="630238" lvl="1" indent="-457200"/>
            <a:r>
              <a:rPr lang="ja-JP" altLang="en-US" dirty="0" smtClean="0">
                <a:solidFill>
                  <a:srgbClr val="2E2224"/>
                </a:solidFill>
              </a:rPr>
              <a:t>このとき生成する文字列オブジェクトは全体で</a:t>
            </a:r>
            <a:r>
              <a:rPr lang="en-US" altLang="ja-JP" dirty="0" smtClean="0">
                <a:solidFill>
                  <a:srgbClr val="2E2224"/>
                </a:solidFill>
              </a:rPr>
              <a:t>1</a:t>
            </a:r>
            <a:r>
              <a:rPr lang="ja-JP" altLang="en-US" dirty="0" smtClean="0">
                <a:solidFill>
                  <a:srgbClr val="2E2224"/>
                </a:solidFill>
              </a:rPr>
              <a:t>つで良い</a:t>
            </a:r>
            <a:endParaRPr lang="en-US" altLang="ja-JP" dirty="0" smtClean="0">
              <a:solidFill>
                <a:srgbClr val="2E2224"/>
              </a:solidFill>
            </a:endParaRPr>
          </a:p>
          <a:p>
            <a:pPr marL="457200" indent="-457200">
              <a:buFont typeface="+mj-lt"/>
              <a:buAutoNum type="arabicPeriod"/>
            </a:pPr>
            <a:r>
              <a:rPr lang="ja-JP" altLang="en-US" dirty="0" smtClean="0">
                <a:solidFill>
                  <a:srgbClr val="2E2224"/>
                </a:solidFill>
              </a:rPr>
              <a:t>ゴールに着いたら文字列出力</a:t>
            </a:r>
            <a:r>
              <a:rPr lang="en-US" altLang="ja-JP" dirty="0" smtClean="0">
                <a:solidFill>
                  <a:srgbClr val="2E2224"/>
                </a:solidFill>
              </a:rPr>
              <a:t> / </a:t>
            </a:r>
            <a:r>
              <a:rPr lang="ja-JP" altLang="en-US" dirty="0" smtClean="0">
                <a:solidFill>
                  <a:srgbClr val="2E2224"/>
                </a:solidFill>
              </a:rPr>
              <a:t>しきい値を超えたら</a:t>
            </a:r>
            <a:r>
              <a:rPr lang="en-US" altLang="ja-JP" dirty="0" smtClean="0">
                <a:solidFill>
                  <a:srgbClr val="2E2224"/>
                </a:solidFill>
              </a:rPr>
              <a:t> “infinite”</a:t>
            </a:r>
            <a:endParaRPr lang="en-US" altLang="ja-JP" dirty="0">
              <a:solidFill>
                <a:srgbClr val="2E2224"/>
              </a:solidFill>
            </a:endParaRPr>
          </a:p>
          <a:p>
            <a:pPr marL="457200" indent="-457200"/>
            <a:r>
              <a:rPr lang="ja-JP" altLang="en-US" dirty="0" smtClean="0">
                <a:solidFill>
                  <a:srgbClr val="2E2224"/>
                </a:solidFill>
              </a:rPr>
              <a:t>基本的に</a:t>
            </a:r>
            <a:r>
              <a:rPr lang="en-US" altLang="ja-JP" dirty="0" smtClean="0">
                <a:solidFill>
                  <a:srgbClr val="2E2224"/>
                </a:solidFill>
              </a:rPr>
              <a:t> “</a:t>
            </a:r>
            <a:r>
              <a:rPr lang="ja-JP" altLang="en-US" dirty="0" smtClean="0">
                <a:solidFill>
                  <a:srgbClr val="2E2224"/>
                </a:solidFill>
              </a:rPr>
              <a:t>最強の呪文</a:t>
            </a:r>
            <a:r>
              <a:rPr lang="en-US" altLang="ja-JP" dirty="0" smtClean="0">
                <a:solidFill>
                  <a:srgbClr val="2E2224"/>
                </a:solidFill>
              </a:rPr>
              <a:t>” </a:t>
            </a:r>
            <a:r>
              <a:rPr lang="ja-JP" altLang="en-US" dirty="0" smtClean="0">
                <a:solidFill>
                  <a:srgbClr val="2E2224"/>
                </a:solidFill>
              </a:rPr>
              <a:t>と同じ</a:t>
            </a:r>
            <a:endParaRPr lang="en-US" altLang="ja-JP" dirty="0" smtClean="0">
              <a:solidFill>
                <a:srgbClr val="2E2224"/>
              </a:solidFill>
            </a:endParaRPr>
          </a:p>
          <a:p>
            <a:pPr marL="630238" lvl="1" indent="-457200"/>
            <a:r>
              <a:rPr lang="ja-JP" altLang="en-US" dirty="0" smtClean="0">
                <a:solidFill>
                  <a:srgbClr val="2E2224"/>
                </a:solidFill>
              </a:rPr>
              <a:t>辺ではなく頂点に文字列が割り当てられているという点は異なる</a:t>
            </a:r>
            <a:endParaRPr lang="en-US" altLang="ja-JP" dirty="0" smtClean="0">
              <a:solidFill>
                <a:srgbClr val="2E2224"/>
              </a:solidFill>
            </a:endParaRPr>
          </a:p>
          <a:p>
            <a:pPr marL="457200" indent="-457200">
              <a:buFont typeface="+mj-lt"/>
              <a:buAutoNum type="arabicPeriod"/>
            </a:pPr>
            <a:endParaRPr lang="en-US" altLang="ja-JP" dirty="0">
              <a:solidFill>
                <a:srgbClr val="2E2224"/>
              </a:solidFill>
            </a:endParaRPr>
          </a:p>
        </p:txBody>
      </p:sp>
    </p:spTree>
    <p:extLst>
      <p:ext uri="{BB962C8B-B14F-4D97-AF65-F5344CB8AC3E}">
        <p14:creationId xmlns:p14="http://schemas.microsoft.com/office/powerpoint/2010/main" val="188051553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サイコロライブラリ</a:t>
            </a:r>
            <a:endParaRPr kumimoji="1" lang="ja-JP" altLang="en-US" dirty="0"/>
          </a:p>
        </p:txBody>
      </p:sp>
      <p:sp>
        <p:nvSpPr>
          <p:cNvPr id="3" name="コンテンツ プレースホルダー 2"/>
          <p:cNvSpPr>
            <a:spLocks noGrp="1"/>
          </p:cNvSpPr>
          <p:nvPr>
            <p:ph idx="1"/>
          </p:nvPr>
        </p:nvSpPr>
        <p:spPr>
          <a:xfrm>
            <a:off x="274320" y="1739019"/>
            <a:ext cx="8595360" cy="5258279"/>
          </a:xfrm>
        </p:spPr>
        <p:txBody>
          <a:bodyPr>
            <a:normAutofit/>
          </a:bodyPr>
          <a:lstStyle/>
          <a:p>
            <a:r>
              <a:rPr kumimoji="1" lang="ja-JP" altLang="en-US" dirty="0" smtClean="0"/>
              <a:t>マップ上に置かれたサイコロを転がしていく様子を</a:t>
            </a:r>
            <a:r>
              <a:rPr lang="en-US" altLang="ja-JP" dirty="0"/>
              <a:t/>
            </a:r>
            <a:br>
              <a:rPr lang="en-US" altLang="ja-JP" dirty="0"/>
            </a:br>
            <a:r>
              <a:rPr kumimoji="1" lang="ja-JP" altLang="en-US" dirty="0" smtClean="0"/>
              <a:t>シミュレートするライブラリ</a:t>
            </a:r>
            <a:endParaRPr kumimoji="1" lang="en-US" altLang="ja-JP" dirty="0" smtClean="0"/>
          </a:p>
          <a:p>
            <a:pPr lvl="1"/>
            <a:r>
              <a:rPr lang="ja-JP" altLang="en-US" dirty="0" smtClean="0"/>
              <a:t>操作</a:t>
            </a:r>
            <a:r>
              <a:rPr lang="en-US" altLang="ja-JP" dirty="0" smtClean="0"/>
              <a:t>: </a:t>
            </a:r>
            <a:r>
              <a:rPr lang="ja-JP" altLang="en-US" dirty="0" smtClean="0"/>
              <a:t>上下左右に倒す・</a:t>
            </a:r>
            <a:r>
              <a:rPr lang="en-US" altLang="ja-JP" dirty="0" smtClean="0"/>
              <a:t>(</a:t>
            </a:r>
            <a:r>
              <a:rPr lang="ja-JP" altLang="en-US" dirty="0" smtClean="0"/>
              <a:t>時計回り</a:t>
            </a:r>
            <a:r>
              <a:rPr lang="en-US" altLang="ja-JP" dirty="0" smtClean="0"/>
              <a:t> or </a:t>
            </a:r>
            <a:r>
              <a:rPr lang="ja-JP" altLang="en-US" dirty="0" smtClean="0"/>
              <a:t>反時計回りに横回転</a:t>
            </a:r>
            <a:r>
              <a:rPr lang="en-US" altLang="ja-JP" dirty="0" smtClean="0"/>
              <a:t>)</a:t>
            </a:r>
          </a:p>
          <a:p>
            <a:pPr lvl="1"/>
            <a:r>
              <a:rPr lang="ja-JP" altLang="en-US" dirty="0" smtClean="0"/>
              <a:t>区別しないといけない状態</a:t>
            </a:r>
            <a:r>
              <a:rPr lang="en-US" altLang="ja-JP" dirty="0" smtClean="0"/>
              <a:t>: 24</a:t>
            </a:r>
            <a:r>
              <a:rPr lang="ja-JP" altLang="en-US" dirty="0" smtClean="0"/>
              <a:t>通り</a:t>
            </a:r>
            <a:endParaRPr lang="en-US" altLang="ja-JP" dirty="0" smtClean="0"/>
          </a:p>
          <a:p>
            <a:pPr lvl="2"/>
            <a:r>
              <a:rPr lang="en-US" altLang="ja-JP" dirty="0" smtClean="0"/>
              <a:t>                                          × 6</a:t>
            </a:r>
          </a:p>
          <a:p>
            <a:pPr lvl="1"/>
            <a:r>
              <a:rPr lang="ja-JP" altLang="en-US" dirty="0" smtClean="0"/>
              <a:t>状態遷移のテーブルを持っておく</a:t>
            </a:r>
            <a:endParaRPr lang="en-US" altLang="ja-JP" dirty="0" smtClean="0"/>
          </a:p>
          <a:p>
            <a:pPr lvl="2"/>
            <a:r>
              <a:rPr lang="en-US" altLang="ja-JP" dirty="0" smtClean="0"/>
              <a:t>24 (</a:t>
            </a:r>
            <a:r>
              <a:rPr lang="ja-JP" altLang="en-US" dirty="0" smtClean="0"/>
              <a:t>現状態</a:t>
            </a:r>
            <a:r>
              <a:rPr lang="en-US" altLang="ja-JP" dirty="0" smtClean="0"/>
              <a:t>) × 4 (</a:t>
            </a:r>
            <a:r>
              <a:rPr lang="ja-JP" altLang="en-US" dirty="0" smtClean="0"/>
              <a:t>操作</a:t>
            </a:r>
            <a:r>
              <a:rPr lang="en-US" altLang="ja-JP" dirty="0" smtClean="0"/>
              <a:t>) = 96 !?</a:t>
            </a:r>
          </a:p>
          <a:p>
            <a:pPr lvl="2"/>
            <a:r>
              <a:rPr lang="ja-JP" altLang="en-US" dirty="0" smtClean="0"/>
              <a:t>少し考えればかなり減る</a:t>
            </a:r>
            <a:endParaRPr lang="en-US" altLang="ja-JP" dirty="0" smtClean="0"/>
          </a:p>
          <a:p>
            <a:pPr lvl="2"/>
            <a:r>
              <a:rPr lang="ja-JP" altLang="en-US" dirty="0" smtClean="0"/>
              <a:t>自分のライブラリの場合</a:t>
            </a:r>
            <a:r>
              <a:rPr lang="en-US" altLang="ja-JP" dirty="0" smtClean="0"/>
              <a:t> 16 </a:t>
            </a:r>
            <a:r>
              <a:rPr lang="ja-JP" altLang="en-US" dirty="0" smtClean="0"/>
              <a:t>個</a:t>
            </a:r>
            <a:endParaRPr lang="en-US" altLang="ja-JP" dirty="0" smtClean="0"/>
          </a:p>
          <a:p>
            <a:pPr lvl="1"/>
            <a:endParaRPr lang="en-US" altLang="ja-JP" dirty="0" smtClean="0"/>
          </a:p>
          <a:p>
            <a:pPr lvl="1"/>
            <a:r>
              <a:rPr lang="ja-JP" altLang="en-US" dirty="0" smtClean="0"/>
              <a:t>和が</a:t>
            </a:r>
            <a:r>
              <a:rPr lang="en-US" altLang="ja-JP" dirty="0" smtClean="0"/>
              <a:t>7</a:t>
            </a:r>
            <a:r>
              <a:rPr lang="ja-JP" altLang="en-US" dirty="0" smtClean="0"/>
              <a:t>になる数字の書き込み方はいくつもあるので展開図からの</a:t>
            </a:r>
            <a:r>
              <a:rPr lang="en-US" altLang="ja-JP" dirty="0" smtClean="0"/>
              <a:t/>
            </a:r>
            <a:br>
              <a:rPr lang="en-US" altLang="ja-JP" dirty="0" smtClean="0"/>
            </a:br>
            <a:r>
              <a:rPr lang="ja-JP" altLang="en-US" dirty="0" smtClean="0"/>
              <a:t>書き込み部分も用意しておくと良い</a:t>
            </a:r>
            <a:endParaRPr lang="en-US" altLang="ja-JP" dirty="0" smtClean="0"/>
          </a:p>
          <a:p>
            <a:pPr lvl="2"/>
            <a:r>
              <a:rPr lang="ja-JP" altLang="en-US" dirty="0" smtClean="0">
                <a:solidFill>
                  <a:schemeClr val="accent1"/>
                </a:solidFill>
              </a:rPr>
              <a:t>展開図上とマップ上では倒す方向が逆になる</a:t>
            </a:r>
            <a:r>
              <a:rPr lang="ja-JP" altLang="en-US" dirty="0" smtClean="0"/>
              <a:t>ので注意！</a:t>
            </a:r>
            <a:endParaRPr lang="en-US" altLang="ja-JP" dirty="0"/>
          </a:p>
        </p:txBody>
      </p:sp>
      <p:sp>
        <p:nvSpPr>
          <p:cNvPr id="4" name="正方形/長方形 3"/>
          <p:cNvSpPr/>
          <p:nvPr/>
        </p:nvSpPr>
        <p:spPr>
          <a:xfrm>
            <a:off x="1334757" y="3239491"/>
            <a:ext cx="360000" cy="360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1</a:t>
            </a:r>
            <a:endParaRPr kumimoji="1" lang="ja-JP" altLang="en-US" dirty="0"/>
          </a:p>
        </p:txBody>
      </p:sp>
      <p:sp>
        <p:nvSpPr>
          <p:cNvPr id="5" name="正方形/長方形 4"/>
          <p:cNvSpPr/>
          <p:nvPr/>
        </p:nvSpPr>
        <p:spPr>
          <a:xfrm rot="16200000">
            <a:off x="1819557" y="3239491"/>
            <a:ext cx="360000" cy="360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1</a:t>
            </a:r>
            <a:endParaRPr kumimoji="1" lang="ja-JP" altLang="en-US" dirty="0"/>
          </a:p>
        </p:txBody>
      </p:sp>
      <p:sp>
        <p:nvSpPr>
          <p:cNvPr id="6" name="正方形/長方形 5"/>
          <p:cNvSpPr/>
          <p:nvPr/>
        </p:nvSpPr>
        <p:spPr>
          <a:xfrm rot="10800000">
            <a:off x="2313411" y="3239491"/>
            <a:ext cx="360000" cy="360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1</a:t>
            </a:r>
            <a:endParaRPr kumimoji="1" lang="ja-JP" altLang="en-US" dirty="0"/>
          </a:p>
        </p:txBody>
      </p:sp>
      <p:sp>
        <p:nvSpPr>
          <p:cNvPr id="7" name="正方形/長方形 6"/>
          <p:cNvSpPr/>
          <p:nvPr/>
        </p:nvSpPr>
        <p:spPr>
          <a:xfrm rot="5400000">
            <a:off x="2828654" y="3239492"/>
            <a:ext cx="360000" cy="360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1</a:t>
            </a:r>
            <a:endParaRPr kumimoji="1" lang="ja-JP" altLang="en-US" dirty="0"/>
          </a:p>
        </p:txBody>
      </p:sp>
    </p:spTree>
    <p:extLst>
      <p:ext uri="{BB962C8B-B14F-4D97-AF65-F5344CB8AC3E}">
        <p14:creationId xmlns:p14="http://schemas.microsoft.com/office/powerpoint/2010/main" val="406806212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Bellman-Ford </a:t>
            </a:r>
            <a:r>
              <a:rPr kumimoji="1" lang="ja-JP" altLang="en-US" dirty="0" smtClean="0"/>
              <a:t>による解法について</a:t>
            </a:r>
            <a:endParaRPr kumimoji="1" lang="ja-JP" altLang="en-US" dirty="0"/>
          </a:p>
        </p:txBody>
      </p:sp>
      <p:sp>
        <p:nvSpPr>
          <p:cNvPr id="3" name="コンテンツ プレースホルダー 2"/>
          <p:cNvSpPr>
            <a:spLocks noGrp="1"/>
          </p:cNvSpPr>
          <p:nvPr>
            <p:ph idx="1"/>
          </p:nvPr>
        </p:nvSpPr>
        <p:spPr>
          <a:xfrm>
            <a:off x="274320" y="1713103"/>
            <a:ext cx="8595360" cy="5361943"/>
          </a:xfrm>
        </p:spPr>
        <p:txBody>
          <a:bodyPr>
            <a:normAutofit/>
          </a:bodyPr>
          <a:lstStyle/>
          <a:p>
            <a:r>
              <a:rPr kumimoji="1" lang="ja-JP" altLang="en-US" dirty="0" smtClean="0"/>
              <a:t>文字列の辞書順について</a:t>
            </a:r>
            <a:r>
              <a:rPr kumimoji="1" lang="en-US" altLang="ja-JP" dirty="0" smtClean="0"/>
              <a:t> min(z + x, z + y) = z + min(x, y) </a:t>
            </a:r>
            <a:r>
              <a:rPr kumimoji="1" lang="ja-JP" altLang="en-US" dirty="0" smtClean="0"/>
              <a:t>が成り立つ</a:t>
            </a:r>
            <a:r>
              <a:rPr kumimoji="1" lang="en-US" altLang="ja-JP" dirty="0" smtClean="0"/>
              <a:t/>
            </a:r>
            <a:br>
              <a:rPr kumimoji="1" lang="en-US" altLang="ja-JP" dirty="0" smtClean="0"/>
            </a:br>
            <a:r>
              <a:rPr kumimoji="1" lang="ja-JP" altLang="en-US" dirty="0" smtClean="0"/>
              <a:t>ことを利用した解法</a:t>
            </a:r>
            <a:endParaRPr kumimoji="1" lang="en-US" altLang="ja-JP" dirty="0" smtClean="0"/>
          </a:p>
          <a:p>
            <a:pPr lvl="1"/>
            <a:r>
              <a:rPr lang="ja-JP" altLang="en-US" dirty="0" smtClean="0"/>
              <a:t>非常に興味深い</a:t>
            </a:r>
            <a:endParaRPr kumimoji="1" lang="en-US" altLang="ja-JP" dirty="0" smtClean="0"/>
          </a:p>
          <a:p>
            <a:pPr lvl="1"/>
            <a:r>
              <a:rPr lang="ja-JP" altLang="en-US" dirty="0" smtClean="0"/>
              <a:t>しかし重大な問題</a:t>
            </a:r>
            <a:r>
              <a:rPr lang="en-US" altLang="ja-JP" dirty="0" smtClean="0"/>
              <a:t>…</a:t>
            </a:r>
          </a:p>
          <a:p>
            <a:pPr lvl="2"/>
            <a:r>
              <a:rPr kumimoji="1" lang="en-US" altLang="ja-JP" dirty="0" smtClean="0"/>
              <a:t>AA…A </a:t>
            </a:r>
            <a:r>
              <a:rPr kumimoji="1" lang="ja-JP" altLang="en-US" dirty="0" smtClean="0"/>
              <a:t>ばかりを入れられると必要なループ数が増える上に</a:t>
            </a:r>
            <a:r>
              <a:rPr kumimoji="1" lang="en-US" altLang="ja-JP" dirty="0" smtClean="0"/>
              <a:t/>
            </a:r>
            <a:br>
              <a:rPr kumimoji="1" lang="en-US" altLang="ja-JP" dirty="0" smtClean="0"/>
            </a:br>
            <a:r>
              <a:rPr kumimoji="1" lang="ja-JP" altLang="en-US" dirty="0" smtClean="0"/>
              <a:t>共通接頭辞が非常に長くなって文字列比較にも時間がかかってしまう</a:t>
            </a:r>
            <a:endParaRPr kumimoji="1" lang="en-US" altLang="ja-JP" dirty="0" smtClean="0"/>
          </a:p>
          <a:p>
            <a:pPr lvl="3"/>
            <a:r>
              <a:rPr lang="ja-JP" altLang="en-US" dirty="0" smtClean="0"/>
              <a:t>オーダーに響くレベル</a:t>
            </a:r>
            <a:endParaRPr kumimoji="1" lang="en-US" altLang="ja-JP" dirty="0" smtClean="0"/>
          </a:p>
          <a:p>
            <a:pPr lvl="2"/>
            <a:r>
              <a:rPr kumimoji="1" lang="ja-JP" altLang="en-US" dirty="0" smtClean="0"/>
              <a:t>今回の問題では通る場合があるが、次回からやめた方がおすすめ</a:t>
            </a:r>
            <a:endParaRPr kumimoji="1" lang="en-US" altLang="ja-JP" dirty="0" smtClean="0"/>
          </a:p>
          <a:p>
            <a:r>
              <a:rPr lang="ja-JP" altLang="en-US" dirty="0" smtClean="0"/>
              <a:t>もう</a:t>
            </a:r>
            <a:r>
              <a:rPr lang="en-US" altLang="ja-JP" dirty="0" smtClean="0"/>
              <a:t>1</a:t>
            </a:r>
            <a:r>
              <a:rPr lang="ja-JP" altLang="en-US" dirty="0" smtClean="0"/>
              <a:t>点</a:t>
            </a:r>
            <a:r>
              <a:rPr lang="en-US" altLang="ja-JP" dirty="0" smtClean="0"/>
              <a:t>:</a:t>
            </a:r>
          </a:p>
          <a:p>
            <a:pPr lvl="1"/>
            <a:r>
              <a:rPr lang="ja-JP" altLang="en-US" dirty="0" smtClean="0"/>
              <a:t>キーとして文字列を毎回生成しがちだが、メモリを浪費しすぎ</a:t>
            </a:r>
            <a:endParaRPr lang="en-US" altLang="ja-JP" dirty="0" smtClean="0"/>
          </a:p>
          <a:p>
            <a:pPr lvl="2"/>
            <a:r>
              <a:rPr lang="ja-JP" altLang="en-US" dirty="0" smtClean="0"/>
              <a:t>一般にこの手の探索</a:t>
            </a:r>
            <a:r>
              <a:rPr lang="en-US" altLang="ja-JP" dirty="0" smtClean="0"/>
              <a:t>/DP</a:t>
            </a:r>
            <a:r>
              <a:rPr lang="ja-JP" altLang="en-US" dirty="0" smtClean="0"/>
              <a:t>等では各ノードで隣への参照だけを持つ</a:t>
            </a:r>
            <a:endParaRPr lang="en-US" altLang="ja-JP" dirty="0" smtClean="0"/>
          </a:p>
          <a:p>
            <a:pPr lvl="2"/>
            <a:r>
              <a:rPr kumimoji="1" lang="ja-JP" altLang="en-US" dirty="0" smtClean="0">
                <a:solidFill>
                  <a:schemeClr val="accent1"/>
                </a:solidFill>
              </a:rPr>
              <a:t>遅いのは待てばなんとかなるときもあるが、メモリが足りないのはそもそも動かない</a:t>
            </a:r>
            <a:endParaRPr kumimoji="1" lang="ja-JP" altLang="en-US" dirty="0">
              <a:solidFill>
                <a:schemeClr val="accent1"/>
              </a:solidFill>
            </a:endParaRPr>
          </a:p>
        </p:txBody>
      </p:sp>
    </p:spTree>
    <p:extLst>
      <p:ext uri="{BB962C8B-B14F-4D97-AF65-F5344CB8AC3E}">
        <p14:creationId xmlns:p14="http://schemas.microsoft.com/office/powerpoint/2010/main" val="3902300492"/>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ゴールに着いたあと</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問題文には明記されていませんが、ゴールに着いた</a:t>
            </a:r>
            <a:r>
              <a:rPr kumimoji="1" lang="en-US" altLang="ja-JP" dirty="0" smtClean="0"/>
              <a:t/>
            </a:r>
            <a:br>
              <a:rPr kumimoji="1" lang="en-US" altLang="ja-JP" dirty="0" smtClean="0"/>
            </a:br>
            <a:r>
              <a:rPr kumimoji="1" lang="ja-JP" altLang="en-US" dirty="0" smtClean="0"/>
              <a:t>あとも立方体を動かし続けると考えても答えは同じ</a:t>
            </a:r>
            <a:endParaRPr kumimoji="1" lang="en-US" altLang="ja-JP" dirty="0" smtClean="0"/>
          </a:p>
          <a:p>
            <a:pPr lvl="1"/>
            <a:r>
              <a:rPr lang="ja-JP" altLang="en-US" dirty="0" smtClean="0"/>
              <a:t>接頭辞の方が辞書順で前に来るから</a:t>
            </a:r>
            <a:endParaRPr lang="en-US" altLang="ja-JP" dirty="0" smtClean="0"/>
          </a:p>
          <a:p>
            <a:pPr lvl="1"/>
            <a:endParaRPr kumimoji="1" lang="en-US" altLang="ja-JP" dirty="0"/>
          </a:p>
          <a:p>
            <a:r>
              <a:rPr lang="ja-JP" altLang="en-US" dirty="0" smtClean="0"/>
              <a:t>注</a:t>
            </a:r>
            <a:r>
              <a:rPr lang="en-US" altLang="ja-JP" dirty="0" smtClean="0"/>
              <a:t>:</a:t>
            </a:r>
            <a:br>
              <a:rPr lang="en-US" altLang="ja-JP" dirty="0" smtClean="0"/>
            </a:br>
            <a:r>
              <a:rPr lang="en-US" altLang="ja-JP" dirty="0" smtClean="0"/>
              <a:t>C </a:t>
            </a:r>
            <a:r>
              <a:rPr lang="ja-JP" altLang="en-US" dirty="0" smtClean="0"/>
              <a:t>言語とその一派では終端記号</a:t>
            </a:r>
            <a:r>
              <a:rPr lang="en-US" altLang="ja-JP" dirty="0"/>
              <a:t> </a:t>
            </a:r>
            <a:r>
              <a:rPr lang="en-US" altLang="ja-JP" dirty="0" smtClean="0"/>
              <a:t>“\0” </a:t>
            </a:r>
            <a:r>
              <a:rPr lang="ja-JP" altLang="en-US" dirty="0" smtClean="0"/>
              <a:t>を最小元として</a:t>
            </a:r>
            <a:r>
              <a:rPr lang="en-US" altLang="ja-JP" dirty="0" smtClean="0"/>
              <a:t/>
            </a:r>
            <a:br>
              <a:rPr lang="en-US" altLang="ja-JP" dirty="0" smtClean="0"/>
            </a:br>
            <a:r>
              <a:rPr lang="ja-JP" altLang="en-US" dirty="0" smtClean="0"/>
              <a:t>扱うのでこうなる</a:t>
            </a:r>
            <a:r>
              <a:rPr lang="en-US" altLang="ja-JP" dirty="0" smtClean="0"/>
              <a:t/>
            </a:r>
            <a:br>
              <a:rPr lang="en-US" altLang="ja-JP" dirty="0" smtClean="0"/>
            </a:br>
            <a:r>
              <a:rPr lang="ja-JP" altLang="en-US" dirty="0" smtClean="0"/>
              <a:t>特定の論文では最大元として扱う場合もあり</a:t>
            </a:r>
            <a:r>
              <a:rPr lang="en-US" altLang="ja-JP" dirty="0" smtClean="0"/>
              <a:t/>
            </a:r>
            <a:br>
              <a:rPr lang="en-US" altLang="ja-JP" dirty="0" smtClean="0"/>
            </a:br>
            <a:r>
              <a:rPr lang="ja-JP" altLang="en-US" dirty="0" smtClean="0"/>
              <a:t>そのときは異なる</a:t>
            </a:r>
            <a:endParaRPr lang="en-US" altLang="ja-JP" dirty="0" smtClean="0"/>
          </a:p>
        </p:txBody>
      </p:sp>
    </p:spTree>
    <p:extLst>
      <p:ext uri="{BB962C8B-B14F-4D97-AF65-F5344CB8AC3E}">
        <p14:creationId xmlns:p14="http://schemas.microsoft.com/office/powerpoint/2010/main" val="73164738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おまけ</a:t>
            </a:r>
            <a:endParaRPr kumimoji="1" lang="ja-JP" altLang="en-US" dirty="0"/>
          </a:p>
        </p:txBody>
      </p:sp>
      <p:sp>
        <p:nvSpPr>
          <p:cNvPr id="3" name="コンテンツ プレースホルダー 2"/>
          <p:cNvSpPr>
            <a:spLocks noGrp="1"/>
          </p:cNvSpPr>
          <p:nvPr>
            <p:ph idx="1"/>
          </p:nvPr>
        </p:nvSpPr>
        <p:spPr>
          <a:xfrm>
            <a:off x="779463" y="1949824"/>
            <a:ext cx="7583488" cy="4308870"/>
          </a:xfrm>
        </p:spPr>
        <p:txBody>
          <a:bodyPr>
            <a:normAutofit/>
          </a:bodyPr>
          <a:lstStyle/>
          <a:p>
            <a:r>
              <a:rPr kumimoji="1" lang="ja-JP" altLang="en-US" dirty="0" smtClean="0"/>
              <a:t>ジャッジ解</a:t>
            </a:r>
            <a:endParaRPr kumimoji="1" lang="en-US" altLang="ja-JP" dirty="0" smtClean="0"/>
          </a:p>
          <a:p>
            <a:pPr lvl="1"/>
            <a:r>
              <a:rPr kumimoji="1" lang="ja-JP" altLang="en-US" dirty="0" smtClean="0"/>
              <a:t>宮村</a:t>
            </a:r>
            <a:r>
              <a:rPr kumimoji="1" lang="en-US" altLang="ja-JP" dirty="0" smtClean="0"/>
              <a:t> </a:t>
            </a:r>
            <a:r>
              <a:rPr kumimoji="1" lang="en-US" altLang="ja-JP" dirty="0" smtClean="0"/>
              <a:t>(</a:t>
            </a:r>
            <a:r>
              <a:rPr lang="en-US" altLang="ja-JP" dirty="0"/>
              <a:t>C</a:t>
            </a:r>
            <a:r>
              <a:rPr kumimoji="1" lang="en-US" altLang="ja-JP" dirty="0" smtClean="0"/>
              <a:t>++): 280</a:t>
            </a:r>
            <a:r>
              <a:rPr kumimoji="1" lang="ja-JP" altLang="en-US" dirty="0" smtClean="0"/>
              <a:t>行くらい</a:t>
            </a:r>
            <a:endParaRPr kumimoji="1" lang="en-US" altLang="ja-JP" dirty="0" smtClean="0"/>
          </a:p>
          <a:p>
            <a:pPr lvl="1"/>
            <a:r>
              <a:rPr lang="ja-JP" altLang="en-US" dirty="0" smtClean="0"/>
              <a:t>山口</a:t>
            </a:r>
            <a:r>
              <a:rPr lang="en-US" altLang="ja-JP" dirty="0" smtClean="0"/>
              <a:t> (Java): 240</a:t>
            </a:r>
            <a:r>
              <a:rPr lang="ja-JP" altLang="en-US" dirty="0" smtClean="0"/>
              <a:t>行</a:t>
            </a:r>
            <a:r>
              <a:rPr lang="ja-JP" altLang="en-US" dirty="0" smtClean="0"/>
              <a:t>くらい</a:t>
            </a:r>
            <a:endParaRPr lang="en-US" altLang="ja-JP" dirty="0" smtClean="0"/>
          </a:p>
          <a:p>
            <a:r>
              <a:rPr lang="en-US" altLang="ja-JP" dirty="0"/>
              <a:t>Submit </a:t>
            </a:r>
            <a:r>
              <a:rPr lang="ja-JP" altLang="en-US" dirty="0" smtClean="0"/>
              <a:t>状況</a:t>
            </a:r>
            <a:endParaRPr lang="en-US" altLang="ja-JP" dirty="0" smtClean="0"/>
          </a:p>
          <a:p>
            <a:pPr lvl="1"/>
            <a:r>
              <a:rPr lang="en-US" altLang="ja-JP" dirty="0"/>
              <a:t>Submit: 45 times</a:t>
            </a:r>
          </a:p>
          <a:p>
            <a:pPr lvl="1"/>
            <a:r>
              <a:rPr lang="en-US" altLang="ja-JP" dirty="0"/>
              <a:t>Accepted: 4 teams</a:t>
            </a:r>
          </a:p>
          <a:p>
            <a:pPr lvl="1"/>
            <a:endParaRPr lang="en-US" altLang="ja-JP" dirty="0"/>
          </a:p>
          <a:p>
            <a:pPr lvl="1"/>
            <a:r>
              <a:rPr lang="en-US" altLang="ja-JP" dirty="0"/>
              <a:t>First Accept: </a:t>
            </a:r>
            <a:r>
              <a:rPr lang="en-US" altLang="ja-JP" dirty="0" err="1"/>
              <a:t>kaneko</a:t>
            </a:r>
            <a:r>
              <a:rPr lang="en-US" altLang="ja-JP" dirty="0"/>
              <a:t> 176 min.</a:t>
            </a:r>
          </a:p>
          <a:p>
            <a:pPr lvl="1"/>
            <a:r>
              <a:rPr lang="en-US" altLang="ja-JP" dirty="0"/>
              <a:t>First Accept (Onsite): </a:t>
            </a:r>
            <a:r>
              <a:rPr lang="en-US" altLang="ja-JP" dirty="0" err="1"/>
              <a:t>wakaba</a:t>
            </a:r>
            <a:endParaRPr lang="ja-JP" altLang="en-US" dirty="0"/>
          </a:p>
          <a:p>
            <a:pPr lvl="1"/>
            <a:endParaRPr kumimoji="1" lang="ja-JP" altLang="en-US" dirty="0"/>
          </a:p>
        </p:txBody>
      </p:sp>
    </p:spTree>
    <p:extLst>
      <p:ext uri="{BB962C8B-B14F-4D97-AF65-F5344CB8AC3E}">
        <p14:creationId xmlns:p14="http://schemas.microsoft.com/office/powerpoint/2010/main" val="16504636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ピクセル">
  <a:themeElements>
    <a:clrScheme name="ピクセル">
      <a:dk1>
        <a:srgbClr val="103154"/>
      </a:dk1>
      <a:lt1>
        <a:srgbClr val="FFFFFF"/>
      </a:lt1>
      <a:dk2>
        <a:srgbClr val="00BFC3"/>
      </a:dk2>
      <a:lt2>
        <a:srgbClr val="0096FF"/>
      </a:lt2>
      <a:accent1>
        <a:srgbClr val="FF7F01"/>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ピクセル">
      <a:majorFont>
        <a:latin typeface="Corbel"/>
        <a:ea typeface=""/>
        <a:cs typeface=""/>
        <a:font script="Jpan" typeface="メイリオ"/>
        <a:font script="Hans" typeface="宋体"/>
        <a:font script="Hant" typeface="新細明體"/>
      </a:majorFont>
      <a:minorFont>
        <a:latin typeface="Corbel"/>
        <a:ea typeface=""/>
        <a:cs typeface=""/>
        <a:font script="Jpan" typeface="メイリオ"/>
        <a:font script="Hans" typeface="宋体"/>
        <a:font script="Hant" typeface="新細明體"/>
      </a:minorFont>
    </a:fontScheme>
    <a:fmtScheme name="ピクセル">
      <a:fillStyleLst>
        <a:solidFill>
          <a:schemeClr val="phClr"/>
        </a:solidFill>
        <a:solidFill>
          <a:schemeClr val="phClr">
            <a:satMod val="150000"/>
          </a:schemeClr>
        </a:solidFill>
        <a:solidFill>
          <a:schemeClr val="phClr">
            <a:shade val="80000"/>
            <a:lumMod val="90000"/>
          </a:scheme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50800" cap="flat" cmpd="sng" algn="ctr">
          <a:solidFill>
            <a:schemeClr val="phClr">
              <a:alpha val="80000"/>
            </a:schemeClr>
          </a:solidFill>
          <a:prstDash val="solid"/>
        </a:ln>
      </a:lnStyleLst>
      <a:effectStyleLst>
        <a:effectStyle>
          <a:effectLst/>
        </a:effectStyle>
        <a:effectStyle>
          <a:effectLst>
            <a:outerShdw blurRad="50800" dist="63500" dir="2700000" sx="102000" sy="102000" rotWithShape="0">
              <a:srgbClr val="000000">
                <a:alpha val="50000"/>
              </a:srgbClr>
            </a:outerShdw>
          </a:effectLst>
          <a:scene3d>
            <a:camera prst="orthographicFront">
              <a:rot lat="0" lon="0" rev="0"/>
            </a:camera>
            <a:lightRig rig="glow" dir="tl"/>
          </a:scene3d>
          <a:sp3d>
            <a:bevelT w="0" h="0"/>
          </a:sp3d>
        </a:effectStyle>
        <a:effectStyle>
          <a:effectLst>
            <a:outerShdw blurRad="63500" dist="38100" dir="3600000" sx="103000" sy="103000" rotWithShape="0">
              <a:srgbClr val="000000">
                <a:alpha val="60000"/>
              </a:srgbClr>
            </a:outerShdw>
          </a:effectLst>
          <a:scene3d>
            <a:camera prst="orthographicFront">
              <a:rot lat="0" lon="0" rev="0"/>
            </a:camera>
            <a:lightRig rig="flat" dir="t">
              <a:rot lat="0" lon="0" rev="5400000"/>
            </a:lightRig>
          </a:scene3d>
          <a:sp3d prstMaterial="softmetal">
            <a:bevelT w="63500" h="38100"/>
          </a:sp3d>
        </a:effectStyle>
      </a:effectStyleLst>
      <a:bgFillStyleLst>
        <a:solidFill>
          <a:schemeClr val="phClr"/>
        </a:solidFill>
        <a:gradFill rotWithShape="1">
          <a:gsLst>
            <a:gs pos="0">
              <a:schemeClr val="phClr">
                <a:tint val="100000"/>
                <a:shade val="95000"/>
                <a:satMod val="350000"/>
              </a:schemeClr>
            </a:gs>
            <a:gs pos="100000">
              <a:schemeClr val="phClr">
                <a:shade val="20000"/>
                <a:satMod val="150000"/>
              </a:schemeClr>
            </a:gs>
          </a:gsLst>
          <a:lin ang="5400000" scaled="0"/>
        </a:gradFill>
        <a:blipFill rotWithShape="1">
          <a:blip xmlns:r="http://schemas.openxmlformats.org/officeDocument/2006/relationships" r:embed="rId1">
            <a:duotone>
              <a:schemeClr val="phClr">
                <a:shade val="1000"/>
                <a:satMod val="400000"/>
              </a:schemeClr>
              <a:schemeClr val="phClr">
                <a:tint val="50000"/>
                <a:satMod val="4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ピクセル.thmx</Template>
  <TotalTime>277</TotalTime>
  <Words>183</Words>
  <Application>Microsoft Macintosh PowerPoint</Application>
  <PresentationFormat>画面に合わせる (4:3)</PresentationFormat>
  <Paragraphs>63</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ピクセル</vt:lpstr>
      <vt:lpstr>Problem E: Move On Dice</vt:lpstr>
      <vt:lpstr>問題概要</vt:lpstr>
      <vt:lpstr>解法概要 (要: サイコロライブラリ)</vt:lpstr>
      <vt:lpstr>サイコロライブラリ</vt:lpstr>
      <vt:lpstr>Bellman-Ford による解法について</vt:lpstr>
      <vt:lpstr>ゴールに着いたあと</vt:lpstr>
      <vt:lpstr>おまけ</vt:lpstr>
    </vt:vector>
  </TitlesOfParts>
  <Manager/>
  <Company>東京大学</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E: Move On Dice</dc:title>
  <dc:subject/>
  <dc:creator>山口 洋</dc:creator>
  <cp:keywords/>
  <dc:description/>
  <cp:lastModifiedBy>山口 洋</cp:lastModifiedBy>
  <cp:revision>42</cp:revision>
  <cp:lastPrinted>2012-09-20T06:53:59Z</cp:lastPrinted>
  <dcterms:created xsi:type="dcterms:W3CDTF">2012-09-19T06:53:29Z</dcterms:created>
  <dcterms:modified xsi:type="dcterms:W3CDTF">2012-09-20T07:08:32Z</dcterms:modified>
  <cp:category/>
</cp:coreProperties>
</file>