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A2E8"/>
    <a:srgbClr val="3399FF"/>
    <a:srgbClr val="FFCC99"/>
    <a:srgbClr val="FF00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94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ja-JP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ja-JP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A091288-0486-404F-A794-BAE175839E77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82475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ＭＳ Ｐ明朝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ＭＳ Ｐ明朝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ＭＳ Ｐ明朝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ＭＳ Ｐ明朝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19250" y="2246313"/>
            <a:ext cx="6838950" cy="1470025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ja-JP" altLang="en-US" noProof="0" dirty="0" smtClean="0"/>
              <a:t>マスター タイトルの書式設定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92375" y="3886200"/>
            <a:ext cx="6400800" cy="1752600"/>
          </a:xfrm>
        </p:spPr>
        <p:txBody>
          <a:bodyPr anchor="b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ja-JP" altLang="en-US" noProof="0" smtClean="0"/>
              <a:t>マスター サブタイトルの書式設定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15931"/>
            <a:ext cx="2133600" cy="305544"/>
          </a:xfrm>
        </p:spPr>
        <p:txBody>
          <a:bodyPr/>
          <a:lstStyle>
            <a:lvl1pPr>
              <a:defRPr/>
            </a:lvl1pPr>
          </a:lstStyle>
          <a:p>
            <a:endParaRPr lang="en-US" altLang="ja-JP" dirty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15931"/>
            <a:ext cx="2895600" cy="305544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ja-JP" dirty="0" smtClean="0"/>
              <a:t>JAG </a:t>
            </a:r>
            <a:r>
              <a:rPr lang="ja-JP" altLang="en-US" dirty="0" smtClean="0"/>
              <a:t>模擬地区予選</a:t>
            </a:r>
            <a:r>
              <a:rPr lang="en-US" altLang="ja-JP" dirty="0" smtClean="0"/>
              <a:t>2013</a:t>
            </a:r>
            <a:endParaRPr lang="en-US" altLang="ja-JP" dirty="0"/>
          </a:p>
        </p:txBody>
      </p:sp>
      <p:grpSp>
        <p:nvGrpSpPr>
          <p:cNvPr id="10285" name="Group 45"/>
          <p:cNvGrpSpPr>
            <a:grpSpLocks/>
          </p:cNvGrpSpPr>
          <p:nvPr/>
        </p:nvGrpSpPr>
        <p:grpSpPr bwMode="auto">
          <a:xfrm>
            <a:off x="8194675" y="6169868"/>
            <a:ext cx="487363" cy="571500"/>
            <a:chOff x="2275" y="772"/>
            <a:chExt cx="307" cy="360"/>
          </a:xfrm>
        </p:grpSpPr>
        <p:sp>
          <p:nvSpPr>
            <p:cNvPr id="10274" name="Freeform 34"/>
            <p:cNvSpPr>
              <a:spLocks/>
            </p:cNvSpPr>
            <p:nvPr userDrawn="1"/>
          </p:nvSpPr>
          <p:spPr bwMode="auto">
            <a:xfrm>
              <a:off x="2405" y="807"/>
              <a:ext cx="143" cy="120"/>
            </a:xfrm>
            <a:custGeom>
              <a:avLst/>
              <a:gdLst>
                <a:gd name="T0" fmla="*/ 76 w 140"/>
                <a:gd name="T1" fmla="*/ 2 h 113"/>
                <a:gd name="T2" fmla="*/ 39 w 140"/>
                <a:gd name="T3" fmla="*/ 3 h 113"/>
                <a:gd name="T4" fmla="*/ 10 w 140"/>
                <a:gd name="T5" fmla="*/ 23 h 113"/>
                <a:gd name="T6" fmla="*/ 0 w 140"/>
                <a:gd name="T7" fmla="*/ 50 h 113"/>
                <a:gd name="T8" fmla="*/ 7 w 140"/>
                <a:gd name="T9" fmla="*/ 78 h 113"/>
                <a:gd name="T10" fmla="*/ 22 w 140"/>
                <a:gd name="T11" fmla="*/ 96 h 113"/>
                <a:gd name="T12" fmla="*/ 52 w 140"/>
                <a:gd name="T13" fmla="*/ 108 h 113"/>
                <a:gd name="T14" fmla="*/ 81 w 140"/>
                <a:gd name="T15" fmla="*/ 113 h 113"/>
                <a:gd name="T16" fmla="*/ 106 w 140"/>
                <a:gd name="T17" fmla="*/ 105 h 113"/>
                <a:gd name="T18" fmla="*/ 129 w 140"/>
                <a:gd name="T19" fmla="*/ 86 h 113"/>
                <a:gd name="T20" fmla="*/ 139 w 140"/>
                <a:gd name="T21" fmla="*/ 57 h 113"/>
                <a:gd name="T22" fmla="*/ 135 w 140"/>
                <a:gd name="T23" fmla="*/ 33 h 113"/>
                <a:gd name="T24" fmla="*/ 124 w 140"/>
                <a:gd name="T25" fmla="*/ 20 h 113"/>
                <a:gd name="T26" fmla="*/ 106 w 140"/>
                <a:gd name="T27" fmla="*/ 8 h 113"/>
                <a:gd name="T28" fmla="*/ 76 w 140"/>
                <a:gd name="T29" fmla="*/ 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113">
                  <a:moveTo>
                    <a:pt x="76" y="2"/>
                  </a:moveTo>
                  <a:cubicBezTo>
                    <a:pt x="65" y="1"/>
                    <a:pt x="50" y="0"/>
                    <a:pt x="39" y="3"/>
                  </a:cubicBezTo>
                  <a:cubicBezTo>
                    <a:pt x="28" y="6"/>
                    <a:pt x="16" y="15"/>
                    <a:pt x="10" y="23"/>
                  </a:cubicBezTo>
                  <a:cubicBezTo>
                    <a:pt x="4" y="31"/>
                    <a:pt x="0" y="41"/>
                    <a:pt x="0" y="50"/>
                  </a:cubicBezTo>
                  <a:cubicBezTo>
                    <a:pt x="0" y="59"/>
                    <a:pt x="3" y="71"/>
                    <a:pt x="7" y="78"/>
                  </a:cubicBezTo>
                  <a:cubicBezTo>
                    <a:pt x="11" y="85"/>
                    <a:pt x="14" y="91"/>
                    <a:pt x="22" y="96"/>
                  </a:cubicBezTo>
                  <a:cubicBezTo>
                    <a:pt x="30" y="101"/>
                    <a:pt x="42" y="105"/>
                    <a:pt x="52" y="108"/>
                  </a:cubicBezTo>
                  <a:cubicBezTo>
                    <a:pt x="62" y="111"/>
                    <a:pt x="72" y="113"/>
                    <a:pt x="81" y="113"/>
                  </a:cubicBezTo>
                  <a:cubicBezTo>
                    <a:pt x="90" y="113"/>
                    <a:pt x="98" y="109"/>
                    <a:pt x="106" y="105"/>
                  </a:cubicBezTo>
                  <a:cubicBezTo>
                    <a:pt x="114" y="101"/>
                    <a:pt x="124" y="94"/>
                    <a:pt x="129" y="86"/>
                  </a:cubicBezTo>
                  <a:cubicBezTo>
                    <a:pt x="134" y="78"/>
                    <a:pt x="138" y="66"/>
                    <a:pt x="139" y="57"/>
                  </a:cubicBezTo>
                  <a:cubicBezTo>
                    <a:pt x="140" y="48"/>
                    <a:pt x="137" y="39"/>
                    <a:pt x="135" y="33"/>
                  </a:cubicBezTo>
                  <a:cubicBezTo>
                    <a:pt x="133" y="27"/>
                    <a:pt x="129" y="24"/>
                    <a:pt x="124" y="20"/>
                  </a:cubicBezTo>
                  <a:cubicBezTo>
                    <a:pt x="119" y="16"/>
                    <a:pt x="114" y="11"/>
                    <a:pt x="106" y="8"/>
                  </a:cubicBezTo>
                  <a:cubicBezTo>
                    <a:pt x="98" y="5"/>
                    <a:pt x="87" y="3"/>
                    <a:pt x="76" y="2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252" name="AutoShape 12"/>
            <p:cNvSpPr>
              <a:spLocks noChangeArrowheads="1"/>
            </p:cNvSpPr>
            <p:nvPr userDrawn="1"/>
          </p:nvSpPr>
          <p:spPr bwMode="auto">
            <a:xfrm rot="1978361">
              <a:off x="2504" y="773"/>
              <a:ext cx="56" cy="5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53" name="AutoShape 13"/>
            <p:cNvSpPr>
              <a:spLocks noChangeArrowheads="1"/>
            </p:cNvSpPr>
            <p:nvPr userDrawn="1"/>
          </p:nvSpPr>
          <p:spPr bwMode="auto">
            <a:xfrm rot="19621639" flipH="1">
              <a:off x="2394" y="772"/>
              <a:ext cx="56" cy="5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59" name="AutoShape 19"/>
            <p:cNvSpPr>
              <a:spLocks noChangeArrowheads="1"/>
            </p:cNvSpPr>
            <p:nvPr userDrawn="1"/>
          </p:nvSpPr>
          <p:spPr bwMode="auto">
            <a:xfrm rot="5400000">
              <a:off x="2345" y="920"/>
              <a:ext cx="216" cy="149"/>
            </a:xfrm>
            <a:prstGeom prst="moon">
              <a:avLst>
                <a:gd name="adj" fmla="val 87500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60" name="AutoShape 20"/>
            <p:cNvSpPr>
              <a:spLocks noChangeArrowheads="1"/>
            </p:cNvSpPr>
            <p:nvPr userDrawn="1"/>
          </p:nvSpPr>
          <p:spPr bwMode="auto">
            <a:xfrm>
              <a:off x="2467" y="1005"/>
              <a:ext cx="56" cy="1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61" name="AutoShape 21"/>
            <p:cNvSpPr>
              <a:spLocks noChangeArrowheads="1"/>
            </p:cNvSpPr>
            <p:nvPr userDrawn="1"/>
          </p:nvSpPr>
          <p:spPr bwMode="auto">
            <a:xfrm>
              <a:off x="2411" y="1008"/>
              <a:ext cx="56" cy="124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62" name="Oval 22"/>
            <p:cNvSpPr>
              <a:spLocks noChangeArrowheads="1"/>
            </p:cNvSpPr>
            <p:nvPr userDrawn="1"/>
          </p:nvSpPr>
          <p:spPr bwMode="auto">
            <a:xfrm>
              <a:off x="2378" y="1065"/>
              <a:ext cx="115" cy="5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54" name="Oval 14"/>
            <p:cNvSpPr>
              <a:spLocks noChangeArrowheads="1"/>
            </p:cNvSpPr>
            <p:nvPr userDrawn="1"/>
          </p:nvSpPr>
          <p:spPr bwMode="auto">
            <a:xfrm>
              <a:off x="2490" y="849"/>
              <a:ext cx="34" cy="13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55" name="Oval 15"/>
            <p:cNvSpPr>
              <a:spLocks noChangeArrowheads="1"/>
            </p:cNvSpPr>
            <p:nvPr userDrawn="1"/>
          </p:nvSpPr>
          <p:spPr bwMode="auto">
            <a:xfrm>
              <a:off x="2440" y="849"/>
              <a:ext cx="34" cy="13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63" name="Oval 23"/>
            <p:cNvSpPr>
              <a:spLocks noChangeArrowheads="1"/>
            </p:cNvSpPr>
            <p:nvPr userDrawn="1"/>
          </p:nvSpPr>
          <p:spPr bwMode="auto">
            <a:xfrm>
              <a:off x="2455" y="847"/>
              <a:ext cx="3" cy="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64" name="Oval 24"/>
            <p:cNvSpPr>
              <a:spLocks noChangeArrowheads="1"/>
            </p:cNvSpPr>
            <p:nvPr userDrawn="1"/>
          </p:nvSpPr>
          <p:spPr bwMode="auto">
            <a:xfrm>
              <a:off x="2506" y="849"/>
              <a:ext cx="3" cy="1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73" name="Freeform 33"/>
            <p:cNvSpPr>
              <a:spLocks/>
            </p:cNvSpPr>
            <p:nvPr userDrawn="1"/>
          </p:nvSpPr>
          <p:spPr bwMode="auto">
            <a:xfrm>
              <a:off x="2275" y="951"/>
              <a:ext cx="128" cy="143"/>
            </a:xfrm>
            <a:custGeom>
              <a:avLst/>
              <a:gdLst>
                <a:gd name="T0" fmla="*/ 188 w 212"/>
                <a:gd name="T1" fmla="*/ 116 h 143"/>
                <a:gd name="T2" fmla="*/ 168 w 212"/>
                <a:gd name="T3" fmla="*/ 122 h 143"/>
                <a:gd name="T4" fmla="*/ 125 w 212"/>
                <a:gd name="T5" fmla="*/ 115 h 143"/>
                <a:gd name="T6" fmla="*/ 125 w 212"/>
                <a:gd name="T7" fmla="*/ 56 h 143"/>
                <a:gd name="T8" fmla="*/ 108 w 212"/>
                <a:gd name="T9" fmla="*/ 10 h 143"/>
                <a:gd name="T10" fmla="*/ 50 w 212"/>
                <a:gd name="T11" fmla="*/ 1 h 143"/>
                <a:gd name="T12" fmla="*/ 5 w 212"/>
                <a:gd name="T13" fmla="*/ 17 h 143"/>
                <a:gd name="T14" fmla="*/ 18 w 212"/>
                <a:gd name="T15" fmla="*/ 29 h 143"/>
                <a:gd name="T16" fmla="*/ 50 w 212"/>
                <a:gd name="T17" fmla="*/ 23 h 143"/>
                <a:gd name="T18" fmla="*/ 87 w 212"/>
                <a:gd name="T19" fmla="*/ 31 h 143"/>
                <a:gd name="T20" fmla="*/ 102 w 212"/>
                <a:gd name="T21" fmla="*/ 67 h 143"/>
                <a:gd name="T22" fmla="*/ 104 w 212"/>
                <a:gd name="T23" fmla="*/ 107 h 143"/>
                <a:gd name="T24" fmla="*/ 108 w 212"/>
                <a:gd name="T25" fmla="*/ 125 h 143"/>
                <a:gd name="T26" fmla="*/ 128 w 212"/>
                <a:gd name="T27" fmla="*/ 137 h 143"/>
                <a:gd name="T28" fmla="*/ 146 w 212"/>
                <a:gd name="T29" fmla="*/ 142 h 143"/>
                <a:gd name="T30" fmla="*/ 167 w 212"/>
                <a:gd name="T31" fmla="*/ 142 h 143"/>
                <a:gd name="T32" fmla="*/ 194 w 212"/>
                <a:gd name="T33" fmla="*/ 140 h 143"/>
                <a:gd name="T34" fmla="*/ 212 w 212"/>
                <a:gd name="T35" fmla="*/ 130 h 143"/>
                <a:gd name="T36" fmla="*/ 188 w 212"/>
                <a:gd name="T37" fmla="*/ 116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2" h="143">
                  <a:moveTo>
                    <a:pt x="188" y="116"/>
                  </a:moveTo>
                  <a:cubicBezTo>
                    <a:pt x="181" y="115"/>
                    <a:pt x="178" y="122"/>
                    <a:pt x="168" y="122"/>
                  </a:cubicBezTo>
                  <a:cubicBezTo>
                    <a:pt x="158" y="122"/>
                    <a:pt x="132" y="126"/>
                    <a:pt x="125" y="115"/>
                  </a:cubicBezTo>
                  <a:cubicBezTo>
                    <a:pt x="118" y="104"/>
                    <a:pt x="128" y="73"/>
                    <a:pt x="125" y="56"/>
                  </a:cubicBezTo>
                  <a:cubicBezTo>
                    <a:pt x="122" y="39"/>
                    <a:pt x="121" y="19"/>
                    <a:pt x="108" y="10"/>
                  </a:cubicBezTo>
                  <a:cubicBezTo>
                    <a:pt x="95" y="1"/>
                    <a:pt x="67" y="0"/>
                    <a:pt x="50" y="1"/>
                  </a:cubicBezTo>
                  <a:cubicBezTo>
                    <a:pt x="33" y="2"/>
                    <a:pt x="10" y="12"/>
                    <a:pt x="5" y="17"/>
                  </a:cubicBezTo>
                  <a:cubicBezTo>
                    <a:pt x="0" y="22"/>
                    <a:pt x="11" y="28"/>
                    <a:pt x="18" y="29"/>
                  </a:cubicBezTo>
                  <a:cubicBezTo>
                    <a:pt x="25" y="30"/>
                    <a:pt x="39" y="23"/>
                    <a:pt x="50" y="23"/>
                  </a:cubicBezTo>
                  <a:cubicBezTo>
                    <a:pt x="61" y="23"/>
                    <a:pt x="78" y="24"/>
                    <a:pt x="87" y="31"/>
                  </a:cubicBezTo>
                  <a:cubicBezTo>
                    <a:pt x="96" y="38"/>
                    <a:pt x="99" y="54"/>
                    <a:pt x="102" y="67"/>
                  </a:cubicBezTo>
                  <a:cubicBezTo>
                    <a:pt x="105" y="80"/>
                    <a:pt x="103" y="97"/>
                    <a:pt x="104" y="107"/>
                  </a:cubicBezTo>
                  <a:cubicBezTo>
                    <a:pt x="105" y="117"/>
                    <a:pt x="104" y="120"/>
                    <a:pt x="108" y="125"/>
                  </a:cubicBezTo>
                  <a:cubicBezTo>
                    <a:pt x="112" y="130"/>
                    <a:pt x="122" y="134"/>
                    <a:pt x="128" y="137"/>
                  </a:cubicBezTo>
                  <a:cubicBezTo>
                    <a:pt x="134" y="140"/>
                    <a:pt x="140" y="141"/>
                    <a:pt x="146" y="142"/>
                  </a:cubicBezTo>
                  <a:cubicBezTo>
                    <a:pt x="152" y="143"/>
                    <a:pt x="159" y="142"/>
                    <a:pt x="167" y="142"/>
                  </a:cubicBezTo>
                  <a:cubicBezTo>
                    <a:pt x="175" y="142"/>
                    <a:pt x="187" y="142"/>
                    <a:pt x="194" y="140"/>
                  </a:cubicBezTo>
                  <a:cubicBezTo>
                    <a:pt x="201" y="138"/>
                    <a:pt x="212" y="134"/>
                    <a:pt x="212" y="130"/>
                  </a:cubicBezTo>
                  <a:cubicBezTo>
                    <a:pt x="212" y="126"/>
                    <a:pt x="195" y="117"/>
                    <a:pt x="188" y="116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grpSp>
          <p:nvGrpSpPr>
            <p:cNvPr id="10279" name="Group 39"/>
            <p:cNvGrpSpPr>
              <a:grpSpLocks/>
            </p:cNvGrpSpPr>
            <p:nvPr userDrawn="1"/>
          </p:nvGrpSpPr>
          <p:grpSpPr bwMode="auto">
            <a:xfrm>
              <a:off x="2387" y="875"/>
              <a:ext cx="79" cy="19"/>
              <a:chOff x="1841" y="1006"/>
              <a:chExt cx="283" cy="189"/>
            </a:xfrm>
          </p:grpSpPr>
          <p:sp>
            <p:nvSpPr>
              <p:cNvPr id="10276" name="Rectangle 36"/>
              <p:cNvSpPr>
                <a:spLocks noChangeArrowheads="1"/>
              </p:cNvSpPr>
              <p:nvPr userDrawn="1"/>
            </p:nvSpPr>
            <p:spPr bwMode="auto">
              <a:xfrm>
                <a:off x="1841" y="1006"/>
                <a:ext cx="256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10277" name="Rectangle 37"/>
              <p:cNvSpPr>
                <a:spLocks noChangeArrowheads="1"/>
              </p:cNvSpPr>
              <p:nvPr userDrawn="1"/>
            </p:nvSpPr>
            <p:spPr bwMode="auto">
              <a:xfrm rot="-480548">
                <a:off x="1856" y="1083"/>
                <a:ext cx="244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10278" name="Rectangle 38"/>
              <p:cNvSpPr>
                <a:spLocks noChangeArrowheads="1"/>
              </p:cNvSpPr>
              <p:nvPr userDrawn="1"/>
            </p:nvSpPr>
            <p:spPr bwMode="auto">
              <a:xfrm rot="-1241372">
                <a:off x="1871" y="1168"/>
                <a:ext cx="253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</p:grpSp>
        <p:grpSp>
          <p:nvGrpSpPr>
            <p:cNvPr id="10281" name="Group 41"/>
            <p:cNvGrpSpPr>
              <a:grpSpLocks/>
            </p:cNvGrpSpPr>
            <p:nvPr userDrawn="1"/>
          </p:nvGrpSpPr>
          <p:grpSpPr bwMode="auto">
            <a:xfrm flipH="1">
              <a:off x="2503" y="876"/>
              <a:ext cx="79" cy="19"/>
              <a:chOff x="1841" y="1006"/>
              <a:chExt cx="283" cy="189"/>
            </a:xfrm>
          </p:grpSpPr>
          <p:sp>
            <p:nvSpPr>
              <p:cNvPr id="10282" name="Rectangle 42"/>
              <p:cNvSpPr>
                <a:spLocks noChangeArrowheads="1"/>
              </p:cNvSpPr>
              <p:nvPr userDrawn="1"/>
            </p:nvSpPr>
            <p:spPr bwMode="auto">
              <a:xfrm>
                <a:off x="1841" y="1006"/>
                <a:ext cx="256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10283" name="Rectangle 43"/>
              <p:cNvSpPr>
                <a:spLocks noChangeArrowheads="1"/>
              </p:cNvSpPr>
              <p:nvPr userDrawn="1"/>
            </p:nvSpPr>
            <p:spPr bwMode="auto">
              <a:xfrm rot="-480548">
                <a:off x="1856" y="1083"/>
                <a:ext cx="244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  <p:sp>
            <p:nvSpPr>
              <p:cNvPr id="10284" name="Rectangle 44"/>
              <p:cNvSpPr>
                <a:spLocks noChangeArrowheads="1"/>
              </p:cNvSpPr>
              <p:nvPr userDrawn="1"/>
            </p:nvSpPr>
            <p:spPr bwMode="auto">
              <a:xfrm rot="-1241372">
                <a:off x="1871" y="1168"/>
                <a:ext cx="253" cy="27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ja-JP" altLang="en-US"/>
              </a:p>
            </p:txBody>
          </p:sp>
        </p:grpSp>
      </p:grp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42300" y="6453336"/>
            <a:ext cx="444500" cy="288032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fld id="{D8E46AD6-F258-4A77-BC0A-D05D04C7E1E9}" type="slidenum">
              <a:rPr lang="ja-JP" altLang="en-US"/>
              <a:pPr/>
              <a:t>‹#›</a:t>
            </a:fld>
            <a:endParaRPr lang="en-US" altLang="ja-JP"/>
          </a:p>
        </p:txBody>
      </p:sp>
      <p:grpSp>
        <p:nvGrpSpPr>
          <p:cNvPr id="10294" name="Group 54"/>
          <p:cNvGrpSpPr>
            <a:grpSpLocks/>
          </p:cNvGrpSpPr>
          <p:nvPr/>
        </p:nvGrpSpPr>
        <p:grpSpPr bwMode="auto">
          <a:xfrm>
            <a:off x="276225" y="2514600"/>
            <a:ext cx="1209675" cy="914400"/>
            <a:chOff x="174" y="1584"/>
            <a:chExt cx="762" cy="576"/>
          </a:xfrm>
        </p:grpSpPr>
        <p:sp>
          <p:nvSpPr>
            <p:cNvPr id="10288" name="Oval 48"/>
            <p:cNvSpPr>
              <a:spLocks noChangeArrowheads="1"/>
            </p:cNvSpPr>
            <p:nvPr userDrawn="1"/>
          </p:nvSpPr>
          <p:spPr bwMode="auto">
            <a:xfrm>
              <a:off x="762" y="1739"/>
              <a:ext cx="174" cy="197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89" name="Oval 49"/>
            <p:cNvSpPr>
              <a:spLocks noChangeArrowheads="1"/>
            </p:cNvSpPr>
            <p:nvPr userDrawn="1"/>
          </p:nvSpPr>
          <p:spPr bwMode="auto">
            <a:xfrm>
              <a:off x="570" y="1585"/>
              <a:ext cx="174" cy="235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90" name="Oval 50"/>
            <p:cNvSpPr>
              <a:spLocks noChangeArrowheads="1"/>
            </p:cNvSpPr>
            <p:nvPr userDrawn="1"/>
          </p:nvSpPr>
          <p:spPr bwMode="auto">
            <a:xfrm>
              <a:off x="357" y="1584"/>
              <a:ext cx="174" cy="220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91" name="Oval 51"/>
            <p:cNvSpPr>
              <a:spLocks noChangeArrowheads="1"/>
            </p:cNvSpPr>
            <p:nvPr userDrawn="1"/>
          </p:nvSpPr>
          <p:spPr bwMode="auto">
            <a:xfrm>
              <a:off x="174" y="1747"/>
              <a:ext cx="174" cy="197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293" name="Freeform 53"/>
            <p:cNvSpPr>
              <a:spLocks/>
            </p:cNvSpPr>
            <p:nvPr userDrawn="1"/>
          </p:nvSpPr>
          <p:spPr bwMode="auto">
            <a:xfrm>
              <a:off x="278" y="1860"/>
              <a:ext cx="523" cy="300"/>
            </a:xfrm>
            <a:custGeom>
              <a:avLst/>
              <a:gdLst>
                <a:gd name="T0" fmla="*/ 267 w 523"/>
                <a:gd name="T1" fmla="*/ 260 h 300"/>
                <a:gd name="T2" fmla="*/ 83 w 523"/>
                <a:gd name="T3" fmla="*/ 267 h 300"/>
                <a:gd name="T4" fmla="*/ 14 w 523"/>
                <a:gd name="T5" fmla="*/ 168 h 300"/>
                <a:gd name="T6" fmla="*/ 167 w 523"/>
                <a:gd name="T7" fmla="*/ 29 h 300"/>
                <a:gd name="T8" fmla="*/ 336 w 523"/>
                <a:gd name="T9" fmla="*/ 22 h 300"/>
                <a:gd name="T10" fmla="*/ 505 w 523"/>
                <a:gd name="T11" fmla="*/ 160 h 300"/>
                <a:gd name="T12" fmla="*/ 444 w 523"/>
                <a:gd name="T13" fmla="*/ 283 h 300"/>
                <a:gd name="T14" fmla="*/ 267 w 523"/>
                <a:gd name="T15" fmla="*/ 26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3" h="300">
                  <a:moveTo>
                    <a:pt x="267" y="260"/>
                  </a:moveTo>
                  <a:cubicBezTo>
                    <a:pt x="207" y="257"/>
                    <a:pt x="125" y="282"/>
                    <a:pt x="83" y="267"/>
                  </a:cubicBezTo>
                  <a:cubicBezTo>
                    <a:pt x="41" y="252"/>
                    <a:pt x="0" y="208"/>
                    <a:pt x="14" y="168"/>
                  </a:cubicBezTo>
                  <a:cubicBezTo>
                    <a:pt x="28" y="128"/>
                    <a:pt x="113" y="53"/>
                    <a:pt x="167" y="29"/>
                  </a:cubicBezTo>
                  <a:cubicBezTo>
                    <a:pt x="221" y="5"/>
                    <a:pt x="280" y="0"/>
                    <a:pt x="336" y="22"/>
                  </a:cubicBezTo>
                  <a:cubicBezTo>
                    <a:pt x="392" y="44"/>
                    <a:pt x="487" y="116"/>
                    <a:pt x="505" y="160"/>
                  </a:cubicBezTo>
                  <a:cubicBezTo>
                    <a:pt x="523" y="204"/>
                    <a:pt x="484" y="266"/>
                    <a:pt x="444" y="283"/>
                  </a:cubicBezTo>
                  <a:cubicBezTo>
                    <a:pt x="404" y="300"/>
                    <a:pt x="327" y="263"/>
                    <a:pt x="267" y="260"/>
                  </a:cubicBezTo>
                  <a:close/>
                </a:path>
              </a:pathLst>
            </a:cu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10295" name="Rectangle 55"/>
          <p:cNvSpPr>
            <a:spLocks noChangeArrowheads="1"/>
          </p:cNvSpPr>
          <p:nvPr/>
        </p:nvSpPr>
        <p:spPr bwMode="auto">
          <a:xfrm>
            <a:off x="468313" y="3573463"/>
            <a:ext cx="8675687" cy="71437"/>
          </a:xfrm>
          <a:prstGeom prst="rect">
            <a:avLst/>
          </a:prstGeom>
          <a:gradFill rotWithShape="1">
            <a:gsLst>
              <a:gs pos="0">
                <a:srgbClr val="A2A2E8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296" name="Rectangle 56"/>
          <p:cNvSpPr>
            <a:spLocks noChangeArrowheads="1"/>
          </p:cNvSpPr>
          <p:nvPr/>
        </p:nvSpPr>
        <p:spPr bwMode="auto">
          <a:xfrm flipH="1">
            <a:off x="4211638" y="5661025"/>
            <a:ext cx="4932362" cy="71438"/>
          </a:xfrm>
          <a:prstGeom prst="rect">
            <a:avLst/>
          </a:prstGeom>
          <a:gradFill rotWithShape="1">
            <a:gsLst>
              <a:gs pos="0">
                <a:srgbClr val="A2A2E8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dirty="0" smtClean="0"/>
              <a:t>JAG </a:t>
            </a:r>
            <a:r>
              <a:rPr lang="ja-JP" altLang="en-US" dirty="0" smtClean="0"/>
              <a:t>模擬地区予選</a:t>
            </a:r>
            <a:r>
              <a:rPr lang="en-US" altLang="ja-JP" dirty="0" smtClean="0"/>
              <a:t>2013</a:t>
            </a:r>
            <a:endParaRPr lang="en-US" altLang="ja-JP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>
          <a:xfrm>
            <a:off x="8532440" y="6381328"/>
            <a:ext cx="450850" cy="324272"/>
          </a:xfrm>
        </p:spPr>
        <p:txBody>
          <a:bodyPr/>
          <a:lstStyle>
            <a:lvl1pPr>
              <a:defRPr/>
            </a:lvl1pPr>
          </a:lstStyle>
          <a:p>
            <a:fld id="{AA024DB6-C601-4324-A236-254BFA16E2EE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528469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9A03D-190E-4FD9-AD88-0015698CCF2F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7448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BE2395-308A-42A5-B0D4-15F63422E5FD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07354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3F20EF-07F6-4C8C-98E6-3A8040F7FE87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09166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02A80-3094-421C-B72D-C1337639E9DF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36739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97A5D-A986-4F0F-8169-E108C8FE7D4C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257239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E64BA3-663B-440A-B69E-B40D609D66F3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71873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085C42-374B-4E2E-956A-1615080E757C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628447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A3A690-81E2-4AC9-A4B0-8395A24C0312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987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067D3D-86FC-49F9-8924-19786C829967}" type="slidenum">
              <a:rPr lang="ja-JP" altLang="en-US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46773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ectangle 40"/>
          <p:cNvSpPr>
            <a:spLocks noChangeArrowheads="1"/>
          </p:cNvSpPr>
          <p:nvPr/>
        </p:nvSpPr>
        <p:spPr bwMode="auto">
          <a:xfrm flipH="1">
            <a:off x="179388" y="6669931"/>
            <a:ext cx="8964612" cy="71437"/>
          </a:xfrm>
          <a:prstGeom prst="rect">
            <a:avLst/>
          </a:prstGeom>
          <a:gradFill rotWithShape="1">
            <a:gsLst>
              <a:gs pos="0">
                <a:srgbClr val="A2A2E8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37" name="Freeform 13"/>
          <p:cNvSpPr>
            <a:spLocks/>
          </p:cNvSpPr>
          <p:nvPr/>
        </p:nvSpPr>
        <p:spPr bwMode="auto">
          <a:xfrm>
            <a:off x="8666807" y="6191647"/>
            <a:ext cx="227012" cy="190500"/>
          </a:xfrm>
          <a:custGeom>
            <a:avLst/>
            <a:gdLst>
              <a:gd name="T0" fmla="*/ 76 w 140"/>
              <a:gd name="T1" fmla="*/ 2 h 113"/>
              <a:gd name="T2" fmla="*/ 39 w 140"/>
              <a:gd name="T3" fmla="*/ 3 h 113"/>
              <a:gd name="T4" fmla="*/ 10 w 140"/>
              <a:gd name="T5" fmla="*/ 23 h 113"/>
              <a:gd name="T6" fmla="*/ 0 w 140"/>
              <a:gd name="T7" fmla="*/ 50 h 113"/>
              <a:gd name="T8" fmla="*/ 7 w 140"/>
              <a:gd name="T9" fmla="*/ 78 h 113"/>
              <a:gd name="T10" fmla="*/ 22 w 140"/>
              <a:gd name="T11" fmla="*/ 96 h 113"/>
              <a:gd name="T12" fmla="*/ 52 w 140"/>
              <a:gd name="T13" fmla="*/ 108 h 113"/>
              <a:gd name="T14" fmla="*/ 81 w 140"/>
              <a:gd name="T15" fmla="*/ 113 h 113"/>
              <a:gd name="T16" fmla="*/ 106 w 140"/>
              <a:gd name="T17" fmla="*/ 105 h 113"/>
              <a:gd name="T18" fmla="*/ 129 w 140"/>
              <a:gd name="T19" fmla="*/ 86 h 113"/>
              <a:gd name="T20" fmla="*/ 139 w 140"/>
              <a:gd name="T21" fmla="*/ 57 h 113"/>
              <a:gd name="T22" fmla="*/ 135 w 140"/>
              <a:gd name="T23" fmla="*/ 33 h 113"/>
              <a:gd name="T24" fmla="*/ 124 w 140"/>
              <a:gd name="T25" fmla="*/ 20 h 113"/>
              <a:gd name="T26" fmla="*/ 106 w 140"/>
              <a:gd name="T27" fmla="*/ 8 h 113"/>
              <a:gd name="T28" fmla="*/ 76 w 140"/>
              <a:gd name="T29" fmla="*/ 2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0" h="113">
                <a:moveTo>
                  <a:pt x="76" y="2"/>
                </a:moveTo>
                <a:cubicBezTo>
                  <a:pt x="65" y="1"/>
                  <a:pt x="50" y="0"/>
                  <a:pt x="39" y="3"/>
                </a:cubicBezTo>
                <a:cubicBezTo>
                  <a:pt x="28" y="6"/>
                  <a:pt x="16" y="15"/>
                  <a:pt x="10" y="23"/>
                </a:cubicBezTo>
                <a:cubicBezTo>
                  <a:pt x="4" y="31"/>
                  <a:pt x="0" y="41"/>
                  <a:pt x="0" y="50"/>
                </a:cubicBezTo>
                <a:cubicBezTo>
                  <a:pt x="0" y="59"/>
                  <a:pt x="3" y="71"/>
                  <a:pt x="7" y="78"/>
                </a:cubicBezTo>
                <a:cubicBezTo>
                  <a:pt x="11" y="85"/>
                  <a:pt x="14" y="91"/>
                  <a:pt x="22" y="96"/>
                </a:cubicBezTo>
                <a:cubicBezTo>
                  <a:pt x="30" y="101"/>
                  <a:pt x="42" y="105"/>
                  <a:pt x="52" y="108"/>
                </a:cubicBezTo>
                <a:cubicBezTo>
                  <a:pt x="62" y="111"/>
                  <a:pt x="72" y="113"/>
                  <a:pt x="81" y="113"/>
                </a:cubicBezTo>
                <a:cubicBezTo>
                  <a:pt x="90" y="113"/>
                  <a:pt x="98" y="109"/>
                  <a:pt x="106" y="105"/>
                </a:cubicBezTo>
                <a:cubicBezTo>
                  <a:pt x="114" y="101"/>
                  <a:pt x="124" y="94"/>
                  <a:pt x="129" y="86"/>
                </a:cubicBezTo>
                <a:cubicBezTo>
                  <a:pt x="134" y="78"/>
                  <a:pt x="138" y="66"/>
                  <a:pt x="139" y="57"/>
                </a:cubicBezTo>
                <a:cubicBezTo>
                  <a:pt x="140" y="48"/>
                  <a:pt x="137" y="39"/>
                  <a:pt x="135" y="33"/>
                </a:cubicBezTo>
                <a:cubicBezTo>
                  <a:pt x="133" y="27"/>
                  <a:pt x="129" y="24"/>
                  <a:pt x="124" y="20"/>
                </a:cubicBezTo>
                <a:cubicBezTo>
                  <a:pt x="119" y="16"/>
                  <a:pt x="114" y="11"/>
                  <a:pt x="106" y="8"/>
                </a:cubicBezTo>
                <a:cubicBezTo>
                  <a:pt x="98" y="5"/>
                  <a:pt x="87" y="3"/>
                  <a:pt x="76" y="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1038" name="AutoShape 14"/>
          <p:cNvSpPr>
            <a:spLocks noChangeArrowheads="1"/>
          </p:cNvSpPr>
          <p:nvPr/>
        </p:nvSpPr>
        <p:spPr bwMode="auto">
          <a:xfrm rot="1978361">
            <a:off x="8823969" y="6137672"/>
            <a:ext cx="88900" cy="88900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39" name="AutoShape 15"/>
          <p:cNvSpPr>
            <a:spLocks noChangeArrowheads="1"/>
          </p:cNvSpPr>
          <p:nvPr/>
        </p:nvSpPr>
        <p:spPr bwMode="auto">
          <a:xfrm rot="19621639" flipH="1">
            <a:off x="8649344" y="6136084"/>
            <a:ext cx="88900" cy="88900"/>
          </a:xfrm>
          <a:prstGeom prst="rtTriangl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40" name="AutoShape 16"/>
          <p:cNvSpPr>
            <a:spLocks noChangeArrowheads="1"/>
          </p:cNvSpPr>
          <p:nvPr/>
        </p:nvSpPr>
        <p:spPr bwMode="auto">
          <a:xfrm rot="5400000">
            <a:off x="8570763" y="6371828"/>
            <a:ext cx="342900" cy="236538"/>
          </a:xfrm>
          <a:prstGeom prst="moon">
            <a:avLst>
              <a:gd name="adj" fmla="val 87500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41" name="AutoShape 17"/>
          <p:cNvSpPr>
            <a:spLocks noChangeArrowheads="1"/>
          </p:cNvSpPr>
          <p:nvPr/>
        </p:nvSpPr>
        <p:spPr bwMode="auto">
          <a:xfrm>
            <a:off x="8765232" y="6505972"/>
            <a:ext cx="88900" cy="19685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42" name="AutoShape 18"/>
          <p:cNvSpPr>
            <a:spLocks noChangeArrowheads="1"/>
          </p:cNvSpPr>
          <p:nvPr/>
        </p:nvSpPr>
        <p:spPr bwMode="auto">
          <a:xfrm>
            <a:off x="8676332" y="6510734"/>
            <a:ext cx="88900" cy="19685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43" name="Oval 19"/>
          <p:cNvSpPr>
            <a:spLocks noChangeArrowheads="1"/>
          </p:cNvSpPr>
          <p:nvPr/>
        </p:nvSpPr>
        <p:spPr bwMode="auto">
          <a:xfrm>
            <a:off x="8623944" y="6601222"/>
            <a:ext cx="182563" cy="88900"/>
          </a:xfrm>
          <a:prstGeom prst="ellipse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ja-JP" altLang="en-US"/>
          </a:p>
        </p:txBody>
      </p:sp>
      <p:sp>
        <p:nvSpPr>
          <p:cNvPr id="1048" name="Freeform 24"/>
          <p:cNvSpPr>
            <a:spLocks/>
          </p:cNvSpPr>
          <p:nvPr/>
        </p:nvSpPr>
        <p:spPr bwMode="auto">
          <a:xfrm>
            <a:off x="8460432" y="6420247"/>
            <a:ext cx="203200" cy="227012"/>
          </a:xfrm>
          <a:custGeom>
            <a:avLst/>
            <a:gdLst>
              <a:gd name="T0" fmla="*/ 188 w 212"/>
              <a:gd name="T1" fmla="*/ 116 h 143"/>
              <a:gd name="T2" fmla="*/ 168 w 212"/>
              <a:gd name="T3" fmla="*/ 122 h 143"/>
              <a:gd name="T4" fmla="*/ 125 w 212"/>
              <a:gd name="T5" fmla="*/ 115 h 143"/>
              <a:gd name="T6" fmla="*/ 125 w 212"/>
              <a:gd name="T7" fmla="*/ 56 h 143"/>
              <a:gd name="T8" fmla="*/ 108 w 212"/>
              <a:gd name="T9" fmla="*/ 10 h 143"/>
              <a:gd name="T10" fmla="*/ 50 w 212"/>
              <a:gd name="T11" fmla="*/ 1 h 143"/>
              <a:gd name="T12" fmla="*/ 5 w 212"/>
              <a:gd name="T13" fmla="*/ 17 h 143"/>
              <a:gd name="T14" fmla="*/ 18 w 212"/>
              <a:gd name="T15" fmla="*/ 29 h 143"/>
              <a:gd name="T16" fmla="*/ 50 w 212"/>
              <a:gd name="T17" fmla="*/ 23 h 143"/>
              <a:gd name="T18" fmla="*/ 87 w 212"/>
              <a:gd name="T19" fmla="*/ 31 h 143"/>
              <a:gd name="T20" fmla="*/ 102 w 212"/>
              <a:gd name="T21" fmla="*/ 67 h 143"/>
              <a:gd name="T22" fmla="*/ 104 w 212"/>
              <a:gd name="T23" fmla="*/ 107 h 143"/>
              <a:gd name="T24" fmla="*/ 108 w 212"/>
              <a:gd name="T25" fmla="*/ 125 h 143"/>
              <a:gd name="T26" fmla="*/ 128 w 212"/>
              <a:gd name="T27" fmla="*/ 137 h 143"/>
              <a:gd name="T28" fmla="*/ 146 w 212"/>
              <a:gd name="T29" fmla="*/ 142 h 143"/>
              <a:gd name="T30" fmla="*/ 167 w 212"/>
              <a:gd name="T31" fmla="*/ 142 h 143"/>
              <a:gd name="T32" fmla="*/ 194 w 212"/>
              <a:gd name="T33" fmla="*/ 140 h 143"/>
              <a:gd name="T34" fmla="*/ 212 w 212"/>
              <a:gd name="T35" fmla="*/ 130 h 143"/>
              <a:gd name="T36" fmla="*/ 188 w 212"/>
              <a:gd name="T37" fmla="*/ 116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12" h="143">
                <a:moveTo>
                  <a:pt x="188" y="116"/>
                </a:moveTo>
                <a:cubicBezTo>
                  <a:pt x="181" y="115"/>
                  <a:pt x="178" y="122"/>
                  <a:pt x="168" y="122"/>
                </a:cubicBezTo>
                <a:cubicBezTo>
                  <a:pt x="158" y="122"/>
                  <a:pt x="132" y="126"/>
                  <a:pt x="125" y="115"/>
                </a:cubicBezTo>
                <a:cubicBezTo>
                  <a:pt x="118" y="104"/>
                  <a:pt x="128" y="73"/>
                  <a:pt x="125" y="56"/>
                </a:cubicBezTo>
                <a:cubicBezTo>
                  <a:pt x="122" y="39"/>
                  <a:pt x="121" y="19"/>
                  <a:pt x="108" y="10"/>
                </a:cubicBezTo>
                <a:cubicBezTo>
                  <a:pt x="95" y="1"/>
                  <a:pt x="67" y="0"/>
                  <a:pt x="50" y="1"/>
                </a:cubicBezTo>
                <a:cubicBezTo>
                  <a:pt x="33" y="2"/>
                  <a:pt x="10" y="12"/>
                  <a:pt x="5" y="17"/>
                </a:cubicBezTo>
                <a:cubicBezTo>
                  <a:pt x="0" y="22"/>
                  <a:pt x="11" y="28"/>
                  <a:pt x="18" y="29"/>
                </a:cubicBezTo>
                <a:cubicBezTo>
                  <a:pt x="25" y="30"/>
                  <a:pt x="39" y="23"/>
                  <a:pt x="50" y="23"/>
                </a:cubicBezTo>
                <a:cubicBezTo>
                  <a:pt x="61" y="23"/>
                  <a:pt x="78" y="24"/>
                  <a:pt x="87" y="31"/>
                </a:cubicBezTo>
                <a:cubicBezTo>
                  <a:pt x="96" y="38"/>
                  <a:pt x="99" y="54"/>
                  <a:pt x="102" y="67"/>
                </a:cubicBezTo>
                <a:cubicBezTo>
                  <a:pt x="105" y="80"/>
                  <a:pt x="103" y="97"/>
                  <a:pt x="104" y="107"/>
                </a:cubicBezTo>
                <a:cubicBezTo>
                  <a:pt x="105" y="117"/>
                  <a:pt x="104" y="120"/>
                  <a:pt x="108" y="125"/>
                </a:cubicBezTo>
                <a:cubicBezTo>
                  <a:pt x="112" y="130"/>
                  <a:pt x="122" y="134"/>
                  <a:pt x="128" y="137"/>
                </a:cubicBezTo>
                <a:cubicBezTo>
                  <a:pt x="134" y="140"/>
                  <a:pt x="140" y="141"/>
                  <a:pt x="146" y="142"/>
                </a:cubicBezTo>
                <a:cubicBezTo>
                  <a:pt x="152" y="143"/>
                  <a:pt x="159" y="142"/>
                  <a:pt x="167" y="142"/>
                </a:cubicBezTo>
                <a:cubicBezTo>
                  <a:pt x="175" y="142"/>
                  <a:pt x="187" y="142"/>
                  <a:pt x="194" y="140"/>
                </a:cubicBezTo>
                <a:cubicBezTo>
                  <a:pt x="201" y="138"/>
                  <a:pt x="212" y="134"/>
                  <a:pt x="212" y="130"/>
                </a:cubicBezTo>
                <a:cubicBezTo>
                  <a:pt x="212" y="126"/>
                  <a:pt x="195" y="117"/>
                  <a:pt x="188" y="1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ja-JP" altLang="en-US"/>
          </a:p>
        </p:txBody>
      </p:sp>
      <p:grpSp>
        <p:nvGrpSpPr>
          <p:cNvPr id="1049" name="Group 25"/>
          <p:cNvGrpSpPr>
            <a:grpSpLocks/>
          </p:cNvGrpSpPr>
          <p:nvPr/>
        </p:nvGrpSpPr>
        <p:grpSpPr bwMode="auto">
          <a:xfrm>
            <a:off x="8638232" y="6299597"/>
            <a:ext cx="125412" cy="30162"/>
            <a:chOff x="1841" y="1006"/>
            <a:chExt cx="283" cy="189"/>
          </a:xfrm>
        </p:grpSpPr>
        <p:sp>
          <p:nvSpPr>
            <p:cNvPr id="1050" name="Rectangle 26"/>
            <p:cNvSpPr>
              <a:spLocks noChangeArrowheads="1"/>
            </p:cNvSpPr>
            <p:nvPr userDrawn="1"/>
          </p:nvSpPr>
          <p:spPr bwMode="auto">
            <a:xfrm>
              <a:off x="1841" y="1006"/>
              <a:ext cx="256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1" name="Rectangle 27"/>
            <p:cNvSpPr>
              <a:spLocks noChangeArrowheads="1"/>
            </p:cNvSpPr>
            <p:nvPr userDrawn="1"/>
          </p:nvSpPr>
          <p:spPr bwMode="auto">
            <a:xfrm rot="-480548">
              <a:off x="1856" y="1083"/>
              <a:ext cx="244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2" name="Rectangle 28"/>
            <p:cNvSpPr>
              <a:spLocks noChangeArrowheads="1"/>
            </p:cNvSpPr>
            <p:nvPr userDrawn="1"/>
          </p:nvSpPr>
          <p:spPr bwMode="auto">
            <a:xfrm rot="-1241372">
              <a:off x="1871" y="1168"/>
              <a:ext cx="253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</p:grpSp>
      <p:grpSp>
        <p:nvGrpSpPr>
          <p:cNvPr id="1053" name="Group 29"/>
          <p:cNvGrpSpPr>
            <a:grpSpLocks/>
          </p:cNvGrpSpPr>
          <p:nvPr/>
        </p:nvGrpSpPr>
        <p:grpSpPr bwMode="auto">
          <a:xfrm flipH="1">
            <a:off x="8822382" y="6301184"/>
            <a:ext cx="125412" cy="30163"/>
            <a:chOff x="1841" y="1006"/>
            <a:chExt cx="283" cy="189"/>
          </a:xfrm>
        </p:grpSpPr>
        <p:sp>
          <p:nvSpPr>
            <p:cNvPr id="1054" name="Rectangle 30"/>
            <p:cNvSpPr>
              <a:spLocks noChangeArrowheads="1"/>
            </p:cNvSpPr>
            <p:nvPr userDrawn="1"/>
          </p:nvSpPr>
          <p:spPr bwMode="auto">
            <a:xfrm>
              <a:off x="1841" y="1006"/>
              <a:ext cx="256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5" name="Rectangle 31"/>
            <p:cNvSpPr>
              <a:spLocks noChangeArrowheads="1"/>
            </p:cNvSpPr>
            <p:nvPr userDrawn="1"/>
          </p:nvSpPr>
          <p:spPr bwMode="auto">
            <a:xfrm rot="-480548">
              <a:off x="1856" y="1083"/>
              <a:ext cx="244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6" name="Rectangle 32"/>
            <p:cNvSpPr>
              <a:spLocks noChangeArrowheads="1"/>
            </p:cNvSpPr>
            <p:nvPr userDrawn="1"/>
          </p:nvSpPr>
          <p:spPr bwMode="auto">
            <a:xfrm rot="-1241372">
              <a:off x="1871" y="1168"/>
              <a:ext cx="253" cy="27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188640"/>
            <a:ext cx="6910387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4784"/>
            <a:ext cx="7772400" cy="461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テキストの書式設定</a:t>
            </a:r>
          </a:p>
          <a:p>
            <a:pPr lvl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8184"/>
            <a:ext cx="2895600" cy="313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r>
              <a:rPr lang="en-US" altLang="ja-JP" dirty="0" smtClean="0"/>
              <a:t>JAG </a:t>
            </a:r>
            <a:r>
              <a:rPr lang="ja-JP" altLang="en-US" dirty="0" smtClean="0"/>
              <a:t>模擬地区予選</a:t>
            </a:r>
            <a:r>
              <a:rPr lang="en-US" altLang="ja-JP" dirty="0" smtClean="0"/>
              <a:t>2013</a:t>
            </a:r>
            <a:endParaRPr lang="en-US" altLang="ja-JP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17582" y="6428184"/>
            <a:ext cx="450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000">
                <a:solidFill>
                  <a:schemeClr val="bg1"/>
                </a:solidFill>
              </a:defRPr>
            </a:lvl1pPr>
          </a:lstStyle>
          <a:p>
            <a:fld id="{9B144D71-6A75-4F49-B9AD-8DADE0F6618A}" type="slidenum">
              <a:rPr lang="ja-JP" altLang="en-US"/>
              <a:pPr/>
              <a:t>‹#›</a:t>
            </a:fld>
            <a:endParaRPr lang="en-US" altLang="ja-JP"/>
          </a:p>
        </p:txBody>
      </p:sp>
      <p:grpSp>
        <p:nvGrpSpPr>
          <p:cNvPr id="1057" name="Group 33"/>
          <p:cNvGrpSpPr>
            <a:grpSpLocks/>
          </p:cNvGrpSpPr>
          <p:nvPr/>
        </p:nvGrpSpPr>
        <p:grpSpPr bwMode="auto">
          <a:xfrm>
            <a:off x="249238" y="260648"/>
            <a:ext cx="1209675" cy="914400"/>
            <a:chOff x="174" y="1584"/>
            <a:chExt cx="762" cy="576"/>
          </a:xfrm>
        </p:grpSpPr>
        <p:sp>
          <p:nvSpPr>
            <p:cNvPr id="1058" name="Oval 34"/>
            <p:cNvSpPr>
              <a:spLocks noChangeArrowheads="1"/>
            </p:cNvSpPr>
            <p:nvPr userDrawn="1"/>
          </p:nvSpPr>
          <p:spPr bwMode="auto">
            <a:xfrm>
              <a:off x="762" y="1739"/>
              <a:ext cx="174" cy="197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59" name="Oval 35"/>
            <p:cNvSpPr>
              <a:spLocks noChangeArrowheads="1"/>
            </p:cNvSpPr>
            <p:nvPr userDrawn="1"/>
          </p:nvSpPr>
          <p:spPr bwMode="auto">
            <a:xfrm>
              <a:off x="570" y="1585"/>
              <a:ext cx="174" cy="235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60" name="Oval 36"/>
            <p:cNvSpPr>
              <a:spLocks noChangeArrowheads="1"/>
            </p:cNvSpPr>
            <p:nvPr userDrawn="1"/>
          </p:nvSpPr>
          <p:spPr bwMode="auto">
            <a:xfrm>
              <a:off x="357" y="1584"/>
              <a:ext cx="174" cy="220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61" name="Oval 37"/>
            <p:cNvSpPr>
              <a:spLocks noChangeArrowheads="1"/>
            </p:cNvSpPr>
            <p:nvPr userDrawn="1"/>
          </p:nvSpPr>
          <p:spPr bwMode="auto">
            <a:xfrm>
              <a:off x="174" y="1747"/>
              <a:ext cx="174" cy="197"/>
            </a:xfrm>
            <a:prstGeom prst="ellipse">
              <a:avLst/>
            </a:pr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  <p:sp>
          <p:nvSpPr>
            <p:cNvPr id="1062" name="Freeform 38"/>
            <p:cNvSpPr>
              <a:spLocks/>
            </p:cNvSpPr>
            <p:nvPr userDrawn="1"/>
          </p:nvSpPr>
          <p:spPr bwMode="auto">
            <a:xfrm>
              <a:off x="278" y="1860"/>
              <a:ext cx="523" cy="300"/>
            </a:xfrm>
            <a:custGeom>
              <a:avLst/>
              <a:gdLst>
                <a:gd name="T0" fmla="*/ 267 w 523"/>
                <a:gd name="T1" fmla="*/ 260 h 300"/>
                <a:gd name="T2" fmla="*/ 83 w 523"/>
                <a:gd name="T3" fmla="*/ 267 h 300"/>
                <a:gd name="T4" fmla="*/ 14 w 523"/>
                <a:gd name="T5" fmla="*/ 168 h 300"/>
                <a:gd name="T6" fmla="*/ 167 w 523"/>
                <a:gd name="T7" fmla="*/ 29 h 300"/>
                <a:gd name="T8" fmla="*/ 336 w 523"/>
                <a:gd name="T9" fmla="*/ 22 h 300"/>
                <a:gd name="T10" fmla="*/ 505 w 523"/>
                <a:gd name="T11" fmla="*/ 160 h 300"/>
                <a:gd name="T12" fmla="*/ 444 w 523"/>
                <a:gd name="T13" fmla="*/ 283 h 300"/>
                <a:gd name="T14" fmla="*/ 267 w 523"/>
                <a:gd name="T15" fmla="*/ 26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3" h="300">
                  <a:moveTo>
                    <a:pt x="267" y="260"/>
                  </a:moveTo>
                  <a:cubicBezTo>
                    <a:pt x="207" y="257"/>
                    <a:pt x="125" y="282"/>
                    <a:pt x="83" y="267"/>
                  </a:cubicBezTo>
                  <a:cubicBezTo>
                    <a:pt x="41" y="252"/>
                    <a:pt x="0" y="208"/>
                    <a:pt x="14" y="168"/>
                  </a:cubicBezTo>
                  <a:cubicBezTo>
                    <a:pt x="28" y="128"/>
                    <a:pt x="113" y="53"/>
                    <a:pt x="167" y="29"/>
                  </a:cubicBezTo>
                  <a:cubicBezTo>
                    <a:pt x="221" y="5"/>
                    <a:pt x="280" y="0"/>
                    <a:pt x="336" y="22"/>
                  </a:cubicBezTo>
                  <a:cubicBezTo>
                    <a:pt x="392" y="44"/>
                    <a:pt x="487" y="116"/>
                    <a:pt x="505" y="160"/>
                  </a:cubicBezTo>
                  <a:cubicBezTo>
                    <a:pt x="523" y="204"/>
                    <a:pt x="484" y="266"/>
                    <a:pt x="444" y="283"/>
                  </a:cubicBezTo>
                  <a:cubicBezTo>
                    <a:pt x="404" y="300"/>
                    <a:pt x="327" y="263"/>
                    <a:pt x="267" y="260"/>
                  </a:cubicBezTo>
                  <a:close/>
                </a:path>
              </a:pathLst>
            </a:custGeom>
            <a:solidFill>
              <a:srgbClr val="A2A2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 cmpd="sng">
                  <a:solidFill>
                    <a:schemeClr val="tx1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ja-JP" altLang="en-US"/>
            </a:p>
          </p:txBody>
        </p:sp>
      </p:grpSp>
      <p:sp>
        <p:nvSpPr>
          <p:cNvPr id="1063" name="Rectangle 39"/>
          <p:cNvSpPr>
            <a:spLocks noChangeArrowheads="1"/>
          </p:cNvSpPr>
          <p:nvPr/>
        </p:nvSpPr>
        <p:spPr bwMode="auto">
          <a:xfrm>
            <a:off x="468313" y="1268760"/>
            <a:ext cx="8675687" cy="71438"/>
          </a:xfrm>
          <a:prstGeom prst="rect">
            <a:avLst/>
          </a:prstGeom>
          <a:gradFill rotWithShape="1">
            <a:gsLst>
              <a:gs pos="0">
                <a:srgbClr val="A2A2E8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kumimoji="1" sz="18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sz="2800" dirty="0" smtClean="0"/>
              <a:t>模擬</a:t>
            </a:r>
            <a:r>
              <a:rPr lang="ja-JP" altLang="en-US" sz="2800" dirty="0"/>
              <a:t>地区</a:t>
            </a:r>
            <a:r>
              <a:rPr lang="ja-JP" altLang="en-US" sz="2800" dirty="0" smtClean="0"/>
              <a:t>予選</a:t>
            </a:r>
            <a:r>
              <a:rPr lang="en-US" altLang="ja-JP" sz="2800" dirty="0" smtClean="0"/>
              <a:t>2013</a:t>
            </a:r>
            <a:r>
              <a:rPr lang="ja-JP" altLang="en-US" sz="2800" dirty="0" smtClean="0"/>
              <a:t> </a:t>
            </a:r>
            <a:r>
              <a:rPr lang="en-US" altLang="ja-JP" sz="2800" dirty="0" smtClean="0"/>
              <a:t>Problem G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Floating Islands</a:t>
            </a:r>
            <a:endParaRPr lang="ja-JP" alt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436097" y="4221088"/>
            <a:ext cx="3457078" cy="1417712"/>
          </a:xfrm>
        </p:spPr>
        <p:txBody>
          <a:bodyPr/>
          <a:lstStyle/>
          <a:p>
            <a:pPr algn="l"/>
            <a:r>
              <a:rPr lang="ja-JP" altLang="en-US" dirty="0" smtClean="0"/>
              <a:t>原案：須藤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解答：須藤、薮、保坂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解説：須藤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問題概要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ja-JP" altLang="en-US" dirty="0" smtClean="0"/>
              <a:t>それぞれ</a:t>
            </a:r>
            <a:r>
              <a:rPr lang="en-US" altLang="ja-JP" dirty="0" smtClean="0"/>
              <a:t>2</a:t>
            </a:r>
            <a:r>
              <a:rPr lang="ja-JP" altLang="en-US" dirty="0"/>
              <a:t>個</a:t>
            </a:r>
            <a:r>
              <a:rPr lang="ja-JP" altLang="en-US" dirty="0" smtClean="0"/>
              <a:t>のパラメータ</a:t>
            </a:r>
            <a:r>
              <a:rPr lang="en-US" altLang="ja-JP" dirty="0" smtClean="0"/>
              <a:t>p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と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をもつ</a:t>
            </a:r>
            <a:r>
              <a:rPr lang="en-US" altLang="ja-JP" dirty="0" smtClean="0"/>
              <a:t>n</a:t>
            </a:r>
            <a:r>
              <a:rPr lang="ja-JP" altLang="en-US" dirty="0" smtClean="0"/>
              <a:t>個の頂点に対し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以下の条件下で最小全域木を求める問題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と頂点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ja-JP" altLang="en-US" dirty="0" smtClean="0"/>
              <a:t>をつなぐ辺のコストは </a:t>
            </a:r>
            <a:r>
              <a:rPr lang="en-US" altLang="ja-JP" dirty="0" smtClean="0"/>
              <a:t>|p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-</a:t>
            </a:r>
            <a:r>
              <a:rPr lang="en-US" altLang="ja-JP" dirty="0" err="1" smtClean="0"/>
              <a:t>p</a:t>
            </a:r>
            <a:r>
              <a:rPr lang="en-US" altLang="ja-JP" baseline="-250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|</a:t>
            </a:r>
            <a:endParaRPr lang="en-US" altLang="ja-JP" dirty="0"/>
          </a:p>
          <a:p>
            <a:pPr lvl="1"/>
            <a:r>
              <a:rPr lang="ja-JP" altLang="en-US" dirty="0" smtClean="0"/>
              <a:t>頂点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に接続する辺の数は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以下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2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4,000</a:t>
            </a:r>
          </a:p>
          <a:p>
            <a:pPr lvl="1"/>
            <a:r>
              <a:rPr lang="en-US" altLang="ja-JP" dirty="0" smtClean="0"/>
              <a:t>1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p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10</a:t>
            </a:r>
            <a:r>
              <a:rPr lang="en-US" altLang="ja-JP" baseline="30000" dirty="0" smtClean="0"/>
              <a:t>9</a:t>
            </a:r>
          </a:p>
          <a:p>
            <a:pPr lvl="1"/>
            <a:r>
              <a:rPr lang="en-US" altLang="ja-JP" dirty="0" smtClean="0"/>
              <a:t>1</a:t>
            </a:r>
            <a:r>
              <a:rPr lang="ja-JP" altLang="en-US" dirty="0"/>
              <a:t> </a:t>
            </a:r>
            <a:r>
              <a:rPr lang="ja-JP" altLang="en-US" dirty="0" smtClean="0"/>
              <a:t>≦ 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≦ </a:t>
            </a:r>
            <a:r>
              <a:rPr lang="en-US" altLang="ja-JP" smtClean="0"/>
              <a:t>n</a:t>
            </a:r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2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方針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896544"/>
          </a:xfrm>
        </p:spPr>
        <p:txBody>
          <a:bodyPr/>
          <a:lstStyle/>
          <a:p>
            <a:r>
              <a:rPr lang="ja-JP" altLang="en-US" dirty="0" smtClean="0"/>
              <a:t>基本的に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の頂点は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の頂点につなぐため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解の形は下図のようになる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/>
          </a:p>
          <a:p>
            <a:pPr lvl="1"/>
            <a:endParaRPr lang="en-US" altLang="ja-JP" dirty="0"/>
          </a:p>
          <a:p>
            <a:r>
              <a:rPr lang="ja-JP" altLang="en-US" dirty="0" smtClean="0"/>
              <a:t>この問題では以下の</a:t>
            </a:r>
            <a:r>
              <a:rPr lang="en-US" altLang="ja-JP" dirty="0" smtClean="0"/>
              <a:t>2</a:t>
            </a:r>
            <a:r>
              <a:rPr lang="ja-JP" altLang="en-US" dirty="0" smtClean="0"/>
              <a:t>点について考えれば良い</a:t>
            </a:r>
            <a:endParaRPr lang="en-US" altLang="ja-JP" dirty="0" smtClean="0"/>
          </a:p>
          <a:p>
            <a:pPr lvl="1"/>
            <a:r>
              <a:rPr lang="en-US" altLang="ja-JP" dirty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の頂点をどのようにつなぐか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の頂点をどの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の頂点につなぐか</a:t>
            </a:r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3</a:t>
            </a:fld>
            <a:endParaRPr lang="en-US" altLang="ja-JP"/>
          </a:p>
        </p:txBody>
      </p:sp>
      <p:sp>
        <p:nvSpPr>
          <p:cNvPr id="6" name="円/楕円 5"/>
          <p:cNvSpPr/>
          <p:nvPr/>
        </p:nvSpPr>
        <p:spPr>
          <a:xfrm>
            <a:off x="2915816" y="267291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8" name="円/楕円 7"/>
          <p:cNvSpPr/>
          <p:nvPr/>
        </p:nvSpPr>
        <p:spPr>
          <a:xfrm>
            <a:off x="1763688" y="2674748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10" name="直線コネクタ 9"/>
          <p:cNvCxnSpPr>
            <a:stCxn id="8" idx="6"/>
            <a:endCxn id="6" idx="2"/>
          </p:cNvCxnSpPr>
          <p:nvPr/>
        </p:nvCxnSpPr>
        <p:spPr>
          <a:xfrm flipV="1">
            <a:off x="2123728" y="2852936"/>
            <a:ext cx="792088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円/楕円 13"/>
          <p:cNvSpPr/>
          <p:nvPr/>
        </p:nvSpPr>
        <p:spPr>
          <a:xfrm>
            <a:off x="4061102" y="2674748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15" name="直線コネクタ 14"/>
          <p:cNvCxnSpPr>
            <a:stCxn id="6" idx="6"/>
            <a:endCxn id="14" idx="2"/>
          </p:cNvCxnSpPr>
          <p:nvPr/>
        </p:nvCxnSpPr>
        <p:spPr>
          <a:xfrm>
            <a:off x="3275856" y="2852936"/>
            <a:ext cx="785246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コネクタ 15"/>
          <p:cNvCxnSpPr>
            <a:stCxn id="14" idx="6"/>
          </p:cNvCxnSpPr>
          <p:nvPr/>
        </p:nvCxnSpPr>
        <p:spPr>
          <a:xfrm>
            <a:off x="4421142" y="2854768"/>
            <a:ext cx="294874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4660428" y="2586170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>
                <a:latin typeface="HG丸ｺﾞｼｯｸM-PRO" panose="020F0600000000000000" pitchFamily="50" charset="-128"/>
                <a:ea typeface="HG丸ｺﾞｼｯｸM-PRO" panose="020F0600000000000000" pitchFamily="50" charset="-128"/>
              </a:rPr>
              <a:t>・・・</a:t>
            </a:r>
            <a:endParaRPr kumimoji="1" lang="ja-JP" altLang="en-US" dirty="0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cxnSp>
        <p:nvCxnSpPr>
          <p:cNvPr id="19" name="直線コネクタ 18"/>
          <p:cNvCxnSpPr>
            <a:endCxn id="20" idx="2"/>
          </p:cNvCxnSpPr>
          <p:nvPr/>
        </p:nvCxnSpPr>
        <p:spPr>
          <a:xfrm flipV="1">
            <a:off x="5796136" y="2872938"/>
            <a:ext cx="294874" cy="99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円/楕円 19"/>
          <p:cNvSpPr/>
          <p:nvPr/>
        </p:nvSpPr>
        <p:spPr>
          <a:xfrm>
            <a:off x="6091010" y="2692918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22" name="円/楕円 21"/>
          <p:cNvSpPr/>
          <p:nvPr/>
        </p:nvSpPr>
        <p:spPr>
          <a:xfrm>
            <a:off x="7236296" y="2694750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23" name="直線コネクタ 22"/>
          <p:cNvCxnSpPr>
            <a:stCxn id="20" idx="6"/>
            <a:endCxn id="22" idx="2"/>
          </p:cNvCxnSpPr>
          <p:nvPr/>
        </p:nvCxnSpPr>
        <p:spPr>
          <a:xfrm>
            <a:off x="6451050" y="2872938"/>
            <a:ext cx="785246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正方形/長方形 25"/>
          <p:cNvSpPr/>
          <p:nvPr/>
        </p:nvSpPr>
        <p:spPr>
          <a:xfrm>
            <a:off x="1475656" y="2586170"/>
            <a:ext cx="6480720" cy="626806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角丸四角形吹き出し 26"/>
          <p:cNvSpPr/>
          <p:nvPr/>
        </p:nvSpPr>
        <p:spPr>
          <a:xfrm>
            <a:off x="6588223" y="2060848"/>
            <a:ext cx="1728193" cy="288032"/>
          </a:xfrm>
          <a:prstGeom prst="wedgeRoundRectCallout">
            <a:avLst>
              <a:gd name="adj1" fmla="val -43559"/>
              <a:gd name="adj2" fmla="val 1547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kumimoji="1" lang="en-US" altLang="ja-JP" sz="1800" dirty="0" smtClean="0">
                <a:solidFill>
                  <a:schemeClr val="tx1"/>
                </a:solidFill>
              </a:rPr>
              <a:t>d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sz="1800" dirty="0" smtClean="0">
                <a:solidFill>
                  <a:schemeClr val="tx1"/>
                </a:solidFill>
              </a:rPr>
              <a:t>≧</a:t>
            </a:r>
            <a:r>
              <a:rPr lang="en-US" altLang="ja-JP" sz="1800" dirty="0" smtClean="0">
                <a:solidFill>
                  <a:schemeClr val="tx1"/>
                </a:solidFill>
              </a:rPr>
              <a:t>2</a:t>
            </a:r>
            <a:r>
              <a:rPr lang="ja-JP" altLang="en-US" sz="1800" dirty="0" smtClean="0">
                <a:solidFill>
                  <a:schemeClr val="tx1"/>
                </a:solidFill>
              </a:rPr>
              <a:t>の頂点群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31" name="円/楕円 30"/>
          <p:cNvSpPr/>
          <p:nvPr/>
        </p:nvSpPr>
        <p:spPr>
          <a:xfrm>
            <a:off x="1331640" y="400506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2" name="円/楕円 31"/>
          <p:cNvSpPr/>
          <p:nvPr/>
        </p:nvSpPr>
        <p:spPr>
          <a:xfrm>
            <a:off x="2411760" y="4013117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3" name="円/楕円 32"/>
          <p:cNvSpPr/>
          <p:nvPr/>
        </p:nvSpPr>
        <p:spPr>
          <a:xfrm>
            <a:off x="4061102" y="4013117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4" name="円/楕円 33"/>
          <p:cNvSpPr/>
          <p:nvPr/>
        </p:nvSpPr>
        <p:spPr>
          <a:xfrm>
            <a:off x="5220072" y="4013117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5" name="円/楕円 34"/>
          <p:cNvSpPr/>
          <p:nvPr/>
        </p:nvSpPr>
        <p:spPr>
          <a:xfrm>
            <a:off x="6948264" y="400506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36" name="直線コネクタ 35"/>
          <p:cNvCxnSpPr>
            <a:stCxn id="31" idx="0"/>
            <a:endCxn id="8" idx="4"/>
          </p:cNvCxnSpPr>
          <p:nvPr/>
        </p:nvCxnSpPr>
        <p:spPr>
          <a:xfrm flipV="1">
            <a:off x="1511660" y="3034788"/>
            <a:ext cx="432048" cy="97027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コネクタ 38"/>
          <p:cNvCxnSpPr>
            <a:stCxn id="32" idx="0"/>
          </p:cNvCxnSpPr>
          <p:nvPr/>
        </p:nvCxnSpPr>
        <p:spPr>
          <a:xfrm flipH="1" flipV="1">
            <a:off x="1943708" y="3034788"/>
            <a:ext cx="648072" cy="9783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コネクタ 41"/>
          <p:cNvCxnSpPr>
            <a:stCxn id="33" idx="0"/>
            <a:endCxn id="14" idx="4"/>
          </p:cNvCxnSpPr>
          <p:nvPr/>
        </p:nvCxnSpPr>
        <p:spPr>
          <a:xfrm flipV="1">
            <a:off x="4241122" y="3034788"/>
            <a:ext cx="0" cy="97832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コネクタ 44"/>
          <p:cNvCxnSpPr>
            <a:stCxn id="34" idx="0"/>
            <a:endCxn id="20" idx="4"/>
          </p:cNvCxnSpPr>
          <p:nvPr/>
        </p:nvCxnSpPr>
        <p:spPr>
          <a:xfrm flipV="1">
            <a:off x="5400092" y="3052958"/>
            <a:ext cx="870938" cy="96015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円/楕円 47"/>
          <p:cNvSpPr/>
          <p:nvPr/>
        </p:nvSpPr>
        <p:spPr>
          <a:xfrm>
            <a:off x="6091010" y="400506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49" name="直線コネクタ 48"/>
          <p:cNvCxnSpPr>
            <a:stCxn id="48" idx="0"/>
            <a:endCxn id="20" idx="4"/>
          </p:cNvCxnSpPr>
          <p:nvPr/>
        </p:nvCxnSpPr>
        <p:spPr>
          <a:xfrm flipV="1">
            <a:off x="6271030" y="3052958"/>
            <a:ext cx="0" cy="9521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>
            <a:stCxn id="35" idx="0"/>
            <a:endCxn id="20" idx="4"/>
          </p:cNvCxnSpPr>
          <p:nvPr/>
        </p:nvCxnSpPr>
        <p:spPr>
          <a:xfrm flipH="1" flipV="1">
            <a:off x="6271030" y="3052958"/>
            <a:ext cx="857254" cy="95210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正方形/長方形 54"/>
          <p:cNvSpPr/>
          <p:nvPr/>
        </p:nvSpPr>
        <p:spPr>
          <a:xfrm>
            <a:off x="1106012" y="3871681"/>
            <a:ext cx="6480720" cy="626806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角丸四角形吹き出し 55"/>
          <p:cNvSpPr/>
          <p:nvPr/>
        </p:nvSpPr>
        <p:spPr>
          <a:xfrm>
            <a:off x="7100563" y="3375910"/>
            <a:ext cx="1719910" cy="288032"/>
          </a:xfrm>
          <a:prstGeom prst="wedgeRoundRectCallout">
            <a:avLst>
              <a:gd name="adj1" fmla="val -43559"/>
              <a:gd name="adj2" fmla="val 154786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 anchorCtr="0"/>
          <a:lstStyle/>
          <a:p>
            <a:pPr algn="ctr"/>
            <a:r>
              <a:rPr kumimoji="1" lang="en-US" altLang="ja-JP" sz="1800" dirty="0" smtClean="0">
                <a:solidFill>
                  <a:schemeClr val="tx1"/>
                </a:solidFill>
              </a:rPr>
              <a:t>d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=1</a:t>
            </a:r>
            <a:r>
              <a:rPr lang="ja-JP" altLang="en-US" sz="1800" dirty="0" smtClean="0">
                <a:solidFill>
                  <a:schemeClr val="tx1"/>
                </a:solidFill>
              </a:rPr>
              <a:t>の頂点群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93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の頂点のつなぎ方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en-US" altLang="ja-JP" dirty="0" smtClean="0"/>
              <a:t>p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でソートした順につなげるのが最適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コストは合計で </a:t>
            </a:r>
            <a:r>
              <a:rPr lang="en-US" altLang="ja-JP" dirty="0" smtClean="0"/>
              <a:t>max(p)-min(p)</a:t>
            </a:r>
          </a:p>
          <a:p>
            <a:pPr marL="457200" lvl="1" indent="0">
              <a:buNone/>
            </a:pPr>
            <a:endParaRPr lang="en-US" altLang="ja-JP" dirty="0"/>
          </a:p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の頂点をつなげる時に問題にならない？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ソートせずにつなげたパターンはコストを増やさずに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ソートしてつなげたパターンに書き換えられるので大丈夫</a:t>
            </a:r>
            <a:endParaRPr lang="en-US" altLang="ja-JP" dirty="0" smtClean="0"/>
          </a:p>
          <a:p>
            <a:pPr lvl="1"/>
            <a:endParaRPr lang="en-US" altLang="ja-JP" dirty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4</a:t>
            </a:fld>
            <a:endParaRPr lang="en-US" altLang="ja-JP"/>
          </a:p>
        </p:txBody>
      </p:sp>
      <p:sp>
        <p:nvSpPr>
          <p:cNvPr id="6" name="円/楕円 5"/>
          <p:cNvSpPr/>
          <p:nvPr/>
        </p:nvSpPr>
        <p:spPr>
          <a:xfrm>
            <a:off x="2915816" y="394779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7" name="円/楕円 6"/>
          <p:cNvSpPr/>
          <p:nvPr/>
        </p:nvSpPr>
        <p:spPr>
          <a:xfrm>
            <a:off x="1763688" y="394962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8" name="直線コネクタ 7"/>
          <p:cNvCxnSpPr>
            <a:stCxn id="7" idx="6"/>
            <a:endCxn id="6" idx="2"/>
          </p:cNvCxnSpPr>
          <p:nvPr/>
        </p:nvCxnSpPr>
        <p:spPr>
          <a:xfrm flipV="1">
            <a:off x="2123728" y="4127814"/>
            <a:ext cx="792088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円/楕円 8"/>
          <p:cNvSpPr/>
          <p:nvPr/>
        </p:nvSpPr>
        <p:spPr>
          <a:xfrm>
            <a:off x="4061102" y="394962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10" name="直線コネクタ 9"/>
          <p:cNvCxnSpPr>
            <a:stCxn id="6" idx="6"/>
            <a:endCxn id="9" idx="2"/>
          </p:cNvCxnSpPr>
          <p:nvPr/>
        </p:nvCxnSpPr>
        <p:spPr>
          <a:xfrm>
            <a:off x="3275856" y="4127814"/>
            <a:ext cx="785246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コネクタ 10"/>
          <p:cNvCxnSpPr>
            <a:stCxn id="9" idx="6"/>
            <a:endCxn id="15" idx="2"/>
          </p:cNvCxnSpPr>
          <p:nvPr/>
        </p:nvCxnSpPr>
        <p:spPr>
          <a:xfrm flipV="1">
            <a:off x="4421142" y="4127814"/>
            <a:ext cx="2805550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円/楕円 14"/>
          <p:cNvSpPr/>
          <p:nvPr/>
        </p:nvSpPr>
        <p:spPr>
          <a:xfrm>
            <a:off x="7226692" y="394779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1475656" y="3882314"/>
            <a:ext cx="6480720" cy="498069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3488459" y="4426479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1479798" y="4381400"/>
            <a:ext cx="6480720" cy="449408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289" name="テキスト ボックス 12288"/>
          <p:cNvSpPr txBox="1"/>
          <p:nvPr/>
        </p:nvSpPr>
        <p:spPr>
          <a:xfrm>
            <a:off x="7953106" y="3936620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ja-JP" altLang="en-US" sz="1800" dirty="0" smtClean="0">
                <a:latin typeface="+mn-lt"/>
              </a:rPr>
              <a:t>≧</a:t>
            </a:r>
            <a:r>
              <a:rPr kumimoji="1" lang="en-US" altLang="ja-JP" sz="1800" dirty="0" smtClean="0">
                <a:latin typeface="+mn-lt"/>
              </a:rPr>
              <a:t>2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7956376" y="4427820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en-US" altLang="ja-JP" sz="1800" dirty="0" smtClean="0">
                <a:latin typeface="+mn-lt"/>
              </a:rPr>
              <a:t>=1</a:t>
            </a:r>
            <a:endParaRPr kumimoji="1" lang="ja-JP" altLang="en-US" sz="1800" dirty="0">
              <a:latin typeface="+mn-lt"/>
            </a:endParaRPr>
          </a:p>
        </p:txBody>
      </p:sp>
      <p:cxnSp>
        <p:nvCxnSpPr>
          <p:cNvPr id="38" name="直線コネクタ 37"/>
          <p:cNvCxnSpPr>
            <a:stCxn id="7" idx="4"/>
          </p:cNvCxnSpPr>
          <p:nvPr/>
        </p:nvCxnSpPr>
        <p:spPr>
          <a:xfrm>
            <a:off x="1943708" y="4309666"/>
            <a:ext cx="0" cy="29643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線コネクタ 40"/>
          <p:cNvCxnSpPr>
            <a:stCxn id="19" idx="2"/>
          </p:cNvCxnSpPr>
          <p:nvPr/>
        </p:nvCxnSpPr>
        <p:spPr>
          <a:xfrm flipH="1" flipV="1">
            <a:off x="1943708" y="4606104"/>
            <a:ext cx="1544751" cy="3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98" name="直線矢印コネクタ 12297"/>
          <p:cNvCxnSpPr/>
          <p:nvPr/>
        </p:nvCxnSpPr>
        <p:spPr>
          <a:xfrm>
            <a:off x="1259632" y="4981818"/>
            <a:ext cx="7066396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テキスト ボックス 46"/>
          <p:cNvSpPr txBox="1"/>
          <p:nvPr/>
        </p:nvSpPr>
        <p:spPr>
          <a:xfrm>
            <a:off x="8326028" y="4797152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p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48" name="円/楕円 47"/>
          <p:cNvSpPr/>
          <p:nvPr/>
        </p:nvSpPr>
        <p:spPr>
          <a:xfrm>
            <a:off x="2915816" y="5222672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49" name="円/楕円 48"/>
          <p:cNvSpPr/>
          <p:nvPr/>
        </p:nvSpPr>
        <p:spPr>
          <a:xfrm>
            <a:off x="1763688" y="522450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50" name="直線コネクタ 49"/>
          <p:cNvCxnSpPr>
            <a:stCxn id="49" idx="6"/>
            <a:endCxn id="48" idx="2"/>
          </p:cNvCxnSpPr>
          <p:nvPr/>
        </p:nvCxnSpPr>
        <p:spPr>
          <a:xfrm flipV="1">
            <a:off x="2123728" y="5402692"/>
            <a:ext cx="792088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円/楕円 50"/>
          <p:cNvSpPr/>
          <p:nvPr/>
        </p:nvSpPr>
        <p:spPr>
          <a:xfrm>
            <a:off x="4061102" y="522450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53" name="直線コネクタ 52"/>
          <p:cNvCxnSpPr>
            <a:stCxn id="51" idx="6"/>
            <a:endCxn id="54" idx="2"/>
          </p:cNvCxnSpPr>
          <p:nvPr/>
        </p:nvCxnSpPr>
        <p:spPr>
          <a:xfrm flipV="1">
            <a:off x="4421142" y="5402692"/>
            <a:ext cx="2805550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円/楕円 53"/>
          <p:cNvSpPr/>
          <p:nvPr/>
        </p:nvSpPr>
        <p:spPr>
          <a:xfrm>
            <a:off x="7226692" y="5222672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55" name="正方形/長方形 54"/>
          <p:cNvSpPr/>
          <p:nvPr/>
        </p:nvSpPr>
        <p:spPr>
          <a:xfrm>
            <a:off x="1475656" y="5157192"/>
            <a:ext cx="6480720" cy="498069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円/楕円 55"/>
          <p:cNvSpPr/>
          <p:nvPr/>
        </p:nvSpPr>
        <p:spPr>
          <a:xfrm>
            <a:off x="3488459" y="5701357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57" name="正方形/長方形 56"/>
          <p:cNvSpPr/>
          <p:nvPr/>
        </p:nvSpPr>
        <p:spPr>
          <a:xfrm>
            <a:off x="1479798" y="5656278"/>
            <a:ext cx="6480720" cy="449408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8" name="テキスト ボックス 57"/>
          <p:cNvSpPr txBox="1"/>
          <p:nvPr/>
        </p:nvSpPr>
        <p:spPr>
          <a:xfrm>
            <a:off x="7953106" y="5211498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ja-JP" altLang="en-US" sz="1800" dirty="0" smtClean="0">
                <a:latin typeface="+mn-lt"/>
              </a:rPr>
              <a:t>≧</a:t>
            </a:r>
            <a:r>
              <a:rPr kumimoji="1" lang="en-US" altLang="ja-JP" sz="1800" dirty="0" smtClean="0">
                <a:latin typeface="+mn-lt"/>
              </a:rPr>
              <a:t>2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59" name="テキスト ボックス 58"/>
          <p:cNvSpPr txBox="1"/>
          <p:nvPr/>
        </p:nvSpPr>
        <p:spPr>
          <a:xfrm>
            <a:off x="7956376" y="5702698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en-US" altLang="ja-JP" sz="1800" dirty="0" smtClean="0">
                <a:latin typeface="+mn-lt"/>
              </a:rPr>
              <a:t>=1</a:t>
            </a:r>
            <a:endParaRPr kumimoji="1" lang="ja-JP" altLang="en-US" sz="1800" dirty="0">
              <a:latin typeface="+mn-lt"/>
            </a:endParaRPr>
          </a:p>
        </p:txBody>
      </p:sp>
      <p:cxnSp>
        <p:nvCxnSpPr>
          <p:cNvPr id="60" name="直線コネクタ 59"/>
          <p:cNvCxnSpPr>
            <a:stCxn id="48" idx="4"/>
          </p:cNvCxnSpPr>
          <p:nvPr/>
        </p:nvCxnSpPr>
        <p:spPr>
          <a:xfrm>
            <a:off x="3095836" y="5582712"/>
            <a:ext cx="0" cy="29827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線コネクタ 60"/>
          <p:cNvCxnSpPr>
            <a:stCxn id="56" idx="2"/>
          </p:cNvCxnSpPr>
          <p:nvPr/>
        </p:nvCxnSpPr>
        <p:spPr>
          <a:xfrm flipH="1" flipV="1">
            <a:off x="3095836" y="5880982"/>
            <a:ext cx="392623" cy="39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9" name="フリーフォーム 12298"/>
          <p:cNvSpPr/>
          <p:nvPr/>
        </p:nvSpPr>
        <p:spPr>
          <a:xfrm>
            <a:off x="2083981" y="5157192"/>
            <a:ext cx="2055971" cy="117178"/>
          </a:xfrm>
          <a:custGeom>
            <a:avLst/>
            <a:gdLst>
              <a:gd name="connsiteX0" fmla="*/ 0 w 2108862"/>
              <a:gd name="connsiteY0" fmla="*/ 116958 h 128212"/>
              <a:gd name="connsiteX1" fmla="*/ 1063256 w 2108862"/>
              <a:gd name="connsiteY1" fmla="*/ 0 h 128212"/>
              <a:gd name="connsiteX2" fmla="*/ 2020186 w 2108862"/>
              <a:gd name="connsiteY2" fmla="*/ 116958 h 128212"/>
              <a:gd name="connsiteX3" fmla="*/ 2009554 w 2108862"/>
              <a:gd name="connsiteY3" fmla="*/ 116958 h 12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08862" h="128212">
                <a:moveTo>
                  <a:pt x="0" y="116958"/>
                </a:moveTo>
                <a:cubicBezTo>
                  <a:pt x="363279" y="58479"/>
                  <a:pt x="726558" y="0"/>
                  <a:pt x="1063256" y="0"/>
                </a:cubicBezTo>
                <a:cubicBezTo>
                  <a:pt x="1399954" y="0"/>
                  <a:pt x="1862470" y="97465"/>
                  <a:pt x="2020186" y="116958"/>
                </a:cubicBezTo>
                <a:cubicBezTo>
                  <a:pt x="2177902" y="136451"/>
                  <a:pt x="2093728" y="126704"/>
                  <a:pt x="2009554" y="116958"/>
                </a:cubicBez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5" name="角丸四角形吹き出し 64"/>
          <p:cNvSpPr/>
          <p:nvPr/>
        </p:nvSpPr>
        <p:spPr>
          <a:xfrm>
            <a:off x="38794" y="4878452"/>
            <a:ext cx="1152128" cy="288032"/>
          </a:xfrm>
          <a:prstGeom prst="wedgeRoundRectCallout">
            <a:avLst>
              <a:gd name="adj1" fmla="val 81027"/>
              <a:gd name="adj2" fmla="val -19221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ja-JP" altLang="en-US" sz="1800" dirty="0">
                <a:solidFill>
                  <a:schemeClr val="tx1"/>
                </a:solidFill>
              </a:rPr>
              <a:t>同コスト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66" name="角丸四角形吹き出し 65"/>
          <p:cNvSpPr/>
          <p:nvPr/>
        </p:nvSpPr>
        <p:spPr>
          <a:xfrm>
            <a:off x="35496" y="4879793"/>
            <a:ext cx="1152128" cy="288032"/>
          </a:xfrm>
          <a:prstGeom prst="wedgeRoundRectCallout">
            <a:avLst>
              <a:gd name="adj1" fmla="val 87487"/>
              <a:gd name="adj2" fmla="val 17324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ja-JP" altLang="en-US" sz="1800" dirty="0">
                <a:solidFill>
                  <a:schemeClr val="tx1"/>
                </a:solidFill>
              </a:rPr>
              <a:t>同コスト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79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の頂点のつなげ方</a:t>
            </a:r>
            <a:r>
              <a:rPr lang="en-US" altLang="ja-JP" dirty="0" smtClean="0"/>
              <a:t>(1/3)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の頂点について，接続可能な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の頂点の数だけ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同じ</a:t>
            </a:r>
            <a:r>
              <a:rPr lang="en-US" altLang="ja-JP" dirty="0" smtClean="0"/>
              <a:t>p</a:t>
            </a:r>
            <a:r>
              <a:rPr lang="ja-JP" altLang="en-US" dirty="0" smtClean="0"/>
              <a:t>の値を持つ頂点を複製すれば，</a:t>
            </a:r>
            <a:r>
              <a:rPr lang="en-US" altLang="ja-JP" dirty="0" smtClean="0"/>
              <a:t>2</a:t>
            </a:r>
            <a:r>
              <a:rPr lang="ja-JP" altLang="en-US" dirty="0"/>
              <a:t>部</a:t>
            </a:r>
            <a:r>
              <a:rPr lang="ja-JP" altLang="en-US" dirty="0" smtClean="0"/>
              <a:t>グラフの最小費用最大マッチングの問題になる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5</a:t>
            </a:fld>
            <a:endParaRPr lang="en-US" altLang="ja-JP"/>
          </a:p>
        </p:txBody>
      </p:sp>
      <p:sp>
        <p:nvSpPr>
          <p:cNvPr id="36" name="円/楕円 35"/>
          <p:cNvSpPr/>
          <p:nvPr/>
        </p:nvSpPr>
        <p:spPr>
          <a:xfrm>
            <a:off x="2627784" y="326606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37" name="円/楕円 36"/>
          <p:cNvSpPr/>
          <p:nvPr/>
        </p:nvSpPr>
        <p:spPr>
          <a:xfrm>
            <a:off x="1475656" y="3267898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43" name="円/楕円 42"/>
          <p:cNvSpPr/>
          <p:nvPr/>
        </p:nvSpPr>
        <p:spPr>
          <a:xfrm>
            <a:off x="3773070" y="3267898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47" name="円/楕円 46"/>
          <p:cNvSpPr/>
          <p:nvPr/>
        </p:nvSpPr>
        <p:spPr>
          <a:xfrm>
            <a:off x="6938660" y="326606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48" name="正方形/長方形 47"/>
          <p:cNvSpPr/>
          <p:nvPr/>
        </p:nvSpPr>
        <p:spPr>
          <a:xfrm>
            <a:off x="1187624" y="3200586"/>
            <a:ext cx="6480720" cy="498069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9" name="円/楕円 48"/>
          <p:cNvSpPr/>
          <p:nvPr/>
        </p:nvSpPr>
        <p:spPr>
          <a:xfrm>
            <a:off x="3200427" y="3744751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50" name="正方形/長方形 49"/>
          <p:cNvSpPr/>
          <p:nvPr/>
        </p:nvSpPr>
        <p:spPr>
          <a:xfrm>
            <a:off x="1191766" y="3699672"/>
            <a:ext cx="6480720" cy="449408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7665074" y="3254892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ja-JP" altLang="en-US" sz="1800" dirty="0" smtClean="0">
                <a:latin typeface="+mn-lt"/>
              </a:rPr>
              <a:t>≧</a:t>
            </a:r>
            <a:r>
              <a:rPr kumimoji="1" lang="en-US" altLang="ja-JP" sz="1800" dirty="0" smtClean="0">
                <a:latin typeface="+mn-lt"/>
              </a:rPr>
              <a:t>2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52" name="テキスト ボックス 51"/>
          <p:cNvSpPr txBox="1"/>
          <p:nvPr/>
        </p:nvSpPr>
        <p:spPr>
          <a:xfrm>
            <a:off x="7668344" y="3746092"/>
            <a:ext cx="739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800" dirty="0" smtClean="0">
                <a:latin typeface="+mn-lt"/>
              </a:rPr>
              <a:t>d</a:t>
            </a:r>
            <a:r>
              <a:rPr kumimoji="1" lang="en-US" altLang="ja-JP" sz="1800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kumimoji="1" lang="en-US" altLang="ja-JP" sz="1800" dirty="0" smtClean="0">
                <a:latin typeface="+mn-lt"/>
              </a:rPr>
              <a:t>=1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55" name="円/楕円 54"/>
          <p:cNvSpPr/>
          <p:nvPr/>
        </p:nvSpPr>
        <p:spPr>
          <a:xfrm>
            <a:off x="5516724" y="3746092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56" name="角丸四角形吹き出し 55"/>
          <p:cNvSpPr/>
          <p:nvPr/>
        </p:nvSpPr>
        <p:spPr>
          <a:xfrm>
            <a:off x="400526" y="2780928"/>
            <a:ext cx="1440160" cy="288032"/>
          </a:xfrm>
          <a:prstGeom prst="wedgeRoundRectCallout">
            <a:avLst>
              <a:gd name="adj1" fmla="val 40975"/>
              <a:gd name="adj2" fmla="val 11048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=1,d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=2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57" name="角丸四角形吹き出し 56"/>
          <p:cNvSpPr/>
          <p:nvPr/>
        </p:nvSpPr>
        <p:spPr>
          <a:xfrm>
            <a:off x="1940287" y="2792551"/>
            <a:ext cx="1440160" cy="288032"/>
          </a:xfrm>
          <a:prstGeom prst="wedgeRoundRectCallout">
            <a:avLst>
              <a:gd name="adj1" fmla="val 10705"/>
              <a:gd name="adj2" fmla="val 9941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smtClean="0">
                <a:solidFill>
                  <a:schemeClr val="tx1"/>
                </a:solidFill>
              </a:rPr>
              <a:t>=3,d</a:t>
            </a:r>
            <a:r>
              <a:rPr lang="en-US" altLang="ja-JP" sz="1800" baseline="-2500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smtClean="0">
                <a:solidFill>
                  <a:schemeClr val="tx1"/>
                </a:solidFill>
              </a:rPr>
              <a:t>=3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58" name="角丸四角形吹き出し 57"/>
          <p:cNvSpPr/>
          <p:nvPr/>
        </p:nvSpPr>
        <p:spPr>
          <a:xfrm>
            <a:off x="3532847" y="2780660"/>
            <a:ext cx="1440160" cy="288032"/>
          </a:xfrm>
          <a:prstGeom prst="wedgeRoundRectCallout">
            <a:avLst>
              <a:gd name="adj1" fmla="val -17350"/>
              <a:gd name="adj2" fmla="val 1141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=5,d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=2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59" name="角丸四角形吹き出し 58"/>
          <p:cNvSpPr/>
          <p:nvPr/>
        </p:nvSpPr>
        <p:spPr>
          <a:xfrm>
            <a:off x="6597836" y="2792551"/>
            <a:ext cx="1440160" cy="288032"/>
          </a:xfrm>
          <a:prstGeom prst="wedgeRoundRectCallout">
            <a:avLst>
              <a:gd name="adj1" fmla="val -15135"/>
              <a:gd name="adj2" fmla="val 99415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=9,d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=3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60" name="角丸四角形吹き出し 59"/>
          <p:cNvSpPr/>
          <p:nvPr/>
        </p:nvSpPr>
        <p:spPr>
          <a:xfrm>
            <a:off x="2771800" y="4293096"/>
            <a:ext cx="792088" cy="288032"/>
          </a:xfrm>
          <a:prstGeom prst="wedgeRoundRectCallout">
            <a:avLst>
              <a:gd name="adj1" fmla="val 29162"/>
              <a:gd name="adj2" fmla="val -1183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=4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61" name="角丸四角形吹き出し 60"/>
          <p:cNvSpPr/>
          <p:nvPr/>
        </p:nvSpPr>
        <p:spPr>
          <a:xfrm>
            <a:off x="5084676" y="4293096"/>
            <a:ext cx="792088" cy="288032"/>
          </a:xfrm>
          <a:prstGeom prst="wedgeRoundRectCallout">
            <a:avLst>
              <a:gd name="adj1" fmla="val 29162"/>
              <a:gd name="adj2" fmla="val -1183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=7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4" name="下矢印 3"/>
          <p:cNvSpPr/>
          <p:nvPr/>
        </p:nvSpPr>
        <p:spPr>
          <a:xfrm>
            <a:off x="4100527" y="4365104"/>
            <a:ext cx="654914" cy="432048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2" name="円/楕円 61"/>
          <p:cNvSpPr/>
          <p:nvPr/>
        </p:nvSpPr>
        <p:spPr>
          <a:xfrm>
            <a:off x="2627784" y="513827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63" name="円/楕円 62"/>
          <p:cNvSpPr/>
          <p:nvPr/>
        </p:nvSpPr>
        <p:spPr>
          <a:xfrm>
            <a:off x="1475656" y="5140106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65" name="円/楕円 64"/>
          <p:cNvSpPr/>
          <p:nvPr/>
        </p:nvSpPr>
        <p:spPr>
          <a:xfrm>
            <a:off x="6938660" y="5138274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66" name="正方形/長方形 65"/>
          <p:cNvSpPr/>
          <p:nvPr/>
        </p:nvSpPr>
        <p:spPr>
          <a:xfrm>
            <a:off x="1187624" y="5072794"/>
            <a:ext cx="6480720" cy="498069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7" name="円/楕円 66"/>
          <p:cNvSpPr/>
          <p:nvPr/>
        </p:nvSpPr>
        <p:spPr>
          <a:xfrm>
            <a:off x="3200427" y="5616959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68" name="正方形/長方形 67"/>
          <p:cNvSpPr/>
          <p:nvPr/>
        </p:nvSpPr>
        <p:spPr>
          <a:xfrm>
            <a:off x="1191766" y="5571880"/>
            <a:ext cx="6480720" cy="449408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1" name="円/楕円 70"/>
          <p:cNvSpPr/>
          <p:nvPr/>
        </p:nvSpPr>
        <p:spPr>
          <a:xfrm>
            <a:off x="5516724" y="5618300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sp>
        <p:nvSpPr>
          <p:cNvPr id="72" name="角丸四角形吹き出し 71"/>
          <p:cNvSpPr/>
          <p:nvPr/>
        </p:nvSpPr>
        <p:spPr>
          <a:xfrm>
            <a:off x="2771800" y="6165304"/>
            <a:ext cx="792088" cy="288032"/>
          </a:xfrm>
          <a:prstGeom prst="wedgeRoundRectCallout">
            <a:avLst>
              <a:gd name="adj1" fmla="val 29162"/>
              <a:gd name="adj2" fmla="val -1183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=4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73" name="角丸四角形吹き出し 72"/>
          <p:cNvSpPr/>
          <p:nvPr/>
        </p:nvSpPr>
        <p:spPr>
          <a:xfrm>
            <a:off x="5084676" y="6165304"/>
            <a:ext cx="792088" cy="288032"/>
          </a:xfrm>
          <a:prstGeom prst="wedgeRoundRectCallout">
            <a:avLst>
              <a:gd name="adj1" fmla="val 29162"/>
              <a:gd name="adj2" fmla="val -11838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=7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74" name="円/楕円 73"/>
          <p:cNvSpPr/>
          <p:nvPr/>
        </p:nvSpPr>
        <p:spPr>
          <a:xfrm>
            <a:off x="6516216" y="5157192"/>
            <a:ext cx="360040" cy="36004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endParaRPr lang="en-US" altLang="ja-JP" sz="2000" dirty="0" smtClean="0">
              <a:solidFill>
                <a:schemeClr val="tx1"/>
              </a:solidFill>
            </a:endParaRPr>
          </a:p>
        </p:txBody>
      </p:sp>
      <p:cxnSp>
        <p:nvCxnSpPr>
          <p:cNvPr id="75" name="直線コネクタ 74"/>
          <p:cNvCxnSpPr>
            <a:stCxn id="37" idx="6"/>
            <a:endCxn id="36" idx="2"/>
          </p:cNvCxnSpPr>
          <p:nvPr/>
        </p:nvCxnSpPr>
        <p:spPr>
          <a:xfrm flipV="1">
            <a:off x="1835696" y="3446086"/>
            <a:ext cx="792088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コネクタ 75"/>
          <p:cNvCxnSpPr>
            <a:stCxn id="36" idx="6"/>
            <a:endCxn id="43" idx="2"/>
          </p:cNvCxnSpPr>
          <p:nvPr/>
        </p:nvCxnSpPr>
        <p:spPr>
          <a:xfrm>
            <a:off x="2987824" y="3446086"/>
            <a:ext cx="785246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線コネクタ 76"/>
          <p:cNvCxnSpPr>
            <a:stCxn id="43" idx="6"/>
            <a:endCxn id="47" idx="2"/>
          </p:cNvCxnSpPr>
          <p:nvPr/>
        </p:nvCxnSpPr>
        <p:spPr>
          <a:xfrm flipV="1">
            <a:off x="4133110" y="3446086"/>
            <a:ext cx="2805550" cy="18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角丸四角形吹き出し 79"/>
          <p:cNvSpPr/>
          <p:nvPr/>
        </p:nvSpPr>
        <p:spPr>
          <a:xfrm>
            <a:off x="6562898" y="4653136"/>
            <a:ext cx="755018" cy="288032"/>
          </a:xfrm>
          <a:prstGeom prst="wedgeRoundRectCallout">
            <a:avLst>
              <a:gd name="adj1" fmla="val 22450"/>
              <a:gd name="adj2" fmla="val 117872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81" name="角丸四角形吹き出し 80"/>
          <p:cNvSpPr/>
          <p:nvPr/>
        </p:nvSpPr>
        <p:spPr>
          <a:xfrm>
            <a:off x="6556325" y="4653136"/>
            <a:ext cx="792088" cy="288032"/>
          </a:xfrm>
          <a:prstGeom prst="wedgeRoundRectCallout">
            <a:avLst>
              <a:gd name="adj1" fmla="val -29901"/>
              <a:gd name="adj2" fmla="val 1215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=9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82" name="角丸四角形吹き出し 81"/>
          <p:cNvSpPr/>
          <p:nvPr/>
        </p:nvSpPr>
        <p:spPr>
          <a:xfrm>
            <a:off x="2737797" y="4661520"/>
            <a:ext cx="792088" cy="288032"/>
          </a:xfrm>
          <a:prstGeom prst="wedgeRoundRectCallout">
            <a:avLst>
              <a:gd name="adj1" fmla="val -29901"/>
              <a:gd name="adj2" fmla="val 1215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=3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83" name="角丸四角形吹き出し 82"/>
          <p:cNvSpPr/>
          <p:nvPr/>
        </p:nvSpPr>
        <p:spPr>
          <a:xfrm>
            <a:off x="1544243" y="4653136"/>
            <a:ext cx="792088" cy="288032"/>
          </a:xfrm>
          <a:prstGeom prst="wedgeRoundRectCallout">
            <a:avLst>
              <a:gd name="adj1" fmla="val -29901"/>
              <a:gd name="adj2" fmla="val 12156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46800" rtlCol="0" anchor="ctr"/>
          <a:lstStyle/>
          <a:p>
            <a:pPr algn="ctr"/>
            <a:r>
              <a:rPr lang="en-US" altLang="ja-JP" sz="1800" dirty="0" smtClean="0">
                <a:solidFill>
                  <a:schemeClr val="tx1"/>
                </a:solidFill>
              </a:rPr>
              <a:t>p</a:t>
            </a:r>
            <a:r>
              <a:rPr lang="en-US" altLang="ja-JP" sz="1800" baseline="-25000" dirty="0" smtClean="0">
                <a:solidFill>
                  <a:schemeClr val="tx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sz="1800" dirty="0" smtClean="0">
                <a:solidFill>
                  <a:schemeClr val="tx1"/>
                </a:solidFill>
              </a:rPr>
              <a:t>=1</a:t>
            </a:r>
            <a:endParaRPr kumimoji="1" lang="ja-JP" altLang="en-US" sz="1800" dirty="0">
              <a:solidFill>
                <a:schemeClr val="tx1"/>
              </a:solidFill>
            </a:endParaRPr>
          </a:p>
        </p:txBody>
      </p:sp>
      <p:sp>
        <p:nvSpPr>
          <p:cNvPr id="84" name="テキスト ボックス 83"/>
          <p:cNvSpPr txBox="1"/>
          <p:nvPr/>
        </p:nvSpPr>
        <p:spPr>
          <a:xfrm>
            <a:off x="7672486" y="5121781"/>
            <a:ext cx="1215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 smtClean="0">
                <a:latin typeface="+mn-lt"/>
              </a:rPr>
              <a:t>グループ</a:t>
            </a:r>
            <a:r>
              <a:rPr lang="en-US" altLang="ja-JP" sz="1800" dirty="0" smtClean="0">
                <a:latin typeface="+mn-lt"/>
              </a:rPr>
              <a:t>A</a:t>
            </a:r>
            <a:endParaRPr kumimoji="1" lang="ja-JP" altLang="en-US" sz="1800" dirty="0">
              <a:latin typeface="+mn-lt"/>
            </a:endParaRPr>
          </a:p>
        </p:txBody>
      </p:sp>
      <p:sp>
        <p:nvSpPr>
          <p:cNvPr id="85" name="テキスト ボックス 84"/>
          <p:cNvSpPr txBox="1"/>
          <p:nvPr/>
        </p:nvSpPr>
        <p:spPr>
          <a:xfrm>
            <a:off x="7668344" y="5589240"/>
            <a:ext cx="12137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800" dirty="0" smtClean="0">
                <a:latin typeface="+mn-lt"/>
              </a:rPr>
              <a:t>グループ</a:t>
            </a:r>
            <a:r>
              <a:rPr lang="en-US" altLang="ja-JP" sz="1800" dirty="0" smtClean="0">
                <a:latin typeface="+mn-lt"/>
              </a:rPr>
              <a:t>B</a:t>
            </a:r>
            <a:endParaRPr kumimoji="1" lang="ja-JP" altLang="en-US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4612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の頂点のつなげ方</a:t>
            </a:r>
            <a:r>
              <a:rPr lang="en-US" altLang="ja-JP" dirty="0" smtClean="0"/>
              <a:t>(2/3)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ja-JP" altLang="en-US" dirty="0" smtClean="0"/>
              <a:t>グループ</a:t>
            </a:r>
            <a:r>
              <a:rPr lang="en-US" altLang="ja-JP" dirty="0" smtClean="0"/>
              <a:t>A</a:t>
            </a:r>
            <a:r>
              <a:rPr lang="ja-JP" altLang="en-US" dirty="0" smtClean="0"/>
              <a:t>の頂点数 </a:t>
            </a:r>
            <a:r>
              <a:rPr lang="en-US" altLang="ja-JP" dirty="0" smtClean="0"/>
              <a:t>&lt; </a:t>
            </a:r>
            <a:r>
              <a:rPr lang="ja-JP" altLang="en-US" dirty="0" smtClean="0"/>
              <a:t>グループ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の頂点数 なら</a:t>
            </a:r>
            <a:r>
              <a:rPr lang="en-US" altLang="ja-JP" dirty="0" smtClean="0"/>
              <a:t>-1</a:t>
            </a:r>
          </a:p>
          <a:p>
            <a:r>
              <a:rPr lang="ja-JP" altLang="en-US" dirty="0" smtClean="0"/>
              <a:t>前ページのグループ</a:t>
            </a:r>
            <a:r>
              <a:rPr lang="en-US" altLang="ja-JP" dirty="0" smtClean="0"/>
              <a:t>A, B</a:t>
            </a:r>
            <a:r>
              <a:rPr lang="ja-JP" altLang="en-US" dirty="0" smtClean="0"/>
              <a:t>の頂点を</a:t>
            </a:r>
            <a:r>
              <a:rPr lang="en-US" altLang="ja-JP" dirty="0" smtClean="0"/>
              <a:t>p</a:t>
            </a:r>
            <a:r>
              <a:rPr lang="ja-JP" altLang="en-US" dirty="0" smtClean="0"/>
              <a:t>でソートしたとき，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k</a:t>
            </a:r>
            <a:r>
              <a:rPr lang="ja-JP" altLang="en-US" dirty="0" smtClean="0"/>
              <a:t>番目の</a:t>
            </a:r>
            <a:r>
              <a:rPr lang="en-US" altLang="ja-JP" dirty="0" smtClean="0"/>
              <a:t>index</a:t>
            </a:r>
            <a:r>
              <a:rPr lang="ja-JP" altLang="en-US" dirty="0" smtClean="0"/>
              <a:t>をそれぞれ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k</a:t>
            </a:r>
            <a:r>
              <a:rPr lang="en-US" altLang="ja-JP" dirty="0" smtClean="0"/>
              <a:t>, </a:t>
            </a:r>
            <a:r>
              <a:rPr lang="en-US" altLang="ja-JP" dirty="0" err="1" smtClean="0"/>
              <a:t>b</a:t>
            </a:r>
            <a:r>
              <a:rPr lang="en-US" altLang="ja-JP" baseline="-25000" dirty="0" err="1" smtClean="0"/>
              <a:t>k</a:t>
            </a:r>
            <a:r>
              <a:rPr lang="ja-JP" altLang="en-US" dirty="0" smtClean="0"/>
              <a:t>とする．</a:t>
            </a:r>
            <a:r>
              <a:rPr lang="en-US" altLang="ja-JP" dirty="0" smtClean="0"/>
              <a:t> </a:t>
            </a:r>
          </a:p>
          <a:p>
            <a:r>
              <a:rPr lang="ja-JP" altLang="en-US" dirty="0" smtClean="0"/>
              <a:t>頂点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/>
              <a:t>i</a:t>
            </a:r>
            <a:r>
              <a:rPr lang="ja-JP" altLang="en-US" dirty="0" smtClean="0"/>
              <a:t>と</a:t>
            </a:r>
            <a:r>
              <a:rPr lang="en-US" altLang="ja-JP" dirty="0" err="1" smtClean="0"/>
              <a:t>b</a:t>
            </a:r>
            <a:r>
              <a:rPr lang="en-US" altLang="ja-JP" baseline="-25000" dirty="0" err="1" smtClean="0"/>
              <a:t>j</a:t>
            </a:r>
            <a:r>
              <a:rPr lang="ja-JP" altLang="en-US" dirty="0" smtClean="0"/>
              <a:t>をつなげたとき，頂点</a:t>
            </a:r>
            <a:r>
              <a:rPr lang="en-US" altLang="ja-JP" dirty="0" smtClean="0"/>
              <a:t>b</a:t>
            </a:r>
            <a:r>
              <a:rPr lang="en-US" altLang="ja-JP" baseline="-25000" dirty="0" smtClean="0"/>
              <a:t>j+1</a:t>
            </a:r>
            <a:r>
              <a:rPr lang="ja-JP" altLang="en-US" dirty="0" smtClean="0"/>
              <a:t>を頂点</a:t>
            </a:r>
            <a:r>
              <a:rPr lang="en-US" altLang="ja-JP" dirty="0" err="1"/>
              <a:t>a</a:t>
            </a:r>
            <a:r>
              <a:rPr lang="en-US" altLang="ja-JP" baseline="-25000" dirty="0" err="1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baseline="-25000" dirty="0" smtClean="0"/>
              <a:t>’</a:t>
            </a:r>
            <a:r>
              <a:rPr lang="en-US" altLang="ja-JP" dirty="0" smtClean="0"/>
              <a:t>(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’&lt;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) </a:t>
            </a:r>
            <a:r>
              <a:rPr lang="ja-JP" altLang="en-US" dirty="0" smtClean="0"/>
              <a:t>とつなげるのはムダ</a:t>
            </a:r>
            <a:endParaRPr lang="en-US" altLang="ja-JP" dirty="0"/>
          </a:p>
          <a:p>
            <a:r>
              <a:rPr lang="ja-JP" altLang="en-US" dirty="0" smtClean="0"/>
              <a:t>以下の動的計画法で最小コストを求められる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dp</a:t>
            </a:r>
            <a:r>
              <a:rPr lang="en-US" altLang="ja-JP" dirty="0" smtClean="0"/>
              <a:t>[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][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] : </a:t>
            </a:r>
            <a:r>
              <a:rPr lang="en-US" altLang="ja-JP" dirty="0" err="1" smtClean="0"/>
              <a:t>a</a:t>
            </a:r>
            <a:r>
              <a:rPr lang="en-US" altLang="ja-JP" baseline="-250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baseline="-25000" dirty="0" smtClean="0"/>
              <a:t>’</a:t>
            </a:r>
            <a:r>
              <a:rPr lang="en-US" altLang="ja-JP" dirty="0" smtClean="0"/>
              <a:t>(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’</a:t>
            </a:r>
            <a:r>
              <a:rPr lang="ja-JP" altLang="en-US" dirty="0" smtClean="0"/>
              <a:t>≦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)</a:t>
            </a:r>
            <a:r>
              <a:rPr lang="ja-JP" altLang="en-US" dirty="0" smtClean="0"/>
              <a:t>と</a:t>
            </a:r>
            <a:r>
              <a:rPr lang="en-US" altLang="ja-JP" dirty="0" err="1" smtClean="0"/>
              <a:t>b</a:t>
            </a:r>
            <a:r>
              <a:rPr lang="en-US" altLang="ja-JP" baseline="-250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をつないだ</a:t>
            </a:r>
            <a:r>
              <a:rPr lang="ja-JP" altLang="en-US" dirty="0"/>
              <a:t>とき</a:t>
            </a:r>
            <a:r>
              <a:rPr lang="ja-JP" altLang="en-US" dirty="0" smtClean="0"/>
              <a:t>の最小コスト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dp</a:t>
            </a:r>
            <a:r>
              <a:rPr lang="en-US" altLang="ja-JP" dirty="0" smtClean="0"/>
              <a:t>[</a:t>
            </a:r>
            <a:r>
              <a:rPr lang="en-US" altLang="ja-JP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][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] = min(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/>
              <a:t>-1</a:t>
            </a:r>
            <a:r>
              <a:rPr lang="en-US" altLang="ja-JP" dirty="0" smtClean="0"/>
              <a:t>][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], </a:t>
            </a:r>
            <a:r>
              <a:rPr lang="en-US" altLang="ja-JP" dirty="0" err="1" smtClean="0"/>
              <a:t>dp</a:t>
            </a:r>
            <a:r>
              <a:rPr lang="en-US" altLang="ja-JP" dirty="0" smtClean="0"/>
              <a:t>[</a:t>
            </a:r>
            <a:r>
              <a:rPr lang="en-US" altLang="ja-JP" dirty="0" smtClean="0">
                <a:latin typeface="Consolas" panose="020B0609020204030204" pitchFamily="49" charset="0"/>
                <a:cs typeface="Consolas" panose="020B0609020204030204" pitchFamily="49" charset="0"/>
              </a:rPr>
              <a:t>i-1</a:t>
            </a:r>
            <a:r>
              <a:rPr lang="en-US" altLang="ja-JP" dirty="0" smtClean="0"/>
              <a:t>][</a:t>
            </a:r>
            <a:r>
              <a:rPr lang="en-US" altLang="ja-JP" dirty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/>
              <a:t>-1]</a:t>
            </a:r>
            <a:r>
              <a:rPr lang="en-US" altLang="ja-JP" dirty="0" smtClean="0"/>
              <a:t> + |</a:t>
            </a:r>
            <a:r>
              <a:rPr lang="en-US" altLang="ja-JP" dirty="0" err="1" smtClean="0"/>
              <a:t>p</a:t>
            </a:r>
            <a:r>
              <a:rPr lang="en-US" altLang="ja-JP" baseline="-25000" dirty="0" err="1" smtClean="0"/>
              <a:t>a</a:t>
            </a:r>
            <a:r>
              <a:rPr lang="en-US" altLang="ja-JP" baseline="-250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 – </a:t>
            </a:r>
            <a:r>
              <a:rPr lang="en-US" altLang="ja-JP" dirty="0" err="1" smtClean="0"/>
              <a:t>p</a:t>
            </a:r>
            <a:r>
              <a:rPr lang="en-US" altLang="ja-JP" baseline="-25000" dirty="0" err="1" smtClean="0"/>
              <a:t>b</a:t>
            </a:r>
            <a:r>
              <a:rPr lang="en-US" altLang="ja-JP" baseline="-25000" dirty="0" err="1" smtClean="0">
                <a:latin typeface="Consolas" panose="020B0609020204030204" pitchFamily="49" charset="0"/>
                <a:cs typeface="Consolas" panose="020B0609020204030204" pitchFamily="49" charset="0"/>
              </a:rPr>
              <a:t>j</a:t>
            </a:r>
            <a:r>
              <a:rPr lang="en-US" altLang="ja-JP" dirty="0" smtClean="0"/>
              <a:t>|)</a:t>
            </a:r>
          </a:p>
          <a:p>
            <a:r>
              <a:rPr lang="ja-JP" altLang="en-US" dirty="0" smtClean="0"/>
              <a:t>普通にやると，グループ</a:t>
            </a:r>
            <a:r>
              <a:rPr lang="en-US" altLang="ja-JP" dirty="0" smtClean="0"/>
              <a:t>A</a:t>
            </a:r>
            <a:r>
              <a:rPr lang="ja-JP" altLang="en-US" dirty="0" smtClean="0"/>
              <a:t>の頂点数が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),</a:t>
            </a:r>
            <a:br>
              <a:rPr lang="en-US" altLang="ja-JP" dirty="0" smtClean="0"/>
            </a:br>
            <a:r>
              <a:rPr lang="ja-JP" altLang="en-US" dirty="0" smtClean="0"/>
              <a:t>グループ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の頂点数が</a:t>
            </a:r>
            <a:r>
              <a:rPr lang="en-US" altLang="ja-JP" dirty="0" smtClean="0"/>
              <a:t>O(n)</a:t>
            </a:r>
            <a:r>
              <a:rPr lang="ja-JP" altLang="en-US" dirty="0" smtClean="0"/>
              <a:t>なので，全体で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3</a:t>
            </a:r>
            <a:r>
              <a:rPr lang="en-US" altLang="ja-JP" dirty="0" smtClean="0"/>
              <a:t>)</a:t>
            </a:r>
            <a:r>
              <a:rPr lang="ja-JP" altLang="en-US" dirty="0" smtClean="0"/>
              <a:t>かかる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6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113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の頂点のつなげ方</a:t>
            </a:r>
            <a:r>
              <a:rPr lang="en-US" altLang="ja-JP" dirty="0" smtClean="0"/>
              <a:t>(3/3)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ja-JP" altLang="en-US" dirty="0" smtClean="0"/>
              <a:t>グループ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の頂点をグループ</a:t>
            </a:r>
            <a:r>
              <a:rPr lang="en-US" altLang="ja-JP" dirty="0" smtClean="0"/>
              <a:t>A</a:t>
            </a:r>
            <a:r>
              <a:rPr lang="ja-JP" altLang="en-US" dirty="0" smtClean="0"/>
              <a:t>のどの頂点につなぐかは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p</a:t>
            </a:r>
            <a:r>
              <a:rPr lang="ja-JP" altLang="en-US" dirty="0" smtClean="0"/>
              <a:t>の値が近いものから</a:t>
            </a:r>
            <a:r>
              <a:rPr lang="en-US" altLang="ja-JP" dirty="0" smtClean="0"/>
              <a:t>±n</a:t>
            </a:r>
            <a:r>
              <a:rPr lang="ja-JP" altLang="en-US" dirty="0" smtClean="0"/>
              <a:t>個だけ調べれば十分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グループ</a:t>
            </a:r>
            <a:r>
              <a:rPr lang="en-US" altLang="ja-JP" dirty="0" smtClean="0"/>
              <a:t>B</a:t>
            </a:r>
            <a:r>
              <a:rPr lang="ja-JP" altLang="en-US" dirty="0" smtClean="0"/>
              <a:t>の頂点</a:t>
            </a:r>
            <a:r>
              <a:rPr lang="ja-JP" altLang="en-US" dirty="0" smtClean="0"/>
              <a:t>が最大</a:t>
            </a:r>
            <a:r>
              <a:rPr lang="en-US" altLang="ja-JP" dirty="0" smtClean="0"/>
              <a:t>n</a:t>
            </a:r>
            <a:r>
              <a:rPr lang="ja-JP" altLang="en-US" dirty="0" smtClean="0"/>
              <a:t>個しかない</a:t>
            </a:r>
            <a:r>
              <a:rPr lang="ja-JP" altLang="en-US" dirty="0" smtClean="0"/>
              <a:t>ので，</a:t>
            </a:r>
            <a:r>
              <a:rPr lang="en-US" altLang="ja-JP" dirty="0" smtClean="0"/>
              <a:t>±n</a:t>
            </a:r>
            <a:r>
              <a:rPr lang="ja-JP" altLang="en-US" dirty="0" smtClean="0"/>
              <a:t>個調べれば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どこかの頂点は絶対に空いている</a:t>
            </a:r>
            <a:endParaRPr lang="en-US" altLang="ja-JP" dirty="0" smtClean="0"/>
          </a:p>
          <a:p>
            <a:r>
              <a:rPr lang="ja-JP" altLang="en-US" dirty="0" smtClean="0"/>
              <a:t>これで計算量を</a:t>
            </a:r>
            <a:r>
              <a:rPr lang="en-US" altLang="ja-JP" dirty="0" smtClean="0"/>
              <a:t>O(n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</a:t>
            </a:r>
            <a:r>
              <a:rPr lang="ja-JP" altLang="en-US" dirty="0" smtClean="0"/>
              <a:t>に落とすことができる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7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672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コーナーケース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≧</a:t>
            </a:r>
            <a:r>
              <a:rPr lang="en-US" altLang="ja-JP" dirty="0" smtClean="0"/>
              <a:t>2</a:t>
            </a:r>
            <a:r>
              <a:rPr lang="ja-JP" altLang="en-US" dirty="0" smtClean="0"/>
              <a:t>の頂点が</a:t>
            </a:r>
            <a:r>
              <a:rPr lang="en-US" altLang="ja-JP" dirty="0" smtClean="0"/>
              <a:t>1</a:t>
            </a:r>
            <a:r>
              <a:rPr lang="ja-JP" altLang="en-US" dirty="0" smtClean="0"/>
              <a:t>個だけ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この時は，</a:t>
            </a:r>
            <a:r>
              <a:rPr lang="en-US" altLang="ja-JP" dirty="0" smtClean="0"/>
              <a:t>d=1</a:t>
            </a:r>
            <a:r>
              <a:rPr lang="ja-JP" altLang="en-US" dirty="0" smtClean="0"/>
              <a:t>の頂点を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ja-JP" altLang="en-US" dirty="0" smtClean="0"/>
              <a:t>個つなげられる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p</a:t>
            </a:r>
            <a:r>
              <a:rPr lang="ja-JP" altLang="en-US" dirty="0" smtClean="0"/>
              <a:t>でソートした後，両端の頂点は</a:t>
            </a:r>
            <a:r>
              <a:rPr lang="en-US" altLang="ja-JP" dirty="0" smtClean="0"/>
              <a:t>-1</a:t>
            </a:r>
            <a:r>
              <a:rPr lang="ja-JP" altLang="en-US" dirty="0" err="1" smtClean="0"/>
              <a:t>，</a:t>
            </a:r>
            <a:r>
              <a:rPr lang="ja-JP" altLang="en-US" dirty="0" smtClean="0"/>
              <a:t>他の頂点は</a:t>
            </a:r>
            <a:r>
              <a:rPr lang="en-US" altLang="ja-JP" dirty="0" smtClean="0"/>
              <a:t>-2</a:t>
            </a:r>
            <a:r>
              <a:rPr lang="ja-JP" altLang="en-US" dirty="0" smtClean="0"/>
              <a:t>と処理すると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ja-JP" altLang="en-US" dirty="0" smtClean="0"/>
              <a:t>ひっかかる可能性あり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辺の両端から</a:t>
            </a:r>
            <a:r>
              <a:rPr lang="en-US" altLang="ja-JP" dirty="0" smtClean="0"/>
              <a:t>-1</a:t>
            </a:r>
            <a:r>
              <a:rPr lang="ja-JP" altLang="en-US" dirty="0" err="1" smtClean="0"/>
              <a:t>ずつ</a:t>
            </a:r>
            <a:r>
              <a:rPr lang="ja-JP" altLang="en-US" dirty="0" smtClean="0"/>
              <a:t>するような処理なら引っかからない</a:t>
            </a:r>
            <a:endParaRPr lang="en-US" altLang="ja-JP" dirty="0"/>
          </a:p>
          <a:p>
            <a:endParaRPr lang="en-US" altLang="ja-JP" dirty="0" smtClean="0"/>
          </a:p>
          <a:p>
            <a:r>
              <a:rPr lang="en-US" altLang="ja-JP" dirty="0" smtClean="0"/>
              <a:t>n=2 </a:t>
            </a:r>
            <a:r>
              <a:rPr lang="ja-JP" altLang="en-US" dirty="0" smtClean="0"/>
              <a:t>かつ全頂点で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</a:p>
          <a:p>
            <a:pPr lvl="1"/>
            <a:r>
              <a:rPr lang="ja-JP" altLang="en-US" dirty="0" smtClean="0"/>
              <a:t>この</a:t>
            </a:r>
            <a:r>
              <a:rPr lang="ja-JP" altLang="en-US" dirty="0"/>
              <a:t>ケース</a:t>
            </a:r>
            <a:r>
              <a:rPr lang="ja-JP" altLang="en-US" dirty="0" smtClean="0"/>
              <a:t>だけ</a:t>
            </a:r>
            <a:r>
              <a:rPr lang="en-US" altLang="ja-JP" dirty="0" smtClean="0"/>
              <a:t>d</a:t>
            </a:r>
            <a:r>
              <a:rPr lang="en-US" altLang="ja-JP" baseline="-25000" dirty="0" smtClean="0">
                <a:latin typeface="Consolas" panose="020B0609020204030204" pitchFamily="49" charset="0"/>
                <a:cs typeface="Consolas" panose="020B0609020204030204" pitchFamily="49" charset="0"/>
              </a:rPr>
              <a:t>i</a:t>
            </a:r>
            <a:r>
              <a:rPr lang="en-US" altLang="ja-JP" dirty="0" smtClean="0"/>
              <a:t>=1</a:t>
            </a:r>
            <a:r>
              <a:rPr lang="ja-JP" altLang="en-US" dirty="0" smtClean="0"/>
              <a:t>の頂点どうしを結ぶ必要がある</a:t>
            </a:r>
            <a:endParaRPr lang="en-US" altLang="ja-JP" dirty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8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1664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ジャッジ解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278688" cy="4611216"/>
          </a:xfrm>
        </p:spPr>
        <p:txBody>
          <a:bodyPr/>
          <a:lstStyle/>
          <a:p>
            <a:r>
              <a:rPr lang="ja-JP" altLang="en-US" dirty="0" smtClean="0"/>
              <a:t>須藤：</a:t>
            </a:r>
            <a:r>
              <a:rPr lang="en-US" altLang="ja-JP" dirty="0" smtClean="0"/>
              <a:t>76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(1883B),</a:t>
            </a:r>
            <a:r>
              <a:rPr lang="ja-JP" altLang="en-US" dirty="0"/>
              <a:t> </a:t>
            </a:r>
            <a:r>
              <a:rPr lang="en-US" altLang="ja-JP" dirty="0" smtClean="0"/>
              <a:t>C++</a:t>
            </a:r>
            <a:endParaRPr lang="en-US" altLang="ja-JP" dirty="0" smtClean="0"/>
          </a:p>
          <a:p>
            <a:r>
              <a:rPr lang="ja-JP" altLang="en-US" dirty="0"/>
              <a:t>薮</a:t>
            </a:r>
            <a:r>
              <a:rPr lang="ja-JP" altLang="en-US" dirty="0" smtClean="0"/>
              <a:t>：</a:t>
            </a:r>
            <a:r>
              <a:rPr lang="en-US" altLang="ja-JP" dirty="0" smtClean="0"/>
              <a:t>62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(1774B), C++</a:t>
            </a:r>
          </a:p>
          <a:p>
            <a:r>
              <a:rPr lang="ja-JP" altLang="en-US" dirty="0" smtClean="0"/>
              <a:t>保坂：</a:t>
            </a:r>
            <a:r>
              <a:rPr lang="en-US" altLang="ja-JP" dirty="0" smtClean="0"/>
              <a:t>128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(3001B), C++</a:t>
            </a:r>
          </a:p>
          <a:p>
            <a:pPr marL="0" indent="0">
              <a:buNone/>
            </a:pPr>
            <a:r>
              <a:rPr lang="en-US" altLang="ja-JP" dirty="0" smtClean="0"/>
              <a:t>	    124</a:t>
            </a:r>
            <a:r>
              <a:rPr lang="ja-JP" altLang="en-US" dirty="0" smtClean="0"/>
              <a:t>行</a:t>
            </a:r>
            <a:r>
              <a:rPr lang="en-US" altLang="ja-JP" dirty="0" smtClean="0"/>
              <a:t>(3014B), Java</a:t>
            </a:r>
            <a:endParaRPr lang="en-US" altLang="ja-JP" dirty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9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842838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結果</a:t>
            </a:r>
            <a:endParaRPr lang="ja-JP" altLang="en-US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84784"/>
            <a:ext cx="8458200" cy="4896544"/>
          </a:xfrm>
        </p:spPr>
        <p:txBody>
          <a:bodyPr/>
          <a:lstStyle/>
          <a:p>
            <a:r>
              <a:rPr lang="en-US" altLang="ja-JP" dirty="0" smtClean="0"/>
              <a:t>Submit</a:t>
            </a:r>
            <a:r>
              <a:rPr lang="ja-JP" altLang="en-US" dirty="0" smtClean="0"/>
              <a:t>チーム数：</a:t>
            </a:r>
            <a:r>
              <a:rPr lang="en-US" altLang="ja-JP" dirty="0"/>
              <a:t>7</a:t>
            </a:r>
            <a:endParaRPr lang="en-US" altLang="ja-JP" dirty="0" smtClean="0"/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チーム数：</a:t>
            </a:r>
            <a:r>
              <a:rPr lang="en-US" altLang="ja-JP" dirty="0" smtClean="0"/>
              <a:t>3</a:t>
            </a:r>
          </a:p>
          <a:p>
            <a:r>
              <a:rPr lang="ja-JP" altLang="en-US" dirty="0" smtClean="0"/>
              <a:t>総</a:t>
            </a:r>
            <a:r>
              <a:rPr lang="en-US" altLang="ja-JP" dirty="0" smtClean="0"/>
              <a:t>Submit</a:t>
            </a:r>
            <a:r>
              <a:rPr lang="ja-JP" altLang="en-US" dirty="0" smtClean="0"/>
              <a:t>：</a:t>
            </a:r>
            <a:r>
              <a:rPr lang="en-US" altLang="ja-JP" dirty="0" smtClean="0"/>
              <a:t>21</a:t>
            </a:r>
          </a:p>
          <a:p>
            <a:endParaRPr lang="en-US" altLang="ja-JP" dirty="0"/>
          </a:p>
          <a:p>
            <a:r>
              <a:rPr lang="en-US" altLang="ja-JP" dirty="0" smtClean="0"/>
              <a:t>First Accept</a:t>
            </a:r>
            <a:r>
              <a:rPr lang="ja-JP" altLang="en-US" dirty="0" smtClean="0"/>
              <a:t>：</a:t>
            </a:r>
            <a:r>
              <a:rPr lang="en-US" altLang="ja-JP" dirty="0"/>
              <a:t>tmt514  </a:t>
            </a:r>
            <a:r>
              <a:rPr lang="en-US" altLang="ja-JP" dirty="0" smtClean="0"/>
              <a:t>(154:24)</a:t>
            </a:r>
          </a:p>
          <a:p>
            <a:pPr marL="457200" lvl="1" indent="0">
              <a:buNone/>
            </a:pPr>
            <a:endParaRPr lang="en-US" altLang="ja-JP" dirty="0"/>
          </a:p>
        </p:txBody>
      </p:sp>
      <p:sp>
        <p:nvSpPr>
          <p:cNvPr id="2" name="フッター プレースホルダー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ja-JP" smtClean="0"/>
              <a:t>JAG </a:t>
            </a:r>
            <a:r>
              <a:rPr lang="ja-JP" altLang="en-US" smtClean="0"/>
              <a:t>模擬地区予選</a:t>
            </a:r>
            <a:r>
              <a:rPr lang="en-US" altLang="ja-JP" smtClean="0"/>
              <a:t>2013</a:t>
            </a:r>
            <a:endParaRPr lang="en-US" altLang="ja-JP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24DB6-C601-4324-A236-254BFA16E2EE}" type="slidenum">
              <a:rPr lang="ja-JP" altLang="en-US" smtClean="0"/>
              <a:pPr/>
              <a:t>10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60768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yanplate001">
  <a:themeElements>
    <a:clrScheme name="nyan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ユーザー定義 1">
      <a:majorFont>
        <a:latin typeface="メイリオ"/>
        <a:ea typeface="メイリオ"/>
        <a:cs typeface=""/>
      </a:majorFont>
      <a:minorFont>
        <a:latin typeface="メイリオ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yan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an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yan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an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an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an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yan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​​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nyanplate001</Template>
  <TotalTime>498</TotalTime>
  <Words>364</Words>
  <Application>Microsoft Office PowerPoint</Application>
  <PresentationFormat>画面に合わせる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1" baseType="lpstr">
      <vt:lpstr>nyanplate001</vt:lpstr>
      <vt:lpstr>模擬地区予選2013 Problem G Floating Islands</vt:lpstr>
      <vt:lpstr>問題概要</vt:lpstr>
      <vt:lpstr>方針</vt:lpstr>
      <vt:lpstr>di≧2の頂点のつなぎ方</vt:lpstr>
      <vt:lpstr>di=1の頂点のつなげ方(1/3)</vt:lpstr>
      <vt:lpstr>di=1の頂点のつなげ方(2/3)</vt:lpstr>
      <vt:lpstr>di=1の頂点のつなげ方(3/3)</vt:lpstr>
      <vt:lpstr>コーナーケース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にゃんぷれーと</dc:title>
  <dc:creator>Fumiya Suto</dc:creator>
  <cp:lastModifiedBy>Fumiya Suto</cp:lastModifiedBy>
  <cp:revision>34</cp:revision>
  <dcterms:created xsi:type="dcterms:W3CDTF">2013-06-09T00:31:08Z</dcterms:created>
  <dcterms:modified xsi:type="dcterms:W3CDTF">2013-11-10T23:02:21Z</dcterms:modified>
</cp:coreProperties>
</file>