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10"/>
  </p:notesMasterIdLst>
  <p:sldIdLst>
    <p:sldId id="256" r:id="rId2"/>
    <p:sldId id="281" r:id="rId3"/>
    <p:sldId id="282" r:id="rId4"/>
    <p:sldId id="283" r:id="rId5"/>
    <p:sldId id="286" r:id="rId6"/>
    <p:sldId id="287" r:id="rId7"/>
    <p:sldId id="285" r:id="rId8"/>
    <p:sldId id="258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CA6F5F-67A8-489C-8E8D-7746FE9BFE5E}" type="datetimeFigureOut">
              <a:rPr kumimoji="1" lang="ja-JP" altLang="en-US" smtClean="0"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DE561-8441-4B97-95D8-11370744A499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DE561-8441-4B97-95D8-11370744A499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正方形/長方形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lang="en-US"/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ja-JP" altLang="en-US" smtClean="0"/>
              <a:t>マスタ サブタイトルの書式設定</a:t>
            </a:r>
            <a:endParaRPr lang="en-US"/>
          </a:p>
        </p:txBody>
      </p:sp>
      <p:sp>
        <p:nvSpPr>
          <p:cNvPr id="7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1DB6C6D-865D-420F-B878-87C26F249333}" type="datetimeFigureOut">
              <a:rPr lang="en-US"/>
              <a:pPr>
                <a:defRPr/>
              </a:pPr>
              <a:t>11/5/2009</a:t>
            </a:fld>
            <a:endParaRPr lang="en-US" sz="1600" dirty="0"/>
          </a:p>
        </p:txBody>
      </p:sp>
      <p:sp>
        <p:nvSpPr>
          <p:cNvPr id="10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CE5D2E5-2D6F-42C6-BF7F-CB8D14F016EE}" type="slidenum">
              <a:rPr lang="en-US"/>
              <a:pPr>
                <a:defRPr/>
              </a:pPr>
              <a:t>&lt;#&gt;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8" name="コンテンツ プレースホル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14882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AA63F-3E66-4333-83E3-5DE1AED53EC1}" type="datetimeFigureOut">
              <a:rPr lang="en-US"/>
              <a:pPr>
                <a:defRPr/>
              </a:pPr>
              <a:t>11/5/2009</a:t>
            </a:fld>
            <a:endParaRPr 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77BF373-4F6A-4410-A18C-56EFEF7808D5}" type="slidenum">
              <a:rPr lang="en-US"/>
              <a:pPr>
                <a:defRPr/>
              </a:pPr>
              <a:t>&lt;#&gt;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正方形/長方形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7" name="日付プレースホル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1557E-1D58-4FEC-85E6-AE64D9B7A875}" type="datetimeFigureOut">
              <a:rPr lang="en-US"/>
              <a:pPr>
                <a:defRPr/>
              </a:pPr>
              <a:t>11/5/2009</a:t>
            </a:fld>
            <a:endParaRPr lang="en-US" dirty="0"/>
          </a:p>
        </p:txBody>
      </p:sp>
      <p:sp>
        <p:nvSpPr>
          <p:cNvPr id="8" name="スライド番号プレースホル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6D6DEB1-D8DD-470E-9307-4752B62D3EEC}" type="slidenum">
              <a:rPr lang="en-US"/>
              <a:pPr>
                <a:defRPr/>
              </a:pPr>
              <a:t>&lt;#&gt;</a:t>
            </a:fld>
            <a:endParaRPr lang="en-US" dirty="0"/>
          </a:p>
        </p:txBody>
      </p:sp>
      <p:sp>
        <p:nvSpPr>
          <p:cNvPr id="9" name="フッター プレースホル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日付プレースホル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F5DF61D-4522-45ED-BB7C-884CA1375C50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6" name="スライド番号プレースホル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>
              <a:defRPr/>
            </a:pPr>
            <a:fld id="{36FEB6E3-428B-4284-8816-B8A553A734F2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  <p:sp>
        <p:nvSpPr>
          <p:cNvPr id="7" name="フッター プレースホル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6" name="テキスト プレースホル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15" name="テキスト プレースホル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7" name="日付プレースホル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1B63202-9CC6-41F4-8F1D-0148BC7188D5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8" name="スライド番号プレースホル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>
              <a:defRPr/>
            </a:pPr>
            <a:fld id="{767606F5-3525-415F-A9F9-23C20DBBF2B7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  <p:sp>
        <p:nvSpPr>
          <p:cNvPr id="9" name="フッター プレースホル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4BC83-5B0B-4D64-B0B7-59A6B0D448C0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9602A96-C040-4D06-80AD-9E2A975B6A65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DB415-298E-4033-9A76-A87B4F63586E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CDA1D30-0117-47E3-B8FC-4F3E1E4C4A30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CA736-3046-4A95-A5FD-61CC896D3E8E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63D62B4-A684-4ED4-9DB6-59FD158C8C3D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正方形/長方形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正方形/長方形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ja-JP" altLang="en-US" noProof="0" smtClean="0"/>
              <a:t>アイコンをクリックして図を追加</a:t>
            </a:r>
            <a:endParaRPr lang="en-US" noProof="0" dirty="0"/>
          </a:p>
        </p:txBody>
      </p:sp>
      <p:sp>
        <p:nvSpPr>
          <p:cNvPr id="9" name="日付プレースホル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FEFDB4E-5BA8-4F56-A6D9-E692A20AB0C2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10" name="スライド番号プレースホル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 algn="ctr">
              <a:defRPr sz="2800"/>
            </a:lvl1pPr>
          </a:lstStyle>
          <a:p>
            <a:pPr>
              <a:defRPr/>
            </a:pPr>
            <a:fld id="{56F46179-7710-439F-81BD-EC6F5775713D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  <p:sp>
        <p:nvSpPr>
          <p:cNvPr id="11" name="フッター プレースホル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DA8A5-9EF6-47EA-BB0C-9E1CF5CEE9B6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4DF7179-71B1-4549-9FFB-84C25F8187C9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正方形/長方形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正方形/長方形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36D33-F610-46F2-9E13-8457A7801B77}" type="datetimeFigureOut">
              <a:rPr lang="en-US"/>
              <a:pPr>
                <a:defRPr/>
              </a:pPr>
              <a:t>11/5/2009</a:t>
            </a:fld>
            <a:endParaRPr 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4E32CB8-9433-4DF0-A31B-EBACFEB7D825}" type="slidenum">
              <a:rPr lang="en-US"/>
              <a:pPr>
                <a:defRPr/>
              </a:pPr>
              <a:t>&lt;#&gt;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テキスト プレースホル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CA9045A-74D6-4F76-AD53-91D4F8B02D90}" type="datetimeFigureOut">
              <a:rPr lang="en-US"/>
              <a:pPr>
                <a:defRPr/>
              </a:pPr>
              <a:t>11/5/2009</a:t>
            </a:fld>
            <a:endParaRPr 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正方形/長方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正方形/長方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E0F7B0E-0B33-41A1-88B6-49B51692BAF5}" type="slidenum">
              <a:rPr lang="en-US"/>
              <a:pPr>
                <a:defRPr/>
              </a:pPr>
              <a:t>&lt;#&gt;</a:t>
            </a:fld>
            <a:endParaRPr lang="en-US" sz="1600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タイトル 1"/>
          <p:cNvSpPr>
            <a:spLocks noGrp="1"/>
          </p:cNvSpPr>
          <p:nvPr>
            <p:ph type="ctrTitle"/>
          </p:nvPr>
        </p:nvSpPr>
        <p:spPr>
          <a:xfrm>
            <a:off x="2357438" y="1928813"/>
            <a:ext cx="6477000" cy="1828800"/>
          </a:xfrm>
        </p:spPr>
        <p:txBody>
          <a:bodyPr/>
          <a:lstStyle/>
          <a:p>
            <a:pPr eaLnBrk="1" hangingPunct="1"/>
            <a:r>
              <a:rPr altLang="ja-JP" dirty="0" smtClean="0"/>
              <a:t>Problem F: Water Tank</a:t>
            </a:r>
            <a:br>
              <a:rPr altLang="ja-JP" dirty="0" smtClean="0"/>
            </a:br>
            <a:endParaRPr altLang="ja-JP" dirty="0" smtClean="0"/>
          </a:p>
        </p:txBody>
      </p:sp>
      <p:sp>
        <p:nvSpPr>
          <p:cNvPr id="13314" name="サブタイトル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eaLnBrk="1" hangingPunct="1"/>
            <a:endParaRPr lang="ja-JP" altLang="en-US" smtClean="0"/>
          </a:p>
        </p:txBody>
      </p:sp>
      <p:sp>
        <p:nvSpPr>
          <p:cNvPr id="13315" name="タイトル 1"/>
          <p:cNvSpPr txBox="1">
            <a:spLocks/>
          </p:cNvSpPr>
          <p:nvPr/>
        </p:nvSpPr>
        <p:spPr bwMode="auto">
          <a:xfrm>
            <a:off x="2357438" y="3929063"/>
            <a:ext cx="6477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ja-JP" altLang="en-US" sz="2400" dirty="0" smtClean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問題原案： 野田</a:t>
            </a:r>
            <a:endParaRPr lang="en-US" altLang="ja-JP" sz="2400" dirty="0">
              <a:solidFill>
                <a:schemeClr val="tx2"/>
              </a:solidFill>
              <a:latin typeface="Tw Cen MT" pitchFamily="34" charset="0"/>
              <a:ea typeface="HGPｺﾞｼｯｸE" pitchFamily="50" charset="-128"/>
            </a:endParaRPr>
          </a:p>
          <a:p>
            <a:pPr algn="r"/>
            <a:r>
              <a:rPr lang="ja-JP" altLang="en-US" sz="2400" dirty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解法作成</a:t>
            </a:r>
            <a:r>
              <a:rPr lang="ja-JP" altLang="en-US" sz="2400" dirty="0" smtClean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： 安達・高橋</a:t>
            </a:r>
            <a:endParaRPr lang="ja-JP" altLang="en-US" sz="2400" dirty="0">
              <a:solidFill>
                <a:schemeClr val="tx2"/>
              </a:solidFill>
              <a:latin typeface="Tw Cen MT" pitchFamily="34" charset="0"/>
              <a:ea typeface="HGPｺﾞｼｯｸE" pitchFamily="50" charset="-128"/>
            </a:endParaRPr>
          </a:p>
          <a:p>
            <a:pPr algn="r"/>
            <a:r>
              <a:rPr lang="ja-JP" altLang="en-US" sz="2400" dirty="0">
                <a:solidFill>
                  <a:schemeClr val="tx2"/>
                </a:solidFill>
                <a:latin typeface="Tw Cen MT" pitchFamily="34" charset="0"/>
                <a:ea typeface="HGPｺﾞｼｯｸE" pitchFamily="50" charset="-128"/>
              </a:rPr>
              <a:t>解説： 安達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アパートの水使用スケジュールが与えられる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水はポンプを経由して貯水槽に貯められる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住人が毎日同じスケジュールを繰り返すと仮定したとき、貯水槽が空にならないようなポンプの</a:t>
            </a:r>
            <a:r>
              <a:rPr lang="ja-JP" altLang="en-US" u="sng" dirty="0" smtClean="0"/>
              <a:t>必要最小</a:t>
            </a:r>
            <a:r>
              <a:rPr lang="ja-JP" altLang="en-US" dirty="0" smtClean="0"/>
              <a:t>給水能力を求めよ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空になったら困るけど、強力なポンプは高い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条件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スケジュールは重ならない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ポンプの運用開始時に貯水槽は満杯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二分探索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ポンプの給水能力を固定して、実際に水使用状況をシミュレーションし、その能力のポンプが条件を満たしているか判定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数学的に一発で答えが求まるとカッコイイが、貯水槽が満杯になることがあるので難しい</a:t>
            </a:r>
            <a:r>
              <a:rPr lang="en-US" altLang="ja-JP" dirty="0" smtClean="0"/>
              <a:t>…</a:t>
            </a:r>
          </a:p>
          <a:p>
            <a:pPr eaLnBrk="1" hangingPunct="1"/>
            <a:r>
              <a:rPr lang="ja-JP" altLang="en-US" dirty="0" smtClean="0"/>
              <a:t>シミュレーションによる判定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途中で貯水槽が空になったらアウト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二日目の開始時の水位と終了時の水位を比較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あるいは、二日目に貯水槽が満杯になるかどうか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なぜ二日必要なのか</a:t>
            </a:r>
            <a:r>
              <a:rPr lang="en-US" altLang="ja-JP" dirty="0" smtClean="0"/>
              <a:t>?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一日目と二日目で貯水槽の水位の推移が違うことがある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一日目は満杯から始まるが、二日目は一日目終了時の水位から始まる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二日目開始時に満杯でなくても、たとえば午前中にスケジュールがなければ「回復」することができる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なぜ二日で十分なのか</a:t>
            </a:r>
            <a:r>
              <a:rPr lang="en-US" altLang="ja-JP" dirty="0" smtClean="0"/>
              <a:t>?</a:t>
            </a:r>
            <a:r>
              <a:rPr lang="ja-JP" altLang="en-US" dirty="0" smtClean="0"/>
              <a:t>（１）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一日の間の水位の推移を考える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開始時の水位と終了時の水位の関係を考えると、開始時の水位が高ければ高いほど終了時の水位も高くなる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正確には広義の単調増加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一度も満杯にならなかった場合、明らかに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終了時の水位＝開始時の水位＋定数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一度でも満杯になると、終了時の水位は一定値になる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説明のためにこの一定値を</a:t>
            </a:r>
            <a:r>
              <a:rPr lang="en-US" altLang="ja-JP" dirty="0" smtClean="0"/>
              <a:t>F</a:t>
            </a:r>
            <a:r>
              <a:rPr lang="ja-JP" altLang="en-US" dirty="0" smtClean="0"/>
              <a:t>とおく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なぜ二日で十分なのか</a:t>
            </a:r>
            <a:r>
              <a:rPr lang="en-US" altLang="ja-JP" dirty="0" smtClean="0"/>
              <a:t>?</a:t>
            </a:r>
            <a:r>
              <a:rPr lang="ja-JP" altLang="en-US" dirty="0" smtClean="0"/>
              <a:t>（２）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一日目は満杯からスタートしているので、終了時の水位は前スライドの</a:t>
            </a:r>
            <a:r>
              <a:rPr lang="en-US" altLang="ja-JP" dirty="0" smtClean="0"/>
              <a:t>F</a:t>
            </a:r>
          </a:p>
          <a:p>
            <a:pPr eaLnBrk="1" hangingPunct="1"/>
            <a:r>
              <a:rPr lang="ja-JP" altLang="en-US" dirty="0" smtClean="0"/>
              <a:t>二日目は水位</a:t>
            </a:r>
            <a:r>
              <a:rPr lang="en-US" altLang="ja-JP" dirty="0" smtClean="0"/>
              <a:t>F</a:t>
            </a:r>
            <a:r>
              <a:rPr lang="ja-JP" altLang="en-US" dirty="0" smtClean="0"/>
              <a:t>からスタート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一度でも満杯になれば、終了時の水位は</a:t>
            </a:r>
            <a:r>
              <a:rPr lang="en-US" altLang="ja-JP" dirty="0" smtClean="0"/>
              <a:t>F</a:t>
            </a:r>
          </a:p>
          <a:p>
            <a:pPr lvl="2" eaLnBrk="1" hangingPunct="1"/>
            <a:r>
              <a:rPr lang="ja-JP" altLang="en-US" dirty="0" smtClean="0"/>
              <a:t>三日目以降も同じ挙動になることがわかる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一度も満杯にならなかった場合、終了時の水位</a:t>
            </a:r>
            <a:r>
              <a:rPr lang="en-US" altLang="ja-JP" dirty="0" smtClean="0"/>
              <a:t>f</a:t>
            </a:r>
            <a:r>
              <a:rPr lang="ja-JP" altLang="en-US" dirty="0" smtClean="0"/>
              <a:t>は</a:t>
            </a:r>
            <a:r>
              <a:rPr lang="en-US" altLang="ja-JP" dirty="0" smtClean="0"/>
              <a:t>F</a:t>
            </a:r>
            <a:r>
              <a:rPr lang="ja-JP" altLang="en-US" dirty="0" smtClean="0"/>
              <a:t>より小さい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三日目以降も満杯になることはなく、毎日</a:t>
            </a:r>
            <a:r>
              <a:rPr lang="en-US" altLang="ja-JP" dirty="0" smtClean="0"/>
              <a:t>F-f</a:t>
            </a:r>
            <a:r>
              <a:rPr lang="ja-JP" altLang="en-US" dirty="0" err="1" smtClean="0"/>
              <a:t>ずつ</a:t>
            </a:r>
            <a:r>
              <a:rPr lang="ja-JP" altLang="en-US" dirty="0" smtClean="0"/>
              <a:t>水位が減っていき、いつか貯水槽が空になる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Judges’ 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高橋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nya</a:t>
            </a:r>
            <a:r>
              <a:rPr lang="en-US" altLang="ja-JP" dirty="0" smtClean="0"/>
              <a:t>)</a:t>
            </a:r>
          </a:p>
          <a:p>
            <a:pPr lvl="1" eaLnBrk="1" hangingPunct="1"/>
            <a:r>
              <a:rPr lang="ja-JP" altLang="en-US" dirty="0" smtClean="0"/>
              <a:t>反復解法 </a:t>
            </a:r>
            <a:r>
              <a:rPr lang="en-US" altLang="ja-JP" dirty="0" smtClean="0"/>
              <a:t>51</a:t>
            </a:r>
            <a:r>
              <a:rPr lang="ja-JP" altLang="en-US" dirty="0" smtClean="0"/>
              <a:t>行</a:t>
            </a:r>
            <a:r>
              <a:rPr lang="en-US" altLang="ja-JP" dirty="0" smtClean="0"/>
              <a:t>, C++</a:t>
            </a:r>
          </a:p>
          <a:p>
            <a:pPr lvl="2" eaLnBrk="1" hangingPunct="1"/>
            <a:r>
              <a:rPr lang="en-US" altLang="ja-JP" dirty="0" smtClean="0"/>
              <a:t>EPS game</a:t>
            </a:r>
          </a:p>
          <a:p>
            <a:pPr eaLnBrk="1" hangingPunct="1"/>
            <a:r>
              <a:rPr lang="ja-JP" altLang="en-US" dirty="0" smtClean="0"/>
              <a:t>安達</a:t>
            </a:r>
            <a:r>
              <a:rPr lang="en-US" altLang="ja-JP" dirty="0" smtClean="0"/>
              <a:t>(nu)</a:t>
            </a:r>
          </a:p>
          <a:p>
            <a:pPr lvl="1" eaLnBrk="1" hangingPunct="1"/>
            <a:r>
              <a:rPr lang="ja-JP" altLang="en-US" dirty="0" smtClean="0"/>
              <a:t>二分探索 </a:t>
            </a:r>
            <a:r>
              <a:rPr lang="en-US" altLang="ja-JP" dirty="0" smtClean="0"/>
              <a:t>93</a:t>
            </a:r>
            <a:r>
              <a:rPr lang="ja-JP" altLang="en-US" dirty="0" smtClean="0"/>
              <a:t>行</a:t>
            </a:r>
            <a:r>
              <a:rPr lang="en-US" altLang="ja-JP" dirty="0" smtClean="0"/>
              <a:t>, C++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タイトル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ja-JP" altLang="en-US" smtClean="0"/>
              <a:t>結果</a:t>
            </a:r>
          </a:p>
        </p:txBody>
      </p:sp>
      <p:sp>
        <p:nvSpPr>
          <p:cNvPr id="20482" name="コンテンツ プレースホル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altLang="ja-JP" dirty="0" smtClean="0"/>
              <a:t>Teams tried: 12</a:t>
            </a:r>
          </a:p>
          <a:p>
            <a:pPr eaLnBrk="1" hangingPunct="1"/>
            <a:r>
              <a:rPr lang="en-US" altLang="ja-JP" dirty="0" smtClean="0"/>
              <a:t>Total submissions: 31</a:t>
            </a:r>
          </a:p>
          <a:p>
            <a:pPr eaLnBrk="1" hangingPunct="1"/>
            <a:r>
              <a:rPr lang="en-US" altLang="ja-JP" dirty="0" smtClean="0"/>
              <a:t>First submission / accept: _(</a:t>
            </a:r>
            <a:r>
              <a:rPr lang="en-US" altLang="ja-JP" dirty="0" err="1" smtClean="0"/>
              <a:t>ry</a:t>
            </a:r>
            <a:r>
              <a:rPr lang="en-US" altLang="ja-JP" dirty="0" smtClean="0"/>
              <a:t> (115min.)</a:t>
            </a:r>
          </a:p>
          <a:p>
            <a:pPr eaLnBrk="1" hangingPunct="1"/>
            <a:r>
              <a:rPr lang="en-US" altLang="ja-JP" dirty="0" smtClean="0"/>
              <a:t>Total accept: 7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デザート">
  <a:themeElements>
    <a:clrScheme name="デザート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デザート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デザート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デザート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457</Words>
  <Application>Microsoft Office PowerPoint</Application>
  <PresentationFormat>画面に合わせる (4:3)</PresentationFormat>
  <Paragraphs>57</Paragraphs>
  <Slides>8</Slides>
  <Notes>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デザート</vt:lpstr>
      <vt:lpstr>Problem F: Water Tank </vt:lpstr>
      <vt:lpstr>問題概要</vt:lpstr>
      <vt:lpstr>想定解法</vt:lpstr>
      <vt:lpstr>なぜ二日必要なのか?</vt:lpstr>
      <vt:lpstr>なぜ二日で十分なのか?（１）</vt:lpstr>
      <vt:lpstr>なぜ二日で十分なのか?（２）</vt:lpstr>
      <vt:lpstr>Judges’ solution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2009-11-05T10:59:30Z</dcterms:created>
  <dcterms:modified xsi:type="dcterms:W3CDTF">2009-11-05T10:59:32Z</dcterms:modified>
</cp:coreProperties>
</file>