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7" r:id="rId1"/>
  </p:sldMasterIdLst>
  <p:sldIdLst>
    <p:sldId id="256" r:id="rId2"/>
    <p:sldId id="258" r:id="rId3"/>
    <p:sldId id="260" r:id="rId4"/>
    <p:sldId id="266" r:id="rId5"/>
    <p:sldId id="267" r:id="rId6"/>
    <p:sldId id="259" r:id="rId7"/>
    <p:sldId id="261" r:id="rId8"/>
    <p:sldId id="265" r:id="rId9"/>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4" autoAdjust="0"/>
    <p:restoredTop sz="94660"/>
  </p:normalViewPr>
  <p:slideViewPr>
    <p:cSldViewPr snapToGrid="0">
      <p:cViewPr varScale="1">
        <p:scale>
          <a:sx n="92" d="100"/>
          <a:sy n="92" d="100"/>
        </p:scale>
        <p:origin x="25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3407059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3052449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2192572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1283417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2569391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802171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461163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872239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smtClean="0"/>
              <a:t>図を追加</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2495091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1062313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075556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662061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564038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2545270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171086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3914399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97463EA-7FB0-4942-9DE9-2993FE6261FD}" type="datetimeFigureOut">
              <a:rPr kumimoji="1" lang="ja-JP" altLang="en-US" smtClean="0"/>
              <a:t>2015/6/13</a:t>
            </a:fld>
            <a:endParaRPr kumimoji="1" lang="ja-JP" alt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E58662E-F3CE-4548-840A-53A192133BF6}" type="slidenum">
              <a:rPr kumimoji="1" lang="ja-JP" altLang="en-US" smtClean="0"/>
              <a:t>‹#›</a:t>
            </a:fld>
            <a:endParaRPr kumimoji="1" lang="ja-JP" altLang="en-US"/>
          </a:p>
        </p:txBody>
      </p:sp>
    </p:spTree>
    <p:extLst>
      <p:ext uri="{BB962C8B-B14F-4D97-AF65-F5344CB8AC3E}">
        <p14:creationId xmlns:p14="http://schemas.microsoft.com/office/powerpoint/2010/main" val="3761154250"/>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 id="2147483850" r:id="rId13"/>
    <p:sldLayoutId id="2147483851" r:id="rId14"/>
    <p:sldLayoutId id="2147483852" r:id="rId15"/>
    <p:sldLayoutId id="2147483853" r:id="rId16"/>
  </p:sldLayoutIdLst>
  <p:txStyles>
    <p:titleStyle>
      <a:lvl1pPr algn="l" defTabSz="457200" rtl="0" eaLnBrk="1" latinLnBrk="0" hangingPunct="1">
        <a:spcBef>
          <a:spcPct val="0"/>
        </a:spcBef>
        <a:buNone/>
        <a:defRPr kumimoji="1" sz="3600" kern="1200">
          <a:solidFill>
            <a:schemeClr val="accent1"/>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kumimoji="1" lang="ja-JP" altLang="en-US" dirty="0" smtClean="0"/>
              <a:t>問題</a:t>
            </a:r>
            <a:r>
              <a:rPr kumimoji="1" lang="en-US" altLang="ja-JP" dirty="0" smtClean="0"/>
              <a:t>B</a:t>
            </a:r>
            <a:r>
              <a:rPr lang="en-US" altLang="ja-JP" dirty="0" smtClean="0"/>
              <a:t> Airport Codes</a:t>
            </a:r>
            <a:endParaRPr kumimoji="1" lang="ja-JP" altLang="en-US" dirty="0"/>
          </a:p>
        </p:txBody>
      </p:sp>
      <p:sp>
        <p:nvSpPr>
          <p:cNvPr id="3" name="サブタイトル 2"/>
          <p:cNvSpPr>
            <a:spLocks noGrp="1"/>
          </p:cNvSpPr>
          <p:nvPr>
            <p:ph type="subTitle" idx="1"/>
          </p:nvPr>
        </p:nvSpPr>
        <p:spPr/>
        <p:txBody>
          <a:bodyPr>
            <a:noAutofit/>
          </a:bodyPr>
          <a:lstStyle/>
          <a:p>
            <a:r>
              <a:rPr kumimoji="1" lang="ja-JP" altLang="en-US" sz="3200" dirty="0" smtClean="0"/>
              <a:t>原案：井上</a:t>
            </a:r>
            <a:endParaRPr kumimoji="1" lang="en-US" altLang="ja-JP" sz="3200" dirty="0" smtClean="0"/>
          </a:p>
          <a:p>
            <a:r>
              <a:rPr lang="ja-JP" altLang="en-US" sz="3200" dirty="0" smtClean="0"/>
              <a:t>解答：花月・伊藤</a:t>
            </a:r>
            <a:endParaRPr lang="en-US" altLang="ja-JP" sz="3200" dirty="0" smtClean="0"/>
          </a:p>
          <a:p>
            <a:r>
              <a:rPr kumimoji="1" lang="ja-JP" altLang="en-US" sz="3200" dirty="0" smtClean="0"/>
              <a:t>解説：中須賀</a:t>
            </a:r>
            <a:endParaRPr kumimoji="1" lang="en-US" altLang="ja-JP" sz="3200" dirty="0" smtClean="0"/>
          </a:p>
        </p:txBody>
      </p:sp>
    </p:spTree>
    <p:extLst>
      <p:ext uri="{BB962C8B-B14F-4D97-AF65-F5344CB8AC3E}">
        <p14:creationId xmlns:p14="http://schemas.microsoft.com/office/powerpoint/2010/main" val="41532040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問題</a:t>
            </a:r>
            <a:r>
              <a:rPr lang="ja-JP" altLang="en-US" dirty="0"/>
              <a:t>概要</a:t>
            </a:r>
            <a:endParaRPr kumimoji="1" lang="ja-JP" altLang="en-US" dirty="0"/>
          </a:p>
        </p:txBody>
      </p:sp>
      <p:sp>
        <p:nvSpPr>
          <p:cNvPr id="3" name="コンテンツ プレースホルダー 2"/>
          <p:cNvSpPr>
            <a:spLocks noGrp="1"/>
          </p:cNvSpPr>
          <p:nvPr>
            <p:ph idx="1"/>
          </p:nvPr>
        </p:nvSpPr>
        <p:spPr/>
        <p:txBody>
          <a:bodyPr>
            <a:normAutofit fontScale="85000" lnSpcReduction="20000"/>
          </a:bodyPr>
          <a:lstStyle/>
          <a:p>
            <a:r>
              <a:rPr lang="ja-JP" altLang="en-US" sz="2600" dirty="0" smtClean="0"/>
              <a:t>空港の名前を表す文字列が</a:t>
            </a:r>
            <a:r>
              <a:rPr lang="en-US" altLang="ja-JP" sz="2600" dirty="0" smtClean="0"/>
              <a:t>n</a:t>
            </a:r>
            <a:r>
              <a:rPr lang="ja-JP" altLang="en-US" sz="2600" dirty="0" smtClean="0"/>
              <a:t>個与えられ、それぞれ以下のルールで略記</a:t>
            </a:r>
            <a:r>
              <a:rPr lang="ja-JP" altLang="en-US" sz="2600" dirty="0" smtClean="0"/>
              <a:t>し空港コードと</a:t>
            </a:r>
            <a:r>
              <a:rPr lang="ja-JP" altLang="en-US" sz="2600" dirty="0" smtClean="0"/>
              <a:t>する</a:t>
            </a:r>
            <a:endParaRPr lang="en-US" altLang="ja-JP" sz="2600" dirty="0" smtClean="0"/>
          </a:p>
          <a:p>
            <a:pPr marL="914400" lvl="1" indent="-457200">
              <a:buFont typeface="+mj-lt"/>
              <a:buAutoNum type="arabicPeriod"/>
            </a:pPr>
            <a:r>
              <a:rPr lang="ja-JP" altLang="en-US" sz="2200" dirty="0"/>
              <a:t>最初</a:t>
            </a:r>
            <a:r>
              <a:rPr lang="ja-JP" altLang="en-US" sz="2200" dirty="0" smtClean="0"/>
              <a:t>の文字、あるいは母音</a:t>
            </a:r>
            <a:r>
              <a:rPr lang="en-US" altLang="ja-JP" sz="2200" dirty="0" smtClean="0"/>
              <a:t>(</a:t>
            </a:r>
            <a:r>
              <a:rPr lang="en-US" altLang="ja-JP" sz="2200" dirty="0" err="1" smtClean="0"/>
              <a:t>a,i,u,e,o</a:t>
            </a:r>
            <a:r>
              <a:rPr lang="en-US" altLang="ja-JP" sz="2200" dirty="0" smtClean="0"/>
              <a:t>)</a:t>
            </a:r>
            <a:r>
              <a:rPr lang="ja-JP" altLang="en-US" sz="2200" dirty="0" smtClean="0"/>
              <a:t>の直後の文字を順に取り出す</a:t>
            </a:r>
            <a:endParaRPr lang="en-US" altLang="ja-JP" sz="2200" dirty="0" smtClean="0"/>
          </a:p>
          <a:p>
            <a:pPr lvl="2"/>
            <a:r>
              <a:rPr lang="ja-JP" altLang="en-US" sz="1900" dirty="0"/>
              <a:t>例</a:t>
            </a:r>
            <a:r>
              <a:rPr lang="ja-JP" altLang="en-US" sz="1900" dirty="0" smtClean="0"/>
              <a:t>えば、</a:t>
            </a:r>
            <a:r>
              <a:rPr lang="en-US" altLang="ja-JP" sz="1900" dirty="0" err="1" smtClean="0"/>
              <a:t>haneda</a:t>
            </a:r>
            <a:r>
              <a:rPr lang="ja-JP" altLang="en-US" sz="1900" dirty="0" smtClean="0"/>
              <a:t>からは</a:t>
            </a:r>
            <a:r>
              <a:rPr lang="en-US" altLang="ja-JP" sz="1900" dirty="0" smtClean="0"/>
              <a:t>HND</a:t>
            </a:r>
            <a:r>
              <a:rPr lang="en-US" altLang="ja-JP" sz="1900" dirty="0" smtClean="0"/>
              <a:t>, </a:t>
            </a:r>
            <a:r>
              <a:rPr lang="en-US" altLang="ja-JP" sz="1900" dirty="0" err="1" smtClean="0"/>
              <a:t>oookayama</a:t>
            </a:r>
            <a:r>
              <a:rPr lang="ja-JP" altLang="en-US" sz="1900" dirty="0" smtClean="0"/>
              <a:t>からは</a:t>
            </a:r>
            <a:r>
              <a:rPr lang="en-US" altLang="ja-JP" sz="1900" dirty="0" smtClean="0"/>
              <a:t>OOOKYM</a:t>
            </a:r>
            <a:r>
              <a:rPr lang="en-US" altLang="ja-JP" sz="1900" dirty="0" smtClean="0"/>
              <a:t>, </a:t>
            </a:r>
            <a:r>
              <a:rPr lang="en-US" altLang="ja-JP" sz="1900" dirty="0" err="1" smtClean="0"/>
              <a:t>tsu</a:t>
            </a:r>
            <a:r>
              <a:rPr lang="ja-JP" altLang="en-US" sz="1900" dirty="0" smtClean="0"/>
              <a:t>か</a:t>
            </a:r>
            <a:r>
              <a:rPr lang="ja-JP" altLang="en-US" sz="1900" dirty="0"/>
              <a:t>ら</a:t>
            </a:r>
            <a:r>
              <a:rPr lang="ja-JP" altLang="en-US" sz="1900" dirty="0" smtClean="0"/>
              <a:t>は</a:t>
            </a:r>
            <a:r>
              <a:rPr lang="en-US" altLang="ja-JP" sz="1900" dirty="0" smtClean="0"/>
              <a:t>T</a:t>
            </a:r>
            <a:r>
              <a:rPr lang="ja-JP" altLang="en-US" sz="1900" dirty="0" smtClean="0"/>
              <a:t>を取り出す</a:t>
            </a:r>
            <a:endParaRPr lang="en-US" altLang="ja-JP" sz="1900" dirty="0" smtClean="0"/>
          </a:p>
          <a:p>
            <a:pPr marL="914400" lvl="1" indent="-457200">
              <a:buFont typeface="+mj-lt"/>
              <a:buAutoNum type="arabicPeriod"/>
            </a:pPr>
            <a:r>
              <a:rPr lang="ja-JP" altLang="en-US" sz="2200" dirty="0" smtClean="0"/>
              <a:t>取り出した文字が</a:t>
            </a:r>
            <a:r>
              <a:rPr lang="en-US" altLang="ja-JP" sz="2200" dirty="0" smtClean="0"/>
              <a:t>k</a:t>
            </a:r>
            <a:r>
              <a:rPr lang="ja-JP" altLang="en-US" sz="2200" dirty="0" smtClean="0"/>
              <a:t>文字未満ならそれを略記とし、</a:t>
            </a:r>
            <a:r>
              <a:rPr lang="en-US" altLang="ja-JP" sz="2200" dirty="0" smtClean="0"/>
              <a:t>k</a:t>
            </a:r>
            <a:r>
              <a:rPr lang="ja-JP" altLang="en-US" sz="2200" dirty="0" smtClean="0"/>
              <a:t>文字以上なら先頭</a:t>
            </a:r>
            <a:r>
              <a:rPr lang="en-US" altLang="ja-JP" sz="2200" dirty="0" smtClean="0"/>
              <a:t>k</a:t>
            </a:r>
            <a:r>
              <a:rPr lang="ja-JP" altLang="en-US" sz="2200" dirty="0" smtClean="0"/>
              <a:t>文字を略記とする</a:t>
            </a:r>
            <a:endParaRPr lang="en-US" altLang="ja-JP" sz="2200" dirty="0" smtClean="0"/>
          </a:p>
          <a:p>
            <a:pPr lvl="2"/>
            <a:r>
              <a:rPr lang="ja-JP" altLang="en-US" sz="1900" dirty="0" smtClean="0"/>
              <a:t>例えば</a:t>
            </a:r>
            <a:r>
              <a:rPr lang="en-US" altLang="ja-JP" sz="1900" dirty="0" smtClean="0"/>
              <a:t>k=3</a:t>
            </a:r>
            <a:r>
              <a:rPr lang="ja-JP" altLang="en-US" sz="1900" dirty="0" smtClean="0"/>
              <a:t>の時、</a:t>
            </a:r>
            <a:r>
              <a:rPr lang="en-US" altLang="ja-JP" sz="1900" dirty="0" err="1" smtClean="0"/>
              <a:t>haneda</a:t>
            </a:r>
            <a:r>
              <a:rPr lang="ja-JP" altLang="en-US" sz="1900" dirty="0" smtClean="0"/>
              <a:t>は</a:t>
            </a:r>
            <a:r>
              <a:rPr lang="en-US" altLang="ja-JP" sz="1900" dirty="0" smtClean="0"/>
              <a:t>HND</a:t>
            </a:r>
            <a:r>
              <a:rPr lang="ja-JP" altLang="en-US" sz="1900" dirty="0" smtClean="0"/>
              <a:t>の先頭</a:t>
            </a:r>
            <a:r>
              <a:rPr lang="en-US" altLang="ja-JP" sz="1900" dirty="0" smtClean="0"/>
              <a:t>3</a:t>
            </a:r>
            <a:r>
              <a:rPr lang="ja-JP" altLang="en-US" sz="1900" dirty="0" smtClean="0"/>
              <a:t>文字で</a:t>
            </a:r>
            <a:r>
              <a:rPr lang="en-US" altLang="ja-JP" sz="1900" dirty="0" smtClean="0"/>
              <a:t>HND, </a:t>
            </a:r>
            <a:r>
              <a:rPr lang="en-US" altLang="ja-JP" sz="1900" dirty="0" err="1" smtClean="0"/>
              <a:t>oookayama</a:t>
            </a:r>
            <a:r>
              <a:rPr lang="ja-JP" altLang="en-US" sz="1900" dirty="0" smtClean="0"/>
              <a:t>は</a:t>
            </a:r>
            <a:r>
              <a:rPr lang="en-US" altLang="ja-JP" sz="1900" dirty="0" smtClean="0"/>
              <a:t>OOOKYM</a:t>
            </a:r>
            <a:r>
              <a:rPr lang="ja-JP" altLang="en-US" sz="1900" dirty="0" smtClean="0"/>
              <a:t>の先頭</a:t>
            </a:r>
            <a:r>
              <a:rPr lang="en-US" altLang="ja-JP" sz="1900" dirty="0" smtClean="0"/>
              <a:t>3</a:t>
            </a:r>
            <a:r>
              <a:rPr lang="ja-JP" altLang="en-US" sz="1900" dirty="0" smtClean="0"/>
              <a:t>文字で</a:t>
            </a:r>
            <a:r>
              <a:rPr lang="en-US" altLang="ja-JP" sz="1900" dirty="0" smtClean="0"/>
              <a:t>OOO, </a:t>
            </a:r>
            <a:r>
              <a:rPr lang="en-US" altLang="ja-JP" sz="1900" dirty="0" err="1" smtClean="0"/>
              <a:t>tsu</a:t>
            </a:r>
            <a:r>
              <a:rPr lang="ja-JP" altLang="en-US" sz="1900" dirty="0" smtClean="0"/>
              <a:t>は</a:t>
            </a:r>
            <a:r>
              <a:rPr lang="en-US" altLang="ja-JP" sz="1900" dirty="0" smtClean="0"/>
              <a:t>T</a:t>
            </a:r>
            <a:r>
              <a:rPr lang="ja-JP" altLang="en-US" sz="1900" dirty="0" smtClean="0"/>
              <a:t>が</a:t>
            </a:r>
            <a:r>
              <a:rPr lang="en-US" altLang="ja-JP" sz="1900" dirty="0"/>
              <a:t>3</a:t>
            </a:r>
            <a:r>
              <a:rPr lang="ja-JP" altLang="en-US" sz="1900" dirty="0"/>
              <a:t>文字以下</a:t>
            </a:r>
            <a:r>
              <a:rPr lang="ja-JP" altLang="en-US" sz="1900" dirty="0" smtClean="0"/>
              <a:t>なので</a:t>
            </a:r>
            <a:r>
              <a:rPr lang="en-US" altLang="ja-JP" sz="1900" dirty="0" smtClean="0"/>
              <a:t>T</a:t>
            </a:r>
            <a:r>
              <a:rPr lang="ja-JP" altLang="en-US" sz="1900" dirty="0" smtClean="0"/>
              <a:t>と略記される</a:t>
            </a:r>
            <a:endParaRPr lang="en-US" altLang="ja-JP" sz="1900" dirty="0" smtClean="0"/>
          </a:p>
          <a:p>
            <a:r>
              <a:rPr lang="ja-JP" altLang="en-US" sz="2600" dirty="0"/>
              <a:t>全</a:t>
            </a:r>
            <a:r>
              <a:rPr lang="ja-JP" altLang="en-US" sz="2600" dirty="0" smtClean="0"/>
              <a:t>ての空港コードが異なるような最小の</a:t>
            </a:r>
            <a:r>
              <a:rPr lang="en-US" altLang="ja-JP" sz="2600" dirty="0" smtClean="0"/>
              <a:t>k</a:t>
            </a:r>
            <a:r>
              <a:rPr lang="ja-JP" altLang="en-US" sz="2600" dirty="0" smtClean="0"/>
              <a:t>を求めよ</a:t>
            </a:r>
            <a:endParaRPr lang="en-US" altLang="ja-JP" sz="2600" dirty="0" smtClean="0"/>
          </a:p>
          <a:p>
            <a:pPr lvl="1"/>
            <a:r>
              <a:rPr lang="ja-JP" altLang="en-US" sz="2200" dirty="0"/>
              <a:t>存在</a:t>
            </a:r>
            <a:r>
              <a:rPr lang="ja-JP" altLang="en-US" sz="2200" dirty="0" smtClean="0"/>
              <a:t>しないなら</a:t>
            </a:r>
            <a:r>
              <a:rPr lang="en-US" altLang="ja-JP" sz="2200" dirty="0" smtClean="0"/>
              <a:t>-1</a:t>
            </a:r>
            <a:r>
              <a:rPr lang="ja-JP" altLang="en-US" sz="2200" dirty="0" smtClean="0"/>
              <a:t>を出力せよ</a:t>
            </a:r>
            <a:endParaRPr lang="en-US" altLang="ja-JP" sz="2200" dirty="0" smtClean="0"/>
          </a:p>
          <a:p>
            <a:r>
              <a:rPr lang="ja-JP" altLang="en-US" sz="2600" dirty="0"/>
              <a:t>文字列</a:t>
            </a:r>
            <a:r>
              <a:rPr lang="ja-JP" altLang="en-US" sz="2600" dirty="0" smtClean="0"/>
              <a:t>の数</a:t>
            </a:r>
            <a:r>
              <a:rPr lang="en-US" altLang="ja-JP" sz="2600" dirty="0" smtClean="0"/>
              <a:t>n</a:t>
            </a:r>
            <a:r>
              <a:rPr lang="ja-JP" altLang="en-US" sz="2600" dirty="0" smtClean="0"/>
              <a:t>は</a:t>
            </a:r>
            <a:r>
              <a:rPr lang="en-US" altLang="ja-JP" sz="2600" dirty="0" smtClean="0"/>
              <a:t>50</a:t>
            </a:r>
            <a:r>
              <a:rPr lang="ja-JP" altLang="en-US" sz="2600" dirty="0" smtClean="0"/>
              <a:t>以下、各文字列の長さは</a:t>
            </a:r>
            <a:r>
              <a:rPr lang="en-US" altLang="ja-JP" sz="2600" dirty="0" smtClean="0"/>
              <a:t>50</a:t>
            </a:r>
            <a:r>
              <a:rPr lang="ja-JP" altLang="en-US" sz="2600" dirty="0" smtClean="0"/>
              <a:t>以下</a:t>
            </a:r>
            <a:endParaRPr lang="en-US" altLang="ja-JP" sz="2600" dirty="0" smtClean="0"/>
          </a:p>
          <a:p>
            <a:endParaRPr kumimoji="1" lang="en-US" altLang="ja-JP" dirty="0">
              <a:solidFill>
                <a:srgbClr val="FF0000"/>
              </a:solidFill>
            </a:endParaRPr>
          </a:p>
        </p:txBody>
      </p:sp>
    </p:spTree>
    <p:extLst>
      <p:ext uri="{BB962C8B-B14F-4D97-AF65-F5344CB8AC3E}">
        <p14:creationId xmlns:p14="http://schemas.microsoft.com/office/powerpoint/2010/main" val="7082364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解法</a:t>
            </a:r>
            <a:endParaRPr kumimoji="1" lang="ja-JP" altLang="en-US" dirty="0"/>
          </a:p>
        </p:txBody>
      </p:sp>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p:txBody>
              <a:bodyPr>
                <a:noAutofit/>
              </a:bodyPr>
              <a:lstStyle/>
              <a:p>
                <a:r>
                  <a:rPr kumimoji="1" lang="en-US" altLang="ja-JP" sz="2000" dirty="0" smtClean="0"/>
                  <a:t>k</a:t>
                </a:r>
                <a:r>
                  <a:rPr kumimoji="1" lang="ja-JP" altLang="en-US" sz="2000" dirty="0" smtClean="0"/>
                  <a:t>の値をすべて試す</a:t>
                </a:r>
                <a:endParaRPr kumimoji="1" lang="en-US" altLang="ja-JP" sz="2000" dirty="0" smtClean="0"/>
              </a:p>
              <a:p>
                <a:pPr lvl="1"/>
                <a:r>
                  <a:rPr kumimoji="1" lang="en-US" altLang="ja-JP" sz="1800" dirty="0" smtClean="0"/>
                  <a:t>k</a:t>
                </a:r>
                <a:r>
                  <a:rPr kumimoji="1" lang="ja-JP" altLang="en-US" sz="1800" dirty="0" smtClean="0"/>
                  <a:t>の値は文字列の長さの最大値よりは大きくならない（</a:t>
                </a:r>
                <a:r>
                  <a:rPr kumimoji="1" lang="en-US" altLang="ja-JP" sz="1800" dirty="0" smtClean="0"/>
                  <a:t>k</a:t>
                </a:r>
                <a:r>
                  <a:rPr kumimoji="1" lang="ja-JP" altLang="en-US" sz="1800" dirty="0" smtClean="0"/>
                  <a:t>を文字列の長さの最大値にとっても区別できない時はどんな</a:t>
                </a:r>
                <a:r>
                  <a:rPr kumimoji="1" lang="en-US" altLang="ja-JP" sz="1800" dirty="0" smtClean="0"/>
                  <a:t>k</a:t>
                </a:r>
                <a:r>
                  <a:rPr kumimoji="1" lang="ja-JP" altLang="en-US" sz="1800" dirty="0" smtClean="0"/>
                  <a:t>でも区別できないため）</a:t>
                </a:r>
                <a:endParaRPr kumimoji="1" lang="en-US" altLang="ja-JP" sz="1800" dirty="0" smtClean="0"/>
              </a:p>
              <a:p>
                <a:r>
                  <a:rPr lang="en-US" altLang="ja-JP" sz="2000" dirty="0"/>
                  <a:t>k</a:t>
                </a:r>
                <a:r>
                  <a:rPr lang="ja-JP" altLang="en-US" sz="2000" dirty="0" smtClean="0"/>
                  <a:t>を決めたら、各文字列の略記を求める</a:t>
                </a:r>
                <a:endParaRPr lang="en-US" altLang="ja-JP" sz="2000" dirty="0" smtClean="0"/>
              </a:p>
              <a:p>
                <a:r>
                  <a:rPr kumimoji="1" lang="ja-JP" altLang="en-US" sz="2000" dirty="0"/>
                  <a:t>全</a:t>
                </a:r>
                <a:r>
                  <a:rPr kumimoji="1" lang="ja-JP" altLang="en-US" sz="2000" dirty="0" smtClean="0"/>
                  <a:t>ての空港コードのペアを比較し、異なっているような最小の</a:t>
                </a:r>
                <a:r>
                  <a:rPr kumimoji="1" lang="en-US" altLang="ja-JP" sz="2000" dirty="0" smtClean="0"/>
                  <a:t>k</a:t>
                </a:r>
                <a:r>
                  <a:rPr kumimoji="1" lang="ja-JP" altLang="en-US" sz="2000" dirty="0" smtClean="0"/>
                  <a:t>が答えとなる</a:t>
                </a:r>
                <a:endParaRPr kumimoji="1" lang="en-US" altLang="ja-JP" sz="2000" dirty="0" smtClean="0"/>
              </a:p>
              <a:p>
                <a:pPr lvl="1"/>
                <a:r>
                  <a:rPr kumimoji="1" lang="en-US" altLang="ja-JP" sz="1800" dirty="0" smtClean="0"/>
                  <a:t>k</a:t>
                </a:r>
                <a:r>
                  <a:rPr kumimoji="1" lang="ja-JP" altLang="en-US" sz="1800" dirty="0" smtClean="0"/>
                  <a:t>が文字列の長さの最大値でも同じペアが存在したら</a:t>
                </a:r>
                <a:r>
                  <a:rPr kumimoji="1" lang="en-US" altLang="ja-JP" sz="1800" dirty="0" smtClean="0"/>
                  <a:t>-1</a:t>
                </a:r>
                <a:r>
                  <a:rPr kumimoji="1" lang="ja-JP" altLang="en-US" sz="1800" dirty="0" smtClean="0"/>
                  <a:t>を出力する</a:t>
                </a:r>
                <a:endParaRPr kumimoji="1" lang="en-US" altLang="ja-JP" sz="1800" dirty="0" smtClean="0"/>
              </a:p>
              <a:p>
                <a:r>
                  <a:rPr lang="ja-JP" altLang="en-US" sz="2000" dirty="0"/>
                  <a:t>文字列</a:t>
                </a:r>
                <a:r>
                  <a:rPr lang="ja-JP" altLang="en-US" sz="2000" dirty="0" smtClean="0"/>
                  <a:t>の</a:t>
                </a:r>
                <a:r>
                  <a:rPr lang="ja-JP" altLang="en-US" sz="2000" dirty="0"/>
                  <a:t>長</a:t>
                </a:r>
                <a:r>
                  <a:rPr lang="ja-JP" altLang="en-US" sz="2000" dirty="0" smtClean="0"/>
                  <a:t>さの</a:t>
                </a:r>
                <a:r>
                  <a:rPr lang="ja-JP" altLang="en-US" sz="2000" dirty="0"/>
                  <a:t>最大値</a:t>
                </a:r>
                <a:r>
                  <a:rPr lang="ja-JP" altLang="en-US" sz="2000" dirty="0" smtClean="0"/>
                  <a:t>を</a:t>
                </a:r>
                <a:r>
                  <a:rPr lang="en-US" altLang="ja-JP" sz="2000" dirty="0" smtClean="0"/>
                  <a:t>m</a:t>
                </a:r>
                <a:r>
                  <a:rPr lang="ja-JP" altLang="en-US" sz="2000" dirty="0" smtClean="0"/>
                  <a:t>とすると、計算量は</a:t>
                </a:r>
                <a14:m>
                  <m:oMath xmlns:m="http://schemas.openxmlformats.org/officeDocument/2006/math">
                    <m:r>
                      <a:rPr lang="en-US" altLang="ja-JP" sz="2000" b="0" i="1" smtClean="0">
                        <a:latin typeface="Cambria Math" panose="02040503050406030204" pitchFamily="18" charset="0"/>
                      </a:rPr>
                      <m:t>𝑂</m:t>
                    </m:r>
                    <m:r>
                      <a:rPr lang="en-US" altLang="ja-JP" sz="2000" b="0" i="1" smtClean="0">
                        <a:latin typeface="Cambria Math" panose="02040503050406030204" pitchFamily="18" charset="0"/>
                      </a:rPr>
                      <m:t>(</m:t>
                    </m:r>
                    <m:sSup>
                      <m:sSupPr>
                        <m:ctrlPr>
                          <a:rPr lang="en-US" altLang="ja-JP" sz="2000" b="0" i="1" smtClean="0">
                            <a:latin typeface="Cambria Math" panose="02040503050406030204" pitchFamily="18" charset="0"/>
                          </a:rPr>
                        </m:ctrlPr>
                      </m:sSupPr>
                      <m:e>
                        <m:r>
                          <a:rPr lang="en-US" altLang="ja-JP" sz="2000" b="0" i="1" smtClean="0">
                            <a:latin typeface="Cambria Math" panose="02040503050406030204" pitchFamily="18" charset="0"/>
                          </a:rPr>
                          <m:t>𝑛</m:t>
                        </m:r>
                      </m:e>
                      <m:sup>
                        <m:r>
                          <a:rPr lang="en-US" altLang="ja-JP" sz="2000" b="0" i="1" smtClean="0">
                            <a:latin typeface="Cambria Math" panose="02040503050406030204" pitchFamily="18" charset="0"/>
                          </a:rPr>
                          <m:t>2</m:t>
                        </m:r>
                      </m:sup>
                    </m:sSup>
                    <m:sSup>
                      <m:sSupPr>
                        <m:ctrlPr>
                          <a:rPr lang="en-US" altLang="ja-JP" sz="2000" b="0" i="1" smtClean="0">
                            <a:latin typeface="Cambria Math" panose="02040503050406030204" pitchFamily="18" charset="0"/>
                          </a:rPr>
                        </m:ctrlPr>
                      </m:sSupPr>
                      <m:e>
                        <m:r>
                          <a:rPr lang="en-US" altLang="ja-JP" sz="2000" b="0" i="1" smtClean="0">
                            <a:latin typeface="Cambria Math" panose="02040503050406030204" pitchFamily="18" charset="0"/>
                          </a:rPr>
                          <m:t>𝑚</m:t>
                        </m:r>
                      </m:e>
                      <m:sup>
                        <m:r>
                          <a:rPr lang="en-US" altLang="ja-JP" sz="2000" b="0" i="1" smtClean="0">
                            <a:latin typeface="Cambria Math" panose="02040503050406030204" pitchFamily="18" charset="0"/>
                          </a:rPr>
                          <m:t>2</m:t>
                        </m:r>
                      </m:sup>
                    </m:sSup>
                    <m:r>
                      <a:rPr lang="en-US" altLang="ja-JP" sz="2000" b="0" i="1" smtClean="0">
                        <a:latin typeface="Cambria Math" panose="02040503050406030204" pitchFamily="18" charset="0"/>
                      </a:rPr>
                      <m:t>)</m:t>
                    </m:r>
                  </m:oMath>
                </a14:m>
                <a:r>
                  <a:rPr kumimoji="1" lang="ja-JP" altLang="en-US" sz="2000" dirty="0" smtClean="0"/>
                  <a:t>となる。</a:t>
                </a:r>
                <a:endParaRPr kumimoji="1" lang="en-US" altLang="ja-JP" sz="2000" dirty="0" smtClean="0"/>
              </a:p>
              <a:p>
                <a:pPr lvl="1"/>
                <a:r>
                  <a:rPr lang="ja-JP" altLang="en-US" sz="1800" dirty="0"/>
                  <a:t>今回</a:t>
                </a:r>
                <a:r>
                  <a:rPr lang="ja-JP" altLang="en-US" sz="1800" dirty="0" smtClean="0"/>
                  <a:t>は</a:t>
                </a:r>
                <a14:m>
                  <m:oMath xmlns:m="http://schemas.openxmlformats.org/officeDocument/2006/math">
                    <m:r>
                      <a:rPr lang="en-US" altLang="ja-JP" sz="1800" b="0" i="1" smtClean="0">
                        <a:latin typeface="Cambria Math" panose="02040503050406030204" pitchFamily="18" charset="0"/>
                      </a:rPr>
                      <m:t>𝑛</m:t>
                    </m:r>
                    <m:r>
                      <a:rPr lang="en-US" altLang="ja-JP" sz="1800" b="0" i="1" smtClean="0">
                        <a:latin typeface="Cambria Math" panose="02040503050406030204" pitchFamily="18" charset="0"/>
                        <a:ea typeface="Cambria Math" panose="02040503050406030204" pitchFamily="18" charset="0"/>
                      </a:rPr>
                      <m:t>≤50, </m:t>
                    </m:r>
                    <m:r>
                      <a:rPr lang="en-US" altLang="ja-JP" sz="1800" b="0" i="1" smtClean="0">
                        <a:latin typeface="Cambria Math" panose="02040503050406030204" pitchFamily="18" charset="0"/>
                        <a:ea typeface="Cambria Math" panose="02040503050406030204" pitchFamily="18" charset="0"/>
                      </a:rPr>
                      <m:t>𝑚</m:t>
                    </m:r>
                    <m:r>
                      <a:rPr lang="en-US" altLang="ja-JP" sz="1800" b="0" i="1" smtClean="0">
                        <a:latin typeface="Cambria Math" panose="02040503050406030204" pitchFamily="18" charset="0"/>
                        <a:ea typeface="Cambria Math" panose="02040503050406030204" pitchFamily="18" charset="0"/>
                      </a:rPr>
                      <m:t>≤50</m:t>
                    </m:r>
                  </m:oMath>
                </a14:m>
                <a:r>
                  <a:rPr kumimoji="1" lang="ja-JP" altLang="en-US" sz="1800" dirty="0" err="1" smtClean="0"/>
                  <a:t>なので</a:t>
                </a:r>
                <a:r>
                  <a:rPr kumimoji="1" lang="ja-JP" altLang="en-US" sz="1800" dirty="0" smtClean="0"/>
                  <a:t>十分間に合う</a:t>
                </a:r>
                <a:endParaRPr kumimoji="1" lang="ja-JP" altLang="en-US" sz="1800" dirty="0"/>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0">
                <a:blip r:embed="rId2"/>
                <a:stretch>
                  <a:fillRect l="-284" t="-1413" r="-213"/>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6642151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文字列</a:t>
            </a:r>
            <a:r>
              <a:rPr lang="en-US" altLang="ja-JP" dirty="0" smtClean="0"/>
              <a:t>s</a:t>
            </a:r>
            <a:r>
              <a:rPr lang="ja-JP" altLang="en-US" dirty="0" smtClean="0"/>
              <a:t>の長さ</a:t>
            </a:r>
            <a:r>
              <a:rPr lang="en-US" altLang="ja-JP" dirty="0" smtClean="0"/>
              <a:t>k</a:t>
            </a:r>
            <a:r>
              <a:rPr lang="ja-JP" altLang="en-US" dirty="0" smtClean="0"/>
              <a:t>の空港コードを求める</a:t>
            </a:r>
            <a:endParaRPr kumimoji="1" lang="ja-JP" altLang="en-US" dirty="0"/>
          </a:p>
        </p:txBody>
      </p:sp>
      <p:sp>
        <p:nvSpPr>
          <p:cNvPr id="3" name="コンテンツ プレースホルダー 2"/>
          <p:cNvSpPr>
            <a:spLocks noGrp="1"/>
          </p:cNvSpPr>
          <p:nvPr>
            <p:ph idx="1"/>
          </p:nvPr>
        </p:nvSpPr>
        <p:spPr>
          <a:xfrm>
            <a:off x="677333" y="2160588"/>
            <a:ext cx="9349894" cy="4489593"/>
          </a:xfrm>
        </p:spPr>
        <p:txBody>
          <a:bodyPr>
            <a:normAutofit fontScale="92500" lnSpcReduction="10000"/>
          </a:bodyPr>
          <a:lstStyle/>
          <a:p>
            <a:pPr marL="0" indent="0">
              <a:buNone/>
            </a:pPr>
            <a:r>
              <a:rPr lang="en-US" altLang="ja-JP" dirty="0"/>
              <a:t>string </a:t>
            </a:r>
            <a:r>
              <a:rPr lang="en-US" altLang="ja-JP" dirty="0" err="1"/>
              <a:t>syori</a:t>
            </a:r>
            <a:r>
              <a:rPr lang="en-US" altLang="ja-JP" dirty="0"/>
              <a:t>(string </a:t>
            </a:r>
            <a:r>
              <a:rPr lang="en-US" altLang="ja-JP" dirty="0" err="1"/>
              <a:t>s,int</a:t>
            </a:r>
            <a:r>
              <a:rPr lang="en-US" altLang="ja-JP" dirty="0"/>
              <a:t> k){</a:t>
            </a:r>
          </a:p>
          <a:p>
            <a:pPr marL="0" indent="0">
              <a:buNone/>
            </a:pPr>
            <a:r>
              <a:rPr lang="en-US" altLang="ja-JP" dirty="0"/>
              <a:t>  </a:t>
            </a:r>
            <a:r>
              <a:rPr lang="en-US" altLang="ja-JP" dirty="0" err="1"/>
              <a:t>int</a:t>
            </a:r>
            <a:r>
              <a:rPr lang="en-US" altLang="ja-JP" dirty="0"/>
              <a:t> n=</a:t>
            </a:r>
            <a:r>
              <a:rPr lang="en-US" altLang="ja-JP" dirty="0" err="1"/>
              <a:t>s.size</a:t>
            </a:r>
            <a:r>
              <a:rPr lang="en-US" altLang="ja-JP" dirty="0"/>
              <a:t>();string ret=“”;</a:t>
            </a:r>
          </a:p>
          <a:p>
            <a:pPr marL="0" indent="0">
              <a:buNone/>
            </a:pPr>
            <a:r>
              <a:rPr lang="en-US" altLang="ja-JP" dirty="0"/>
              <a:t>  ret+=s[0];</a:t>
            </a:r>
          </a:p>
          <a:p>
            <a:pPr marL="0" indent="0">
              <a:buNone/>
            </a:pPr>
            <a:r>
              <a:rPr lang="en-US" altLang="ja-JP" dirty="0"/>
              <a:t>  for(</a:t>
            </a:r>
            <a:r>
              <a:rPr lang="en-US" altLang="ja-JP" dirty="0" err="1"/>
              <a:t>int</a:t>
            </a:r>
            <a:r>
              <a:rPr lang="en-US" altLang="ja-JP" dirty="0"/>
              <a:t> </a:t>
            </a:r>
            <a:r>
              <a:rPr lang="en-US" altLang="ja-JP" dirty="0" err="1"/>
              <a:t>i</a:t>
            </a:r>
            <a:r>
              <a:rPr lang="en-US" altLang="ja-JP" dirty="0"/>
              <a:t>=1;i&lt;</a:t>
            </a:r>
            <a:r>
              <a:rPr lang="en-US" altLang="ja-JP" dirty="0" err="1"/>
              <a:t>n;i</a:t>
            </a:r>
            <a:r>
              <a:rPr lang="en-US" altLang="ja-JP" dirty="0"/>
              <a:t>++){</a:t>
            </a:r>
          </a:p>
          <a:p>
            <a:pPr marL="0" indent="0">
              <a:buNone/>
            </a:pPr>
            <a:r>
              <a:rPr lang="en-US" altLang="ja-JP" dirty="0"/>
              <a:t>    if(s[i-1]==‘a’ || s[i-1]==‘</a:t>
            </a:r>
            <a:r>
              <a:rPr lang="en-US" altLang="ja-JP" dirty="0" err="1"/>
              <a:t>i</a:t>
            </a:r>
            <a:r>
              <a:rPr lang="en-US" altLang="ja-JP" dirty="0"/>
              <a:t>’ || s[i-1]==‘u’ || s[i-1]==‘e’ || s[i-1]==‘o’){</a:t>
            </a:r>
          </a:p>
          <a:p>
            <a:pPr marL="0" indent="0">
              <a:buNone/>
            </a:pPr>
            <a:r>
              <a:rPr lang="en-US" altLang="ja-JP" dirty="0"/>
              <a:t>      ret+=s[</a:t>
            </a:r>
            <a:r>
              <a:rPr lang="en-US" altLang="ja-JP" dirty="0" err="1"/>
              <a:t>i</a:t>
            </a:r>
            <a:r>
              <a:rPr lang="en-US" altLang="ja-JP" dirty="0"/>
              <a:t>];</a:t>
            </a:r>
          </a:p>
          <a:p>
            <a:pPr marL="0" indent="0">
              <a:buNone/>
            </a:pPr>
            <a:r>
              <a:rPr lang="en-US" altLang="ja-JP" dirty="0"/>
              <a:t>    }</a:t>
            </a:r>
          </a:p>
          <a:p>
            <a:pPr marL="0" indent="0">
              <a:buNone/>
            </a:pPr>
            <a:r>
              <a:rPr lang="en-US" altLang="ja-JP" dirty="0"/>
              <a:t>  }</a:t>
            </a:r>
          </a:p>
          <a:p>
            <a:pPr marL="0" indent="0">
              <a:buNone/>
            </a:pPr>
            <a:r>
              <a:rPr lang="en-US" altLang="ja-JP" dirty="0"/>
              <a:t>  if(</a:t>
            </a:r>
            <a:r>
              <a:rPr lang="en-US" altLang="ja-JP" dirty="0" err="1"/>
              <a:t>ret.size</a:t>
            </a:r>
            <a:r>
              <a:rPr lang="en-US" altLang="ja-JP" dirty="0"/>
              <a:t>()&lt;k) return ret;</a:t>
            </a:r>
          </a:p>
          <a:p>
            <a:pPr marL="0" indent="0">
              <a:buNone/>
            </a:pPr>
            <a:r>
              <a:rPr lang="en-US" altLang="ja-JP" dirty="0"/>
              <a:t>  else return </a:t>
            </a:r>
            <a:r>
              <a:rPr lang="en-US" altLang="ja-JP" dirty="0" err="1"/>
              <a:t>ret.substr</a:t>
            </a:r>
            <a:r>
              <a:rPr lang="en-US" altLang="ja-JP" dirty="0"/>
              <a:t>(0,k);</a:t>
            </a:r>
          </a:p>
          <a:p>
            <a:pPr marL="0" indent="0">
              <a:buNone/>
            </a:pPr>
            <a:r>
              <a:rPr lang="en-US" altLang="ja-JP" dirty="0"/>
              <a:t>}</a:t>
            </a:r>
          </a:p>
          <a:p>
            <a:pPr marL="0" indent="0">
              <a:buNone/>
            </a:pPr>
            <a:r>
              <a:rPr lang="ja-JP" altLang="en-US" dirty="0"/>
              <a:t>こういった処理は</a:t>
            </a:r>
            <a:r>
              <a:rPr lang="en-US" altLang="ja-JP" dirty="0"/>
              <a:t>1</a:t>
            </a:r>
            <a:r>
              <a:rPr lang="ja-JP" altLang="en-US" dirty="0" err="1"/>
              <a:t>つの</a:t>
            </a:r>
            <a:r>
              <a:rPr lang="ja-JP" altLang="en-US" dirty="0"/>
              <a:t>関数としてまとめると実装の見通しが楽になる</a:t>
            </a:r>
          </a:p>
          <a:p>
            <a:pPr marL="0" indent="0">
              <a:buNone/>
            </a:pPr>
            <a:endParaRPr kumimoji="1" lang="ja-JP" altLang="en-US" dirty="0"/>
          </a:p>
        </p:txBody>
      </p:sp>
    </p:spTree>
    <p:extLst>
      <p:ext uri="{BB962C8B-B14F-4D97-AF65-F5344CB8AC3E}">
        <p14:creationId xmlns:p14="http://schemas.microsoft.com/office/powerpoint/2010/main" val="42081378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答えの</a:t>
            </a:r>
            <a:r>
              <a:rPr kumimoji="1" lang="en-US" altLang="ja-JP" dirty="0" smtClean="0"/>
              <a:t>k</a:t>
            </a:r>
            <a:r>
              <a:rPr kumimoji="1" lang="ja-JP" altLang="en-US" dirty="0" smtClean="0"/>
              <a:t>を求める</a:t>
            </a:r>
            <a:endParaRPr kumimoji="1" lang="ja-JP" altLang="en-US" dirty="0"/>
          </a:p>
        </p:txBody>
      </p:sp>
      <p:sp>
        <p:nvSpPr>
          <p:cNvPr id="3" name="コンテンツ プレースホルダー 2"/>
          <p:cNvSpPr>
            <a:spLocks noGrp="1"/>
          </p:cNvSpPr>
          <p:nvPr>
            <p:ph idx="1"/>
          </p:nvPr>
        </p:nvSpPr>
        <p:spPr>
          <a:xfrm>
            <a:off x="677334" y="2160589"/>
            <a:ext cx="9235594" cy="4437638"/>
          </a:xfrm>
        </p:spPr>
        <p:txBody>
          <a:bodyPr>
            <a:normAutofit fontScale="92500" lnSpcReduction="10000"/>
          </a:bodyPr>
          <a:lstStyle/>
          <a:p>
            <a:pPr marL="0" indent="0">
              <a:buNone/>
            </a:pPr>
            <a:r>
              <a:rPr lang="en-US" altLang="ja-JP" dirty="0"/>
              <a:t>for(</a:t>
            </a:r>
            <a:r>
              <a:rPr lang="en-US" altLang="ja-JP" dirty="0" err="1"/>
              <a:t>int</a:t>
            </a:r>
            <a:r>
              <a:rPr lang="en-US" altLang="ja-JP" dirty="0"/>
              <a:t> k=1;k&lt;=50;k++){</a:t>
            </a:r>
          </a:p>
          <a:p>
            <a:pPr marL="0" indent="0">
              <a:buNone/>
            </a:pPr>
            <a:r>
              <a:rPr lang="en-US" altLang="ja-JP" dirty="0"/>
              <a:t>  string </a:t>
            </a:r>
            <a:r>
              <a:rPr lang="en-US" altLang="ja-JP" dirty="0" err="1"/>
              <a:t>ryakuki</a:t>
            </a:r>
            <a:r>
              <a:rPr lang="en-US" altLang="ja-JP" dirty="0"/>
              <a:t>[n];</a:t>
            </a:r>
          </a:p>
          <a:p>
            <a:pPr marL="0" indent="0">
              <a:buNone/>
            </a:pPr>
            <a:r>
              <a:rPr lang="en-US" altLang="ja-JP" dirty="0"/>
              <a:t>  for(</a:t>
            </a:r>
            <a:r>
              <a:rPr lang="en-US" altLang="ja-JP" dirty="0" err="1"/>
              <a:t>int</a:t>
            </a:r>
            <a:r>
              <a:rPr lang="en-US" altLang="ja-JP" dirty="0"/>
              <a:t> </a:t>
            </a:r>
            <a:r>
              <a:rPr lang="en-US" altLang="ja-JP" dirty="0" err="1"/>
              <a:t>i</a:t>
            </a:r>
            <a:r>
              <a:rPr lang="en-US" altLang="ja-JP" dirty="0"/>
              <a:t>=0;i&lt;</a:t>
            </a:r>
            <a:r>
              <a:rPr lang="en-US" altLang="ja-JP" dirty="0" err="1"/>
              <a:t>n;i</a:t>
            </a:r>
            <a:r>
              <a:rPr lang="en-US" altLang="ja-JP" dirty="0"/>
              <a:t>++) </a:t>
            </a:r>
            <a:r>
              <a:rPr lang="en-US" altLang="ja-JP" dirty="0" err="1"/>
              <a:t>ryakuki</a:t>
            </a:r>
            <a:r>
              <a:rPr lang="en-US" altLang="ja-JP" dirty="0"/>
              <a:t>[</a:t>
            </a:r>
            <a:r>
              <a:rPr lang="en-US" altLang="ja-JP" dirty="0" err="1"/>
              <a:t>i</a:t>
            </a:r>
            <a:r>
              <a:rPr lang="en-US" altLang="ja-JP" dirty="0"/>
              <a:t>]=</a:t>
            </a:r>
            <a:r>
              <a:rPr lang="en-US" altLang="ja-JP" dirty="0" err="1"/>
              <a:t>syori</a:t>
            </a:r>
            <a:r>
              <a:rPr lang="en-US" altLang="ja-JP" dirty="0"/>
              <a:t>(input[</a:t>
            </a:r>
            <a:r>
              <a:rPr lang="en-US" altLang="ja-JP" dirty="0" err="1"/>
              <a:t>i</a:t>
            </a:r>
            <a:r>
              <a:rPr lang="en-US" altLang="ja-JP" dirty="0"/>
              <a:t>],k);</a:t>
            </a:r>
          </a:p>
          <a:p>
            <a:pPr marL="0" indent="0">
              <a:buNone/>
            </a:pPr>
            <a:r>
              <a:rPr lang="en-US" altLang="ja-JP" dirty="0"/>
              <a:t>  </a:t>
            </a:r>
            <a:r>
              <a:rPr lang="en-US" altLang="ja-JP" dirty="0" err="1"/>
              <a:t>int</a:t>
            </a:r>
            <a:r>
              <a:rPr lang="en-US" altLang="ja-JP" dirty="0"/>
              <a:t> f=0;</a:t>
            </a:r>
          </a:p>
          <a:p>
            <a:pPr marL="0" indent="0">
              <a:buNone/>
            </a:pPr>
            <a:r>
              <a:rPr lang="en-US" altLang="ja-JP" dirty="0"/>
              <a:t>  for(</a:t>
            </a:r>
            <a:r>
              <a:rPr lang="en-US" altLang="ja-JP" dirty="0" err="1"/>
              <a:t>int</a:t>
            </a:r>
            <a:r>
              <a:rPr lang="en-US" altLang="ja-JP" dirty="0"/>
              <a:t> </a:t>
            </a:r>
            <a:r>
              <a:rPr lang="en-US" altLang="ja-JP" dirty="0" err="1"/>
              <a:t>i</a:t>
            </a:r>
            <a:r>
              <a:rPr lang="en-US" altLang="ja-JP" dirty="0"/>
              <a:t>=0;i&lt;</a:t>
            </a:r>
            <a:r>
              <a:rPr lang="en-US" altLang="ja-JP" dirty="0" err="1"/>
              <a:t>n;i</a:t>
            </a:r>
            <a:r>
              <a:rPr lang="en-US" altLang="ja-JP" dirty="0"/>
              <a:t>++) for(</a:t>
            </a:r>
            <a:r>
              <a:rPr lang="en-US" altLang="ja-JP" dirty="0" err="1"/>
              <a:t>int</a:t>
            </a:r>
            <a:r>
              <a:rPr lang="en-US" altLang="ja-JP" dirty="0"/>
              <a:t> j=i+1;j&lt;</a:t>
            </a:r>
            <a:r>
              <a:rPr lang="en-US" altLang="ja-JP" dirty="0" err="1"/>
              <a:t>n;j</a:t>
            </a:r>
            <a:r>
              <a:rPr lang="en-US" altLang="ja-JP" dirty="0"/>
              <a:t>++){</a:t>
            </a:r>
          </a:p>
          <a:p>
            <a:pPr marL="0" indent="0">
              <a:buNone/>
            </a:pPr>
            <a:r>
              <a:rPr lang="en-US" altLang="ja-JP" dirty="0"/>
              <a:t>    if(</a:t>
            </a:r>
            <a:r>
              <a:rPr lang="en-US" altLang="ja-JP" dirty="0" err="1"/>
              <a:t>ryakuki</a:t>
            </a:r>
            <a:r>
              <a:rPr lang="en-US" altLang="ja-JP" dirty="0"/>
              <a:t>[</a:t>
            </a:r>
            <a:r>
              <a:rPr lang="en-US" altLang="ja-JP" dirty="0" err="1"/>
              <a:t>i</a:t>
            </a:r>
            <a:r>
              <a:rPr lang="en-US" altLang="ja-JP" dirty="0"/>
              <a:t>]==</a:t>
            </a:r>
            <a:r>
              <a:rPr lang="en-US" altLang="ja-JP" dirty="0" err="1"/>
              <a:t>ryakuki</a:t>
            </a:r>
            <a:r>
              <a:rPr lang="en-US" altLang="ja-JP" dirty="0"/>
              <a:t>[j]) f=1;</a:t>
            </a:r>
          </a:p>
          <a:p>
            <a:pPr marL="0" indent="0">
              <a:buNone/>
            </a:pPr>
            <a:r>
              <a:rPr lang="en-US" altLang="ja-JP" dirty="0"/>
              <a:t>  }</a:t>
            </a:r>
          </a:p>
          <a:p>
            <a:pPr marL="0" indent="0">
              <a:buNone/>
            </a:pPr>
            <a:r>
              <a:rPr lang="en-US" altLang="ja-JP" dirty="0"/>
              <a:t>  if(f==0){</a:t>
            </a:r>
          </a:p>
          <a:p>
            <a:pPr marL="0" indent="0">
              <a:buNone/>
            </a:pPr>
            <a:r>
              <a:rPr lang="en-US" altLang="ja-JP" dirty="0"/>
              <a:t>    </a:t>
            </a:r>
            <a:r>
              <a:rPr lang="en-US" altLang="ja-JP" dirty="0" err="1"/>
              <a:t>printf</a:t>
            </a:r>
            <a:r>
              <a:rPr lang="en-US" altLang="ja-JP" dirty="0"/>
              <a:t>(“%d\</a:t>
            </a:r>
            <a:r>
              <a:rPr lang="en-US" altLang="ja-JP" dirty="0" err="1"/>
              <a:t>n”,k</a:t>
            </a:r>
            <a:r>
              <a:rPr lang="en-US" altLang="ja-JP" dirty="0"/>
              <a:t>);break;</a:t>
            </a:r>
          </a:p>
          <a:p>
            <a:pPr marL="0" indent="0">
              <a:buNone/>
            </a:pPr>
            <a:r>
              <a:rPr lang="en-US" altLang="ja-JP" dirty="0"/>
              <a:t>  }</a:t>
            </a:r>
          </a:p>
          <a:p>
            <a:pPr marL="0" indent="0">
              <a:buNone/>
            </a:pPr>
            <a:r>
              <a:rPr lang="en-US" altLang="ja-JP" dirty="0"/>
              <a:t>  if(f==1 &amp;&amp; k==50) </a:t>
            </a:r>
            <a:r>
              <a:rPr lang="en-US" altLang="ja-JP" dirty="0" err="1"/>
              <a:t>printf</a:t>
            </a:r>
            <a:r>
              <a:rPr lang="en-US" altLang="ja-JP" dirty="0"/>
              <a:t>(“-1\n”);</a:t>
            </a:r>
          </a:p>
          <a:p>
            <a:pPr marL="0" indent="0">
              <a:buNone/>
            </a:pPr>
            <a:r>
              <a:rPr lang="en-US" altLang="ja-JP" dirty="0"/>
              <a:t>}</a:t>
            </a:r>
          </a:p>
          <a:p>
            <a:pPr marL="0" indent="0">
              <a:buNone/>
            </a:pPr>
            <a:endParaRPr kumimoji="1" lang="ja-JP" altLang="en-US" dirty="0"/>
          </a:p>
        </p:txBody>
      </p:sp>
    </p:spTree>
    <p:extLst>
      <p:ext uri="{BB962C8B-B14F-4D97-AF65-F5344CB8AC3E}">
        <p14:creationId xmlns:p14="http://schemas.microsoft.com/office/powerpoint/2010/main" val="25285495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より効率の良い解法</a:t>
            </a:r>
            <a:endParaRPr kumimoji="1" lang="ja-JP" altLang="en-US" dirty="0"/>
          </a:p>
        </p:txBody>
      </p:sp>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p:txBody>
              <a:bodyPr>
                <a:normAutofit/>
              </a:bodyPr>
              <a:lstStyle/>
              <a:p>
                <a:r>
                  <a:rPr kumimoji="1" lang="ja-JP" altLang="en-US" sz="2000" dirty="0" smtClean="0"/>
                  <a:t>まずは、各文字列に対して略記の</a:t>
                </a:r>
                <a:r>
                  <a:rPr kumimoji="1" lang="en-US" altLang="ja-JP" sz="2000" dirty="0" smtClean="0"/>
                  <a:t>1</a:t>
                </a:r>
                <a:r>
                  <a:rPr kumimoji="1" lang="ja-JP" altLang="en-US" sz="2000" dirty="0" smtClean="0"/>
                  <a:t>つ目の処理を行う</a:t>
                </a:r>
                <a:endParaRPr kumimoji="1" lang="en-US" altLang="ja-JP" sz="2000" dirty="0" smtClean="0"/>
              </a:p>
              <a:p>
                <a:r>
                  <a:rPr lang="ja-JP" altLang="en-US" sz="2000" dirty="0" smtClean="0"/>
                  <a:t>その後、全ての</a:t>
                </a:r>
                <a:r>
                  <a:rPr lang="en-US" altLang="ja-JP" sz="2000" dirty="0" smtClean="0"/>
                  <a:t>2</a:t>
                </a:r>
                <a:r>
                  <a:rPr lang="ja-JP" altLang="en-US" sz="2000" dirty="0" err="1" smtClean="0"/>
                  <a:t>つの</a:t>
                </a:r>
                <a:r>
                  <a:rPr lang="ja-JP" altLang="en-US" sz="2000" dirty="0" smtClean="0"/>
                  <a:t>文字列の組み合わせにおいて、先頭から最長で何文字一致しているか（最長共通接頭辞の長さ）を調べる</a:t>
                </a:r>
                <a:endParaRPr lang="en-US" altLang="ja-JP" sz="2000" dirty="0" smtClean="0"/>
              </a:p>
              <a:p>
                <a:r>
                  <a:rPr kumimoji="1" lang="ja-JP" altLang="en-US" sz="2000" dirty="0" smtClean="0"/>
                  <a:t>全ての文字列の組み合わせにおける「</a:t>
                </a:r>
                <a:r>
                  <a:rPr lang="ja-JP" altLang="en-US" sz="2000" dirty="0"/>
                  <a:t>最長共通接頭辞の長さ</a:t>
                </a:r>
                <a:r>
                  <a:rPr kumimoji="1" lang="ja-JP" altLang="en-US" sz="2000" dirty="0" smtClean="0"/>
                  <a:t>」の最大値（</a:t>
                </a:r>
                <a:r>
                  <a:rPr kumimoji="1" lang="en-US" altLang="ja-JP" sz="2000" dirty="0" smtClean="0"/>
                  <a:t>x</a:t>
                </a:r>
                <a:r>
                  <a:rPr kumimoji="1" lang="ja-JP" altLang="en-US" sz="2000" dirty="0" smtClean="0"/>
                  <a:t>とおく）に</a:t>
                </a:r>
                <a:r>
                  <a:rPr kumimoji="1" lang="en-US" altLang="ja-JP" sz="2000" dirty="0" smtClean="0"/>
                  <a:t>1</a:t>
                </a:r>
                <a:r>
                  <a:rPr kumimoji="1" lang="ja-JP" altLang="en-US" sz="2000" dirty="0" smtClean="0"/>
                  <a:t>を足したものが答えである</a:t>
                </a:r>
                <a:endParaRPr kumimoji="1" lang="en-US" altLang="ja-JP" sz="2000" dirty="0" smtClean="0"/>
              </a:p>
              <a:p>
                <a:pPr lvl="1"/>
                <a:r>
                  <a:rPr lang="en-US" altLang="ja-JP" sz="1800" dirty="0"/>
                  <a:t>k</a:t>
                </a:r>
                <a:r>
                  <a:rPr kumimoji="1" lang="en-US" altLang="ja-JP" sz="1800" dirty="0" smtClean="0"/>
                  <a:t>=x</a:t>
                </a:r>
                <a:r>
                  <a:rPr kumimoji="1" lang="ja-JP" altLang="en-US" sz="1800" dirty="0" smtClean="0"/>
                  <a:t>と</a:t>
                </a:r>
                <a:r>
                  <a:rPr lang="ja-JP" altLang="en-US" sz="1800" dirty="0" smtClean="0"/>
                  <a:t>だ</a:t>
                </a:r>
                <a:r>
                  <a:rPr lang="ja-JP" altLang="en-US" sz="1800" dirty="0"/>
                  <a:t>と</a:t>
                </a:r>
                <a:r>
                  <a:rPr kumimoji="1" lang="ja-JP" altLang="en-US" sz="1800" dirty="0" smtClean="0"/>
                  <a:t>略記が一致する</a:t>
                </a:r>
                <a:r>
                  <a:rPr lang="ja-JP" altLang="en-US" sz="1800" dirty="0" smtClean="0"/>
                  <a:t>文字列</a:t>
                </a:r>
                <a:r>
                  <a:rPr kumimoji="1" lang="ja-JP" altLang="en-US" sz="1800" dirty="0" smtClean="0"/>
                  <a:t>が存在するが、</a:t>
                </a:r>
                <a:r>
                  <a:rPr kumimoji="1" lang="en-US" altLang="ja-JP" sz="1800" dirty="0" smtClean="0"/>
                  <a:t>k=x+1</a:t>
                </a:r>
                <a:r>
                  <a:rPr kumimoji="1" lang="ja-JP" altLang="en-US" sz="1800" dirty="0" smtClean="0"/>
                  <a:t>なら存在しないため</a:t>
                </a:r>
                <a:endParaRPr kumimoji="1" lang="en-US" altLang="ja-JP" sz="1800" dirty="0" smtClean="0"/>
              </a:p>
              <a:p>
                <a:r>
                  <a:rPr kumimoji="1" lang="ja-JP" altLang="en-US" sz="2000" dirty="0" smtClean="0"/>
                  <a:t>ただし、完全に一致する</a:t>
                </a:r>
                <a:r>
                  <a:rPr kumimoji="1" lang="en-US" altLang="ja-JP" sz="2000" dirty="0" smtClean="0"/>
                  <a:t>2</a:t>
                </a:r>
                <a:r>
                  <a:rPr kumimoji="1" lang="ja-JP" altLang="en-US" sz="2000" dirty="0" err="1" smtClean="0"/>
                  <a:t>つの</a:t>
                </a:r>
                <a:r>
                  <a:rPr kumimoji="1" lang="ja-JP" altLang="en-US" sz="2000" dirty="0" smtClean="0"/>
                  <a:t>文字列が存在する時は</a:t>
                </a:r>
                <a:r>
                  <a:rPr kumimoji="1" lang="en-US" altLang="ja-JP" sz="2000" dirty="0" smtClean="0"/>
                  <a:t>-1</a:t>
                </a:r>
                <a:r>
                  <a:rPr kumimoji="1" lang="ja-JP" altLang="en-US" sz="2000" dirty="0" smtClean="0"/>
                  <a:t>を出力する</a:t>
                </a:r>
                <a:endParaRPr kumimoji="1" lang="en-US" altLang="ja-JP" sz="2000" dirty="0" smtClean="0"/>
              </a:p>
              <a:p>
                <a:pPr lvl="1"/>
                <a:r>
                  <a:rPr lang="en-US" altLang="ja-JP" sz="1800" dirty="0" smtClean="0"/>
                  <a:t>k</a:t>
                </a:r>
                <a:r>
                  <a:rPr lang="ja-JP" altLang="en-US" sz="1800" dirty="0" smtClean="0"/>
                  <a:t>どのような値にしてもその</a:t>
                </a:r>
                <a:r>
                  <a:rPr lang="en-US" altLang="ja-JP" sz="1800" dirty="0" smtClean="0"/>
                  <a:t>2</a:t>
                </a:r>
                <a:r>
                  <a:rPr lang="ja-JP" altLang="en-US" sz="1800" dirty="0" err="1" smtClean="0"/>
                  <a:t>つの</a:t>
                </a:r>
                <a:r>
                  <a:rPr lang="ja-JP" altLang="en-US" sz="1800" dirty="0" smtClean="0"/>
                  <a:t>文字列の略記は区別できないため</a:t>
                </a:r>
                <a:endParaRPr lang="en-US" altLang="ja-JP" sz="1800" dirty="0" smtClean="0"/>
              </a:p>
              <a:p>
                <a:r>
                  <a:rPr kumimoji="1" lang="ja-JP" altLang="en-US" sz="2000" dirty="0" smtClean="0"/>
                  <a:t>この解法の計算量は</a:t>
                </a:r>
                <a14:m>
                  <m:oMath xmlns:m="http://schemas.openxmlformats.org/officeDocument/2006/math">
                    <m:r>
                      <a:rPr kumimoji="1" lang="en-US" altLang="ja-JP" sz="2000" b="0" i="1" smtClean="0">
                        <a:latin typeface="Cambria Math" panose="02040503050406030204" pitchFamily="18" charset="0"/>
                      </a:rPr>
                      <m:t>𝑂</m:t>
                    </m:r>
                    <m:r>
                      <a:rPr kumimoji="1" lang="en-US" altLang="ja-JP" sz="2000" b="0" i="1" smtClean="0">
                        <a:latin typeface="Cambria Math" panose="02040503050406030204" pitchFamily="18" charset="0"/>
                      </a:rPr>
                      <m:t>(</m:t>
                    </m:r>
                    <m:sSup>
                      <m:sSupPr>
                        <m:ctrlPr>
                          <a:rPr kumimoji="1" lang="en-US" altLang="ja-JP" sz="2000" b="0" i="1" smtClean="0">
                            <a:latin typeface="Cambria Math" panose="02040503050406030204" pitchFamily="18" charset="0"/>
                          </a:rPr>
                        </m:ctrlPr>
                      </m:sSupPr>
                      <m:e>
                        <m:r>
                          <a:rPr kumimoji="1" lang="en-US" altLang="ja-JP" sz="2000" b="0" i="1" smtClean="0">
                            <a:latin typeface="Cambria Math" panose="02040503050406030204" pitchFamily="18" charset="0"/>
                          </a:rPr>
                          <m:t>𝑛</m:t>
                        </m:r>
                      </m:e>
                      <m:sup>
                        <m:r>
                          <a:rPr kumimoji="1" lang="en-US" altLang="ja-JP" sz="2000" b="0" i="1" smtClean="0">
                            <a:latin typeface="Cambria Math" panose="02040503050406030204" pitchFamily="18" charset="0"/>
                          </a:rPr>
                          <m:t>2</m:t>
                        </m:r>
                      </m:sup>
                    </m:sSup>
                    <m:r>
                      <a:rPr kumimoji="1" lang="en-US" altLang="ja-JP" sz="2000" b="0" i="1" smtClean="0">
                        <a:latin typeface="Cambria Math" panose="02040503050406030204" pitchFamily="18" charset="0"/>
                      </a:rPr>
                      <m:t>𝑚</m:t>
                    </m:r>
                    <m:r>
                      <a:rPr kumimoji="1" lang="en-US" altLang="ja-JP" sz="2000" b="0" i="1" smtClean="0">
                        <a:latin typeface="Cambria Math" panose="02040503050406030204" pitchFamily="18" charset="0"/>
                      </a:rPr>
                      <m:t>)</m:t>
                    </m:r>
                  </m:oMath>
                </a14:m>
                <a:r>
                  <a:rPr kumimoji="1" lang="ja-JP" altLang="en-US" sz="2000" dirty="0" smtClean="0"/>
                  <a:t>となる</a:t>
                </a:r>
                <a:endParaRPr kumimoji="1" lang="ja-JP" altLang="en-US" sz="2000" dirty="0"/>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0">
                <a:blip r:embed="rId2"/>
                <a:stretch>
                  <a:fillRect l="-284" t="-1413" r="-284"/>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3586834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さらに効率の良い解法</a:t>
            </a:r>
            <a:endParaRPr kumimoji="1" lang="ja-JP" altLang="en-US" dirty="0"/>
          </a:p>
        </p:txBody>
      </p:sp>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677334" y="2160589"/>
                <a:ext cx="8596668" cy="4125911"/>
              </a:xfrm>
            </p:spPr>
            <p:txBody>
              <a:bodyPr>
                <a:normAutofit/>
              </a:bodyPr>
              <a:lstStyle/>
              <a:p>
                <a:r>
                  <a:rPr lang="ja-JP" altLang="en-US" sz="2000" dirty="0" smtClean="0"/>
                  <a:t>「最長共通接頭辞の長さ」が最も大きくなるような文字列のペアは、文字列を辞書順でソートしたら隣同士になるはずである</a:t>
                </a:r>
                <a:endParaRPr lang="en-US" altLang="ja-JP" sz="2000" dirty="0" smtClean="0"/>
              </a:p>
              <a:p>
                <a:pPr lvl="1"/>
                <a:r>
                  <a:rPr kumimoji="1" lang="ja-JP" altLang="en-US" sz="1800" dirty="0" smtClean="0"/>
                  <a:t>ソートした際そのようなペアの間に別の文字列が入っていた場合、ある長さの接頭辞が真ん中だけ異なっていることになって辞書順と矛盾するため</a:t>
                </a:r>
                <a:endParaRPr kumimoji="1" lang="en-US" altLang="ja-JP" sz="1800" dirty="0" smtClean="0"/>
              </a:p>
              <a:p>
                <a:r>
                  <a:rPr lang="ja-JP" altLang="en-US" sz="2000" dirty="0" smtClean="0"/>
                  <a:t>各文字列に対して略記の</a:t>
                </a:r>
                <a:r>
                  <a:rPr lang="en-US" altLang="ja-JP" sz="2000" dirty="0" smtClean="0"/>
                  <a:t>1</a:t>
                </a:r>
                <a:r>
                  <a:rPr lang="ja-JP" altLang="en-US" sz="2000" dirty="0" smtClean="0"/>
                  <a:t>つ目の処理を行ったものを辞書順でソートし、隣り合ったもの同士を比較して</a:t>
                </a:r>
                <a:r>
                  <a:rPr lang="ja-JP" altLang="en-US" sz="2000" dirty="0"/>
                  <a:t>「最長共通接頭辞の長さ</a:t>
                </a:r>
                <a:r>
                  <a:rPr lang="ja-JP" altLang="en-US" sz="2000" dirty="0" smtClean="0"/>
                  <a:t>」を求めればよい</a:t>
                </a:r>
                <a:endParaRPr lang="en-US" altLang="ja-JP" sz="2000" dirty="0" smtClean="0"/>
              </a:p>
              <a:p>
                <a:r>
                  <a:rPr kumimoji="1" lang="ja-JP" altLang="en-US" sz="2000" dirty="0" smtClean="0"/>
                  <a:t>この手法の計算量は</a:t>
                </a:r>
                <a14:m>
                  <m:oMath xmlns:m="http://schemas.openxmlformats.org/officeDocument/2006/math">
                    <m:r>
                      <a:rPr kumimoji="1" lang="en-US" altLang="ja-JP" sz="2000" b="0" i="1" smtClean="0">
                        <a:latin typeface="Cambria Math" panose="02040503050406030204" pitchFamily="18" charset="0"/>
                      </a:rPr>
                      <m:t>𝑂</m:t>
                    </m:r>
                    <m:r>
                      <a:rPr kumimoji="1" lang="en-US" altLang="ja-JP" sz="2000" b="0" i="1" smtClean="0">
                        <a:latin typeface="Cambria Math" panose="02040503050406030204" pitchFamily="18" charset="0"/>
                      </a:rPr>
                      <m:t>(</m:t>
                    </m:r>
                    <m:r>
                      <a:rPr kumimoji="1" lang="en-US" altLang="ja-JP" sz="2000" b="0" i="1" smtClean="0">
                        <a:latin typeface="Cambria Math" panose="02040503050406030204" pitchFamily="18" charset="0"/>
                      </a:rPr>
                      <m:t>𝑛𝑚</m:t>
                    </m:r>
                    <m:func>
                      <m:funcPr>
                        <m:ctrlPr>
                          <a:rPr kumimoji="1" lang="en-US" altLang="ja-JP" sz="2000" b="0" i="1" smtClean="0">
                            <a:latin typeface="Cambria Math" panose="02040503050406030204" pitchFamily="18" charset="0"/>
                          </a:rPr>
                        </m:ctrlPr>
                      </m:funcPr>
                      <m:fName>
                        <m:r>
                          <m:rPr>
                            <m:sty m:val="p"/>
                          </m:rPr>
                          <a:rPr kumimoji="1" lang="en-US" altLang="ja-JP" sz="2000" b="0" i="0" smtClean="0">
                            <a:latin typeface="Cambria Math" panose="02040503050406030204" pitchFamily="18" charset="0"/>
                          </a:rPr>
                          <m:t>log</m:t>
                        </m:r>
                      </m:fName>
                      <m:e>
                        <m:r>
                          <a:rPr kumimoji="1" lang="en-US" altLang="ja-JP" sz="2000" b="0" i="1" smtClean="0">
                            <a:latin typeface="Cambria Math" panose="02040503050406030204" pitchFamily="18" charset="0"/>
                          </a:rPr>
                          <m:t>𝑛</m:t>
                        </m:r>
                      </m:e>
                    </m:func>
                    <m:r>
                      <a:rPr kumimoji="1" lang="en-US" altLang="ja-JP" sz="2000" b="0" i="1" smtClean="0">
                        <a:latin typeface="Cambria Math" panose="02040503050406030204" pitchFamily="18" charset="0"/>
                      </a:rPr>
                      <m:t>)</m:t>
                    </m:r>
                  </m:oMath>
                </a14:m>
                <a:r>
                  <a:rPr kumimoji="1" lang="ja-JP" altLang="en-US" sz="2000" dirty="0" smtClean="0"/>
                  <a:t>となる</a:t>
                </a:r>
                <a:endParaRPr kumimoji="1" lang="en-US" altLang="ja-JP" sz="2000" dirty="0" smtClean="0"/>
              </a:p>
              <a:p>
                <a:pPr lvl="1"/>
                <a:r>
                  <a:rPr lang="ja-JP" altLang="en-US" sz="1800" dirty="0" smtClean="0"/>
                  <a:t>この問題の制約では最初に紹介した解法でも十分に短い実行時間で解けるが、問題の制約によってはこういった効率の良い解法を考える必要がある</a:t>
                </a:r>
                <a:endParaRPr lang="en-US" altLang="ja-JP" sz="1800" dirty="0" smtClean="0"/>
              </a:p>
              <a:p>
                <a:pPr lvl="1"/>
                <a:r>
                  <a:rPr kumimoji="1" lang="ja-JP" altLang="en-US" sz="1800" dirty="0" smtClean="0"/>
                  <a:t>さらに、実は</a:t>
                </a:r>
                <a:r>
                  <a:rPr lang="ja-JP" altLang="en-US" sz="1800" dirty="0" smtClean="0"/>
                  <a:t>この問題には計算量が</a:t>
                </a:r>
                <a14:m>
                  <m:oMath xmlns:m="http://schemas.openxmlformats.org/officeDocument/2006/math">
                    <m:r>
                      <a:rPr lang="en-US" altLang="ja-JP" sz="1800" b="0" i="1" smtClean="0">
                        <a:latin typeface="Cambria Math" panose="02040503050406030204" pitchFamily="18" charset="0"/>
                      </a:rPr>
                      <m:t>𝑂</m:t>
                    </m:r>
                    <m:r>
                      <a:rPr lang="en-US" altLang="ja-JP" sz="1800" b="0" i="1" smtClean="0">
                        <a:latin typeface="Cambria Math" panose="02040503050406030204" pitchFamily="18" charset="0"/>
                      </a:rPr>
                      <m:t>(</m:t>
                    </m:r>
                    <m:r>
                      <a:rPr lang="en-US" altLang="ja-JP" sz="1800" b="0" i="1" smtClean="0">
                        <a:latin typeface="Cambria Math" panose="02040503050406030204" pitchFamily="18" charset="0"/>
                      </a:rPr>
                      <m:t>𝑛𝑚</m:t>
                    </m:r>
                    <m:r>
                      <a:rPr lang="en-US" altLang="ja-JP" sz="1800" b="0" i="1" smtClean="0">
                        <a:latin typeface="Cambria Math" panose="02040503050406030204" pitchFamily="18" charset="0"/>
                      </a:rPr>
                      <m:t>)</m:t>
                    </m:r>
                    <m:r>
                      <a:rPr lang="ja-JP" altLang="en-US" sz="1800" i="1">
                        <a:latin typeface="Cambria Math" panose="02040503050406030204" pitchFamily="18" charset="0"/>
                      </a:rPr>
                      <m:t>と</m:t>
                    </m:r>
                  </m:oMath>
                </a14:m>
                <a:r>
                  <a:rPr kumimoji="1" lang="ja-JP" altLang="en-US" sz="1800" dirty="0" smtClean="0"/>
                  <a:t>なる解法も存在する</a:t>
                </a:r>
                <a:endParaRPr kumimoji="1" lang="ja-JP" altLang="en-US" sz="1800" dirty="0"/>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677334" y="2160589"/>
                <a:ext cx="8596668" cy="4125911"/>
              </a:xfrm>
              <a:blipFill rotWithShape="0">
                <a:blip r:embed="rId2"/>
                <a:stretch>
                  <a:fillRect l="-284" t="-886" r="-2979"/>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10401108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結果</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en-US" altLang="ja-JP" sz="2000" dirty="0" smtClean="0"/>
              <a:t>First Accept</a:t>
            </a:r>
          </a:p>
          <a:p>
            <a:pPr lvl="1"/>
            <a:r>
              <a:rPr lang="en-US" altLang="ja-JP" sz="1800" dirty="0" err="1" smtClean="0"/>
              <a:t>chikOkU</a:t>
            </a:r>
            <a:r>
              <a:rPr lang="en-US" altLang="ja-JP" sz="1800" dirty="0" smtClean="0"/>
              <a:t> (9</a:t>
            </a:r>
            <a:r>
              <a:rPr lang="ja-JP" altLang="en-US" sz="1800" dirty="0" smtClean="0"/>
              <a:t>分</a:t>
            </a:r>
            <a:r>
              <a:rPr lang="en-US" altLang="ja-JP" sz="1800" dirty="0" smtClean="0"/>
              <a:t>58</a:t>
            </a:r>
            <a:r>
              <a:rPr lang="ja-JP" altLang="en-US" sz="1800" dirty="0" smtClean="0"/>
              <a:t>秒</a:t>
            </a:r>
            <a:r>
              <a:rPr lang="en-US" altLang="ja-JP" sz="1800" dirty="0" smtClean="0"/>
              <a:t>)</a:t>
            </a:r>
            <a:endParaRPr lang="en-US" altLang="ja-JP" sz="1800" dirty="0"/>
          </a:p>
          <a:p>
            <a:endParaRPr kumimoji="1" lang="en-US" altLang="ja-JP" sz="2000" dirty="0" smtClean="0"/>
          </a:p>
          <a:p>
            <a:r>
              <a:rPr lang="en-US" altLang="ja-JP" sz="2000" dirty="0" smtClean="0"/>
              <a:t>Total Accept</a:t>
            </a:r>
          </a:p>
          <a:p>
            <a:pPr lvl="1"/>
            <a:r>
              <a:rPr lang="en-US" altLang="ja-JP" sz="1800" dirty="0"/>
              <a:t>115</a:t>
            </a:r>
            <a:r>
              <a:rPr kumimoji="1" lang="ja-JP" altLang="en-US" sz="1800" dirty="0" smtClean="0"/>
              <a:t>チーム</a:t>
            </a:r>
            <a:endParaRPr kumimoji="1" lang="ja-JP" altLang="en-US" sz="1800" dirty="0"/>
          </a:p>
        </p:txBody>
      </p:sp>
    </p:spTree>
    <p:extLst>
      <p:ext uri="{BB962C8B-B14F-4D97-AF65-F5344CB8AC3E}">
        <p14:creationId xmlns:p14="http://schemas.microsoft.com/office/powerpoint/2010/main" val="1108613659"/>
      </p:ext>
    </p:extLst>
  </p:cSld>
  <p:clrMapOvr>
    <a:masterClrMapping/>
  </p:clrMapOvr>
  <p:timing>
    <p:tnLst>
      <p:par>
        <p:cTn id="1" dur="indefinite" restart="never" nodeType="tmRoot"/>
      </p:par>
    </p:tnLst>
  </p:timing>
</p:sld>
</file>

<file path=ppt/theme/theme1.xml><?xml version="1.0" encoding="utf-8"?>
<a:theme xmlns:a="http://schemas.openxmlformats.org/drawingml/2006/main" name="ファセット">
  <a:themeElements>
    <a:clrScheme name="ファセット">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ファセット">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ファセット">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8272</TotalTime>
  <Words>716</Words>
  <Application>Microsoft Office PowerPoint</Application>
  <PresentationFormat>ワイド画面</PresentationFormat>
  <Paragraphs>68</Paragraphs>
  <Slides>8</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8</vt:i4>
      </vt:variant>
    </vt:vector>
  </HeadingPairs>
  <TitlesOfParts>
    <vt:vector size="14" baseType="lpstr">
      <vt:lpstr>メイリオ</vt:lpstr>
      <vt:lpstr>Arial</vt:lpstr>
      <vt:lpstr>Cambria Math</vt:lpstr>
      <vt:lpstr>Trebuchet MS</vt:lpstr>
      <vt:lpstr>Wingdings 3</vt:lpstr>
      <vt:lpstr>ファセット</vt:lpstr>
      <vt:lpstr>問題B Airport Codes</vt:lpstr>
      <vt:lpstr>問題概要</vt:lpstr>
      <vt:lpstr>解法</vt:lpstr>
      <vt:lpstr>文字列sの長さkの空港コードを求める</vt:lpstr>
      <vt:lpstr>答えのkを求める</vt:lpstr>
      <vt:lpstr>より効率の良い解法</vt:lpstr>
      <vt:lpstr>さらに効率の良い解法</vt:lpstr>
      <vt:lpstr>結果</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中須賀謙吾</dc:creator>
  <cp:lastModifiedBy>中須賀謙吾</cp:lastModifiedBy>
  <cp:revision>465</cp:revision>
  <dcterms:created xsi:type="dcterms:W3CDTF">2014-05-28T05:55:36Z</dcterms:created>
  <dcterms:modified xsi:type="dcterms:W3CDTF">2015-06-14T08:30:14Z</dcterms:modified>
</cp:coreProperties>
</file>