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2" r:id="rId15"/>
    <p:sldId id="271" r:id="rId16"/>
    <p:sldId id="273" r:id="rId17"/>
    <p:sldId id="274" r:id="rId18"/>
    <p:sldId id="275" r:id="rId19"/>
    <p:sldId id="277" r:id="rId20"/>
    <p:sldId id="278" r:id="rId21"/>
    <p:sldId id="268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85" d="100"/>
          <a:sy n="85" d="100"/>
        </p:scale>
        <p:origin x="-1360" y="-3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printerSettings" Target="printerSettings/printerSettings1.bin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6000" cap="none" spc="-80" baseline="0">
                <a:solidFill>
                  <a:schemeClr val="tx1"/>
                </a:solidFill>
                <a:latin typeface="+mj-ea"/>
                <a:ea typeface="+mj-ea"/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none" spc="120" baseline="0">
                <a:solidFill>
                  <a:schemeClr val="tx2"/>
                </a:solidFill>
                <a:latin typeface="+mj-ea"/>
                <a:ea typeface="+mj-e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2013</a:t>
            </a:r>
            <a:r>
              <a:rPr lang="ja-JP" altLang="en-US" smtClean="0"/>
              <a:t>年 </a:t>
            </a:r>
            <a:r>
              <a:rPr lang="en-US" altLang="ja-JP" smtClean="0"/>
              <a:t>6</a:t>
            </a:r>
            <a:r>
              <a:rPr lang="ja-JP" altLang="en-US" smtClean="0"/>
              <a:t>月 </a:t>
            </a:r>
            <a:r>
              <a:rPr lang="en-US" altLang="ja-JP" smtClean="0"/>
              <a:t>30</a:t>
            </a:r>
            <a:r>
              <a:rPr lang="ja-JP" altLang="en-US" smtClean="0"/>
              <a:t>日 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 smtClean="0"/>
              <a:t>幾何コンテスト </a:t>
            </a:r>
            <a:r>
              <a:rPr lang="en-US" altLang="ja-JP" smtClean="0"/>
              <a:t>2013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2013</a:t>
            </a:r>
            <a:r>
              <a:rPr lang="ja-JP" altLang="en-US" smtClean="0"/>
              <a:t>年 </a:t>
            </a:r>
            <a:r>
              <a:rPr lang="en-US" altLang="ja-JP" smtClean="0"/>
              <a:t>6</a:t>
            </a:r>
            <a:r>
              <a:rPr lang="ja-JP" altLang="en-US" smtClean="0"/>
              <a:t>月 </a:t>
            </a:r>
            <a:r>
              <a:rPr lang="en-US" altLang="ja-JP" smtClean="0"/>
              <a:t>30</a:t>
            </a:r>
            <a:r>
              <a:rPr lang="ja-JP" altLang="en-US" smtClean="0"/>
              <a:t>日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 smtClean="0"/>
              <a:t>幾何コンテスト </a:t>
            </a:r>
            <a:r>
              <a:rPr lang="en-US" altLang="ja-JP" smtClean="0"/>
              <a:t>2013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2013</a:t>
            </a:r>
            <a:r>
              <a:rPr lang="ja-JP" altLang="en-US" smtClean="0"/>
              <a:t>年 </a:t>
            </a:r>
            <a:r>
              <a:rPr lang="en-US" altLang="ja-JP" smtClean="0"/>
              <a:t>6</a:t>
            </a:r>
            <a:r>
              <a:rPr lang="ja-JP" altLang="en-US" smtClean="0"/>
              <a:t>月 </a:t>
            </a:r>
            <a:r>
              <a:rPr lang="en-US" altLang="ja-JP" smtClean="0"/>
              <a:t>30</a:t>
            </a:r>
            <a:r>
              <a:rPr lang="ja-JP" altLang="en-US" smtClean="0"/>
              <a:t>日 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ja-JP" altLang="en-US" smtClean="0"/>
              <a:t>幾何コンテスト </a:t>
            </a:r>
            <a:r>
              <a:rPr lang="en-US" altLang="ja-JP" smtClean="0"/>
              <a:t>2013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2013</a:t>
            </a:r>
            <a:r>
              <a:rPr lang="ja-JP" altLang="en-US" smtClean="0"/>
              <a:t>年 </a:t>
            </a:r>
            <a:r>
              <a:rPr lang="en-US" altLang="ja-JP" smtClean="0"/>
              <a:t>6</a:t>
            </a:r>
            <a:r>
              <a:rPr lang="ja-JP" altLang="en-US" smtClean="0"/>
              <a:t>月 </a:t>
            </a:r>
            <a:r>
              <a:rPr lang="en-US" altLang="ja-JP" smtClean="0"/>
              <a:t>30</a:t>
            </a:r>
            <a:r>
              <a:rPr lang="ja-JP" altLang="en-US" smtClean="0"/>
              <a:t>日 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 smtClean="0"/>
              <a:t>幾何コンテスト </a:t>
            </a:r>
            <a:r>
              <a:rPr lang="en-US" altLang="ja-JP" smtClean="0"/>
              <a:t>2013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2013</a:t>
            </a:r>
            <a:r>
              <a:rPr lang="ja-JP" altLang="en-US" smtClean="0"/>
              <a:t>年 </a:t>
            </a:r>
            <a:r>
              <a:rPr lang="en-US" altLang="ja-JP" smtClean="0"/>
              <a:t>6</a:t>
            </a:r>
            <a:r>
              <a:rPr lang="ja-JP" altLang="en-US" smtClean="0"/>
              <a:t>月 </a:t>
            </a:r>
            <a:r>
              <a:rPr lang="en-US" altLang="ja-JP" smtClean="0"/>
              <a:t>30</a:t>
            </a:r>
            <a:r>
              <a:rPr lang="ja-JP" altLang="en-US" smtClean="0"/>
              <a:t>日 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 smtClean="0"/>
              <a:t>幾何コンテスト </a:t>
            </a:r>
            <a:r>
              <a:rPr lang="en-US" altLang="ja-JP" smtClean="0"/>
              <a:t>2013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2013</a:t>
            </a:r>
            <a:r>
              <a:rPr lang="ja-JP" altLang="en-US" smtClean="0"/>
              <a:t>年 </a:t>
            </a:r>
            <a:r>
              <a:rPr lang="en-US" altLang="ja-JP" smtClean="0"/>
              <a:t>6</a:t>
            </a:r>
            <a:r>
              <a:rPr lang="ja-JP" altLang="en-US" smtClean="0"/>
              <a:t>月 </a:t>
            </a:r>
            <a:r>
              <a:rPr lang="en-US" altLang="ja-JP" smtClean="0"/>
              <a:t>30</a:t>
            </a:r>
            <a:r>
              <a:rPr lang="ja-JP" altLang="en-US" smtClean="0"/>
              <a:t>日 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 smtClean="0"/>
              <a:t>幾何コンテスト </a:t>
            </a:r>
            <a:r>
              <a:rPr lang="en-US" altLang="ja-JP" smtClean="0"/>
              <a:t>2013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2013</a:t>
            </a:r>
            <a:r>
              <a:rPr lang="ja-JP" altLang="en-US" smtClean="0"/>
              <a:t>年 </a:t>
            </a:r>
            <a:r>
              <a:rPr lang="en-US" altLang="ja-JP" smtClean="0"/>
              <a:t>6</a:t>
            </a:r>
            <a:r>
              <a:rPr lang="ja-JP" altLang="en-US" smtClean="0"/>
              <a:t>月 </a:t>
            </a:r>
            <a:r>
              <a:rPr lang="en-US" altLang="ja-JP" smtClean="0"/>
              <a:t>30</a:t>
            </a:r>
            <a:r>
              <a:rPr lang="ja-JP" altLang="en-US" smtClean="0"/>
              <a:t>日 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 smtClean="0"/>
              <a:t>幾何コンテスト </a:t>
            </a:r>
            <a:r>
              <a:rPr lang="en-US" altLang="ja-JP" smtClean="0"/>
              <a:t>2013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2013</a:t>
            </a:r>
            <a:r>
              <a:rPr lang="ja-JP" altLang="en-US" smtClean="0"/>
              <a:t>年 </a:t>
            </a:r>
            <a:r>
              <a:rPr lang="en-US" altLang="ja-JP" smtClean="0"/>
              <a:t>6</a:t>
            </a:r>
            <a:r>
              <a:rPr lang="ja-JP" altLang="en-US" smtClean="0"/>
              <a:t>月 </a:t>
            </a:r>
            <a:r>
              <a:rPr lang="en-US" altLang="ja-JP" smtClean="0"/>
              <a:t>30</a:t>
            </a:r>
            <a:r>
              <a:rPr lang="ja-JP" altLang="en-US" smtClean="0"/>
              <a:t>日 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 smtClean="0"/>
              <a:t>幾何コンテスト </a:t>
            </a:r>
            <a:r>
              <a:rPr lang="en-US" altLang="ja-JP" smtClean="0"/>
              <a:t>2013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2013</a:t>
            </a:r>
            <a:r>
              <a:rPr lang="ja-JP" altLang="en-US" smtClean="0"/>
              <a:t>年 </a:t>
            </a:r>
            <a:r>
              <a:rPr lang="en-US" altLang="ja-JP" smtClean="0"/>
              <a:t>6</a:t>
            </a:r>
            <a:r>
              <a:rPr lang="ja-JP" altLang="en-US" smtClean="0"/>
              <a:t>月 </a:t>
            </a:r>
            <a:r>
              <a:rPr lang="en-US" altLang="ja-JP" smtClean="0"/>
              <a:t>30</a:t>
            </a:r>
            <a:r>
              <a:rPr lang="ja-JP" altLang="en-US" smtClean="0"/>
              <a:t>日 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 smtClean="0"/>
              <a:t>幾何コンテスト </a:t>
            </a:r>
            <a:r>
              <a:rPr lang="en-US" altLang="ja-JP" smtClean="0"/>
              <a:t>2013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2013</a:t>
            </a:r>
            <a:r>
              <a:rPr lang="ja-JP" altLang="en-US" smtClean="0"/>
              <a:t>年 </a:t>
            </a:r>
            <a:r>
              <a:rPr lang="en-US" altLang="ja-JP" smtClean="0"/>
              <a:t>6</a:t>
            </a:r>
            <a:r>
              <a:rPr lang="ja-JP" altLang="en-US" smtClean="0"/>
              <a:t>月 </a:t>
            </a:r>
            <a:r>
              <a:rPr lang="en-US" altLang="ja-JP" smtClean="0"/>
              <a:t>30</a:t>
            </a:r>
            <a:r>
              <a:rPr lang="ja-JP" altLang="en-US" smtClean="0"/>
              <a:t>日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 smtClean="0"/>
              <a:t>幾何コンテスト </a:t>
            </a:r>
            <a:r>
              <a:rPr lang="en-US" altLang="ja-JP" smtClean="0"/>
              <a:t>2013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2013</a:t>
            </a:r>
            <a:r>
              <a:rPr lang="ja-JP" altLang="en-US" smtClean="0"/>
              <a:t>年 </a:t>
            </a:r>
            <a:r>
              <a:rPr lang="en-US" altLang="ja-JP" smtClean="0"/>
              <a:t>6</a:t>
            </a:r>
            <a:r>
              <a:rPr lang="ja-JP" altLang="en-US" smtClean="0"/>
              <a:t>月 </a:t>
            </a:r>
            <a:r>
              <a:rPr lang="en-US" altLang="ja-JP" smtClean="0"/>
              <a:t>30</a:t>
            </a:r>
            <a:r>
              <a:rPr lang="ja-JP" altLang="en-US" smtClean="0"/>
              <a:t>日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ja-JP" altLang="en-US" smtClean="0"/>
              <a:t>幾何コンテスト </a:t>
            </a:r>
            <a:r>
              <a:rPr lang="en-US" altLang="ja-JP" smtClean="0"/>
              <a:t>2013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dirty="0" smtClean="0"/>
              <a:t>マスター テキストの書式設定</a:t>
            </a:r>
          </a:p>
          <a:p>
            <a:pPr lvl="1"/>
            <a:r>
              <a:rPr lang="ja-JP" altLang="en-US" dirty="0" smtClean="0"/>
              <a:t>第 </a:t>
            </a:r>
            <a:r>
              <a:rPr lang="en-US" altLang="ja-JP" dirty="0" smtClean="0"/>
              <a:t>2 </a:t>
            </a:r>
            <a:r>
              <a:rPr lang="ja-JP" altLang="en-US" dirty="0" smtClean="0"/>
              <a:t>レベル</a:t>
            </a:r>
          </a:p>
          <a:p>
            <a:pPr lvl="2"/>
            <a:r>
              <a:rPr lang="ja-JP" altLang="en-US" dirty="0" smtClean="0"/>
              <a:t>第 </a:t>
            </a:r>
            <a:r>
              <a:rPr lang="en-US" altLang="ja-JP" dirty="0" smtClean="0"/>
              <a:t>3 </a:t>
            </a:r>
            <a:r>
              <a:rPr lang="ja-JP" altLang="en-US" dirty="0" smtClean="0"/>
              <a:t>レベル</a:t>
            </a:r>
          </a:p>
          <a:p>
            <a:pPr lvl="3"/>
            <a:r>
              <a:rPr lang="ja-JP" altLang="en-US" dirty="0" smtClean="0"/>
              <a:t>第 </a:t>
            </a:r>
            <a:r>
              <a:rPr lang="en-US" altLang="ja-JP" dirty="0" smtClean="0"/>
              <a:t>4 </a:t>
            </a:r>
            <a:r>
              <a:rPr lang="ja-JP" altLang="en-US" dirty="0" smtClean="0"/>
              <a:t>レベル</a:t>
            </a:r>
          </a:p>
          <a:p>
            <a:pPr lvl="4"/>
            <a:r>
              <a:rPr lang="ja-JP" altLang="en-US" dirty="0" smtClean="0"/>
              <a:t>第 </a:t>
            </a:r>
            <a:r>
              <a:rPr lang="en-US" altLang="ja-JP" dirty="0" smtClean="0"/>
              <a:t>5 </a:t>
            </a:r>
            <a:r>
              <a:rPr lang="ja-JP" altLang="en-US" dirty="0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altLang="ja-JP" smtClean="0"/>
              <a:t>2013</a:t>
            </a:r>
            <a:r>
              <a:rPr lang="ja-JP" altLang="en-US" smtClean="0"/>
              <a:t>年 </a:t>
            </a:r>
            <a:r>
              <a:rPr lang="en-US" altLang="ja-JP" smtClean="0"/>
              <a:t>6</a:t>
            </a:r>
            <a:r>
              <a:rPr lang="ja-JP" altLang="en-US" smtClean="0"/>
              <a:t>月 </a:t>
            </a:r>
            <a:r>
              <a:rPr lang="en-US" altLang="ja-JP" smtClean="0"/>
              <a:t>30</a:t>
            </a:r>
            <a:r>
              <a:rPr lang="ja-JP" altLang="en-US" smtClean="0"/>
              <a:t>日 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r>
              <a:rPr lang="ja-JP" altLang="en-US" smtClean="0"/>
              <a:t>幾何コンテスト </a:t>
            </a:r>
            <a:r>
              <a:rPr lang="en-US" altLang="ja-JP" smtClean="0"/>
              <a:t>2013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kumimoji="1" sz="4000" b="1" kern="1200" cap="none" spc="-60" baseline="0">
          <a:solidFill>
            <a:schemeClr val="tx2"/>
          </a:solidFill>
          <a:latin typeface="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kumimoji="1" sz="3200" b="1" kern="1200" cap="none">
          <a:solidFill>
            <a:schemeClr val="tx1"/>
          </a:solidFill>
          <a:latin typeface="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kumimoji="1" sz="3200" kern="1200" cap="none">
          <a:solidFill>
            <a:schemeClr val="tx1"/>
          </a:solidFill>
          <a:latin typeface="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kumimoji="1" sz="2800" kern="1200" cap="none">
          <a:solidFill>
            <a:schemeClr val="tx1"/>
          </a:solidFill>
          <a:latin typeface="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kumimoji="1" sz="2800" kern="1200" cap="none">
          <a:solidFill>
            <a:schemeClr val="tx1"/>
          </a:solidFill>
          <a:latin typeface="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kumimoji="1" sz="2800" kern="1200" cap="none" baseline="0">
          <a:solidFill>
            <a:schemeClr val="tx1"/>
          </a:solidFill>
          <a:latin typeface="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ja-JP" dirty="0" smtClean="0"/>
              <a:t>Wave </a:t>
            </a:r>
            <a:r>
              <a:rPr lang="en-US" altLang="ja-JP" dirty="0" smtClean="0"/>
              <a:t>Attack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457199" y="4800599"/>
            <a:ext cx="8111157" cy="2554610"/>
          </a:xfrm>
        </p:spPr>
        <p:txBody>
          <a:bodyPr>
            <a:normAutofit/>
          </a:bodyPr>
          <a:lstStyle/>
          <a:p>
            <a:r>
              <a:rPr lang="ja-JP" altLang="en-US" dirty="0"/>
              <a:t>出題</a:t>
            </a:r>
            <a:r>
              <a:rPr lang="en-US" altLang="ja-JP" dirty="0"/>
              <a:t>: </a:t>
            </a:r>
            <a:r>
              <a:rPr lang="ja-JP" altLang="en-US" dirty="0"/>
              <a:t>大橋</a:t>
            </a:r>
            <a:r>
              <a:rPr lang="en-US" altLang="ja-JP" dirty="0"/>
              <a:t> (++w, @</a:t>
            </a:r>
            <a:r>
              <a:rPr lang="en-US" altLang="ja-JP" dirty="0" err="1"/>
              <a:t>pepsin_amylase</a:t>
            </a:r>
            <a:r>
              <a:rPr lang="en-US" altLang="ja-JP" dirty="0"/>
              <a:t>)</a:t>
            </a:r>
          </a:p>
          <a:p>
            <a:r>
              <a:rPr lang="ja-JP" altLang="en-US" dirty="0"/>
              <a:t>テスト</a:t>
            </a:r>
            <a:r>
              <a:rPr lang="en-US" altLang="ja-JP" dirty="0"/>
              <a:t>: </a:t>
            </a:r>
            <a:r>
              <a:rPr lang="ja-JP" altLang="en-US" dirty="0"/>
              <a:t>大橋</a:t>
            </a:r>
            <a:r>
              <a:rPr lang="ja-JP" altLang="en-US" dirty="0" smtClean="0"/>
              <a:t>・林・平原・矢野</a:t>
            </a:r>
            <a:endParaRPr lang="en-US" altLang="ja-JP" dirty="0"/>
          </a:p>
          <a:p>
            <a:r>
              <a:rPr lang="ja-JP" altLang="en-US" dirty="0"/>
              <a:t>解説</a:t>
            </a:r>
            <a:r>
              <a:rPr lang="en-US" altLang="ja-JP" dirty="0"/>
              <a:t>: </a:t>
            </a:r>
            <a:r>
              <a:rPr lang="ja-JP" altLang="en-US" dirty="0"/>
              <a:t>大橋（スライド）</a:t>
            </a:r>
            <a:r>
              <a:rPr lang="ja-JP" altLang="en-US" dirty="0" smtClean="0"/>
              <a:t>・矢野（</a:t>
            </a:r>
            <a:r>
              <a:rPr lang="ja-JP" altLang="en-US" dirty="0"/>
              <a:t>登壇）</a:t>
            </a:r>
          </a:p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1045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問題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w x h </a:t>
            </a:r>
            <a:r>
              <a:rPr kumimoji="1" lang="ja-JP" altLang="en-US" dirty="0" smtClean="0"/>
              <a:t>の長方形の中に波の発生源と標的があるので、波が</a:t>
            </a:r>
            <a:r>
              <a:rPr lang="ja-JP" altLang="en-US" dirty="0" smtClean="0"/>
              <a:t>半径</a:t>
            </a:r>
            <a:r>
              <a:rPr lang="en-US" altLang="ja-JP" dirty="0" smtClean="0"/>
              <a:t> v * t </a:t>
            </a:r>
            <a:r>
              <a:rPr lang="ja-JP" altLang="en-US" dirty="0" smtClean="0"/>
              <a:t>まで広がるときに標的に何回波面が当たるか？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4550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ここで</a:t>
            </a:r>
            <a:r>
              <a:rPr lang="ja-JP" altLang="en-US" dirty="0" smtClean="0"/>
              <a:t>出題者渾身の再現スライドをご覧ください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6834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初期設定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w = h = 10</a:t>
            </a:r>
          </a:p>
          <a:p>
            <a:r>
              <a:rPr lang="en-US" altLang="ja-JP" dirty="0" smtClean="0"/>
              <a:t>v = 1, t = 10</a:t>
            </a:r>
          </a:p>
          <a:p>
            <a:r>
              <a:rPr kumimoji="1" lang="en-US" altLang="ja-JP" dirty="0" smtClean="0"/>
              <a:t>(x, y) = (3, 3) </a:t>
            </a:r>
            <a:r>
              <a:rPr kumimoji="1" lang="ja-JP" altLang="en-US" dirty="0" smtClean="0"/>
              <a:t>発信源</a:t>
            </a:r>
            <a:endParaRPr kumimoji="1" lang="en-US" altLang="ja-JP" dirty="0" smtClean="0"/>
          </a:p>
          <a:p>
            <a:r>
              <a:rPr lang="en-US" altLang="ja-JP" dirty="0" smtClean="0"/>
              <a:t>(p, q) = (7, 7) </a:t>
            </a:r>
            <a:r>
              <a:rPr lang="ja-JP" altLang="en-US" dirty="0" smtClean="0"/>
              <a:t>目標</a:t>
            </a:r>
            <a:endParaRPr lang="en-US" altLang="ja-JP" dirty="0" smtClean="0"/>
          </a:p>
          <a:p>
            <a:endParaRPr kumimoji="1" lang="en-US" altLang="ja-JP" dirty="0"/>
          </a:p>
          <a:p>
            <a:r>
              <a:rPr lang="ja-JP" altLang="en-US" dirty="0" smtClean="0"/>
              <a:t>サンプルと同じやつです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9505975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0</a:t>
            </a:r>
            <a:r>
              <a:rPr kumimoji="1" lang="ja-JP" altLang="en-US" dirty="0" smtClean="0"/>
              <a:t>秒</a:t>
            </a:r>
            <a:endParaRPr kumimoji="1" lang="ja-JP" altLang="en-US" dirty="0"/>
          </a:p>
        </p:txBody>
      </p:sp>
      <p:sp>
        <p:nvSpPr>
          <p:cNvPr id="4" name="正方形/長方形 3"/>
          <p:cNvSpPr/>
          <p:nvPr/>
        </p:nvSpPr>
        <p:spPr>
          <a:xfrm>
            <a:off x="2880000" y="1980000"/>
            <a:ext cx="3600000" cy="3600000"/>
          </a:xfrm>
          <a:prstGeom prst="rect">
            <a:avLst/>
          </a:prstGeom>
          <a:noFill/>
          <a:ln w="381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>
            <a:spLocks noChangeAspect="1"/>
          </p:cNvSpPr>
          <p:nvPr/>
        </p:nvSpPr>
        <p:spPr>
          <a:xfrm>
            <a:off x="3870000" y="4410000"/>
            <a:ext cx="180000" cy="180000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>
            <a:spLocks noChangeAspect="1"/>
          </p:cNvSpPr>
          <p:nvPr/>
        </p:nvSpPr>
        <p:spPr>
          <a:xfrm>
            <a:off x="5310000" y="2970000"/>
            <a:ext cx="180000" cy="18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949810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2</a:t>
            </a:r>
            <a:r>
              <a:rPr kumimoji="1" lang="ja-JP" altLang="en-US" dirty="0" smtClean="0"/>
              <a:t>秒</a:t>
            </a:r>
            <a:endParaRPr kumimoji="1" lang="ja-JP" altLang="en-US" dirty="0"/>
          </a:p>
        </p:txBody>
      </p:sp>
      <p:sp>
        <p:nvSpPr>
          <p:cNvPr id="4" name="正方形/長方形 3"/>
          <p:cNvSpPr/>
          <p:nvPr/>
        </p:nvSpPr>
        <p:spPr>
          <a:xfrm>
            <a:off x="2880000" y="1980000"/>
            <a:ext cx="3600000" cy="3600000"/>
          </a:xfrm>
          <a:prstGeom prst="rect">
            <a:avLst/>
          </a:prstGeom>
          <a:noFill/>
          <a:ln w="381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>
            <a:spLocks noChangeAspect="1"/>
          </p:cNvSpPr>
          <p:nvPr/>
        </p:nvSpPr>
        <p:spPr>
          <a:xfrm>
            <a:off x="3870000" y="4410000"/>
            <a:ext cx="180000" cy="180000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>
            <a:spLocks noChangeAspect="1"/>
          </p:cNvSpPr>
          <p:nvPr/>
        </p:nvSpPr>
        <p:spPr>
          <a:xfrm>
            <a:off x="5310000" y="2970000"/>
            <a:ext cx="180000" cy="18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>
            <a:spLocks noChangeAspect="1"/>
          </p:cNvSpPr>
          <p:nvPr/>
        </p:nvSpPr>
        <p:spPr>
          <a:xfrm>
            <a:off x="3240000" y="3780000"/>
            <a:ext cx="1440000" cy="144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931403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4</a:t>
            </a:r>
            <a:r>
              <a:rPr kumimoji="1" lang="ja-JP" altLang="en-US" dirty="0" smtClean="0"/>
              <a:t>秒</a:t>
            </a:r>
            <a:endParaRPr kumimoji="1" lang="ja-JP" altLang="en-US" dirty="0"/>
          </a:p>
        </p:txBody>
      </p:sp>
      <p:sp>
        <p:nvSpPr>
          <p:cNvPr id="5" name="円/楕円 4"/>
          <p:cNvSpPr>
            <a:spLocks noChangeAspect="1"/>
          </p:cNvSpPr>
          <p:nvPr/>
        </p:nvSpPr>
        <p:spPr>
          <a:xfrm>
            <a:off x="3870000" y="4410000"/>
            <a:ext cx="180000" cy="180000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>
            <a:spLocks noChangeAspect="1"/>
          </p:cNvSpPr>
          <p:nvPr/>
        </p:nvSpPr>
        <p:spPr>
          <a:xfrm>
            <a:off x="5310000" y="2970000"/>
            <a:ext cx="180000" cy="18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>
            <a:spLocks noChangeAspect="1"/>
          </p:cNvSpPr>
          <p:nvPr/>
        </p:nvSpPr>
        <p:spPr>
          <a:xfrm>
            <a:off x="2520000" y="3060000"/>
            <a:ext cx="2880000" cy="288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円/楕円 6"/>
          <p:cNvSpPr>
            <a:spLocks noChangeAspect="1"/>
          </p:cNvSpPr>
          <p:nvPr/>
        </p:nvSpPr>
        <p:spPr>
          <a:xfrm>
            <a:off x="2520000" y="5220000"/>
            <a:ext cx="2880000" cy="288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>
            <a:spLocks noChangeAspect="1"/>
          </p:cNvSpPr>
          <p:nvPr/>
        </p:nvSpPr>
        <p:spPr>
          <a:xfrm>
            <a:off x="360000" y="3060000"/>
            <a:ext cx="2880000" cy="288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正方形/長方形 2"/>
          <p:cNvSpPr/>
          <p:nvPr/>
        </p:nvSpPr>
        <p:spPr>
          <a:xfrm>
            <a:off x="-1726155" y="2280863"/>
            <a:ext cx="4606155" cy="590558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1566922" y="5580000"/>
            <a:ext cx="6558338" cy="590558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正方形/長方形 3"/>
          <p:cNvSpPr/>
          <p:nvPr/>
        </p:nvSpPr>
        <p:spPr>
          <a:xfrm>
            <a:off x="2880000" y="1980000"/>
            <a:ext cx="3600000" cy="3600000"/>
          </a:xfrm>
          <a:prstGeom prst="rect">
            <a:avLst/>
          </a:prstGeom>
          <a:noFill/>
          <a:ln w="381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698477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円/楕円 11"/>
          <p:cNvSpPr>
            <a:spLocks noChangeAspect="1"/>
          </p:cNvSpPr>
          <p:nvPr/>
        </p:nvSpPr>
        <p:spPr>
          <a:xfrm>
            <a:off x="-360000" y="4500000"/>
            <a:ext cx="4320000" cy="432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>
            <a:spLocks noChangeAspect="1"/>
          </p:cNvSpPr>
          <p:nvPr/>
        </p:nvSpPr>
        <p:spPr>
          <a:xfrm>
            <a:off x="3870000" y="4410000"/>
            <a:ext cx="180000" cy="180000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>
            <a:spLocks noChangeAspect="1"/>
          </p:cNvSpPr>
          <p:nvPr/>
        </p:nvSpPr>
        <p:spPr>
          <a:xfrm>
            <a:off x="5310000" y="2970000"/>
            <a:ext cx="180000" cy="18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>
            <a:spLocks noChangeAspect="1"/>
          </p:cNvSpPr>
          <p:nvPr/>
        </p:nvSpPr>
        <p:spPr>
          <a:xfrm>
            <a:off x="1800000" y="2340000"/>
            <a:ext cx="4320000" cy="432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円/楕円 6"/>
          <p:cNvSpPr>
            <a:spLocks noChangeAspect="1"/>
          </p:cNvSpPr>
          <p:nvPr/>
        </p:nvSpPr>
        <p:spPr>
          <a:xfrm>
            <a:off x="1800000" y="4500000"/>
            <a:ext cx="4320000" cy="432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>
            <a:spLocks noChangeAspect="1"/>
          </p:cNvSpPr>
          <p:nvPr/>
        </p:nvSpPr>
        <p:spPr>
          <a:xfrm>
            <a:off x="-360000" y="2340000"/>
            <a:ext cx="4320000" cy="432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正方形/長方形 2"/>
          <p:cNvSpPr/>
          <p:nvPr/>
        </p:nvSpPr>
        <p:spPr>
          <a:xfrm>
            <a:off x="-1726155" y="-86303"/>
            <a:ext cx="4606155" cy="827275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1566921" y="5580000"/>
            <a:ext cx="9788715" cy="590558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cv</a:t>
            </a:r>
            <a:endParaRPr kumimoji="1" lang="ja-JP" altLang="en-US" dirty="0"/>
          </a:p>
        </p:txBody>
      </p:sp>
      <p:sp>
        <p:nvSpPr>
          <p:cNvPr id="4" name="正方形/長方形 3"/>
          <p:cNvSpPr/>
          <p:nvPr/>
        </p:nvSpPr>
        <p:spPr>
          <a:xfrm>
            <a:off x="2880000" y="1980000"/>
            <a:ext cx="3600000" cy="3600000"/>
          </a:xfrm>
          <a:prstGeom prst="rect">
            <a:avLst/>
          </a:prstGeom>
          <a:noFill/>
          <a:ln w="381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6</a:t>
            </a:r>
            <a:r>
              <a:rPr kumimoji="1" lang="ja-JP" altLang="en-US" dirty="0" smtClean="0"/>
              <a:t>秒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7331577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円/楕円 16"/>
          <p:cNvSpPr>
            <a:spLocks noChangeAspect="1"/>
          </p:cNvSpPr>
          <p:nvPr/>
        </p:nvSpPr>
        <p:spPr>
          <a:xfrm>
            <a:off x="1080000" y="1620000"/>
            <a:ext cx="5760000" cy="576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円/楕円 17"/>
          <p:cNvSpPr>
            <a:spLocks noChangeAspect="1"/>
          </p:cNvSpPr>
          <p:nvPr/>
        </p:nvSpPr>
        <p:spPr>
          <a:xfrm>
            <a:off x="6120000" y="1620000"/>
            <a:ext cx="5760000" cy="576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円/楕円 18"/>
          <p:cNvSpPr>
            <a:spLocks noChangeAspect="1"/>
          </p:cNvSpPr>
          <p:nvPr/>
        </p:nvSpPr>
        <p:spPr>
          <a:xfrm>
            <a:off x="6120000" y="3780000"/>
            <a:ext cx="5760000" cy="576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円/楕円 15"/>
          <p:cNvSpPr>
            <a:spLocks noChangeAspect="1"/>
          </p:cNvSpPr>
          <p:nvPr/>
        </p:nvSpPr>
        <p:spPr>
          <a:xfrm>
            <a:off x="-1080000" y="-3420000"/>
            <a:ext cx="5760000" cy="576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円/楕円 14"/>
          <p:cNvSpPr>
            <a:spLocks noChangeAspect="1"/>
          </p:cNvSpPr>
          <p:nvPr/>
        </p:nvSpPr>
        <p:spPr>
          <a:xfrm>
            <a:off x="1080000" y="-3420000"/>
            <a:ext cx="5760000" cy="576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>
            <a:spLocks noChangeAspect="1"/>
          </p:cNvSpPr>
          <p:nvPr/>
        </p:nvSpPr>
        <p:spPr>
          <a:xfrm>
            <a:off x="-1080000" y="3780000"/>
            <a:ext cx="5760000" cy="576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円/楕円 6"/>
          <p:cNvSpPr>
            <a:spLocks noChangeAspect="1"/>
          </p:cNvSpPr>
          <p:nvPr/>
        </p:nvSpPr>
        <p:spPr>
          <a:xfrm>
            <a:off x="1080000" y="3780000"/>
            <a:ext cx="5760000" cy="576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>
            <a:spLocks noChangeAspect="1"/>
          </p:cNvSpPr>
          <p:nvPr/>
        </p:nvSpPr>
        <p:spPr>
          <a:xfrm>
            <a:off x="-1080000" y="1620000"/>
            <a:ext cx="5760000" cy="576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6" name="図形グループ 5"/>
          <p:cNvGrpSpPr/>
          <p:nvPr/>
        </p:nvGrpSpPr>
        <p:grpSpPr>
          <a:xfrm>
            <a:off x="-1726155" y="-3925586"/>
            <a:ext cx="12927555" cy="15411172"/>
            <a:chOff x="-1726155" y="-3925586"/>
            <a:chExt cx="12927555" cy="15411172"/>
          </a:xfrm>
        </p:grpSpPr>
        <p:sp>
          <p:nvSpPr>
            <p:cNvPr id="13" name="正方形/長方形 12"/>
            <p:cNvSpPr/>
            <p:nvPr/>
          </p:nvSpPr>
          <p:spPr>
            <a:xfrm>
              <a:off x="492761" y="-3925586"/>
              <a:ext cx="9634478" cy="590558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5" name="円/楕円 4"/>
            <p:cNvSpPr>
              <a:spLocks noChangeAspect="1"/>
            </p:cNvSpPr>
            <p:nvPr/>
          </p:nvSpPr>
          <p:spPr>
            <a:xfrm>
              <a:off x="3870000" y="4410000"/>
              <a:ext cx="180000" cy="180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8" name="円/楕円 7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" name="正方形/長方形 2"/>
            <p:cNvSpPr/>
            <p:nvPr/>
          </p:nvSpPr>
          <p:spPr>
            <a:xfrm>
              <a:off x="-1726155" y="-86303"/>
              <a:ext cx="4606155" cy="827275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1" name="正方形/長方形 10"/>
            <p:cNvSpPr/>
            <p:nvPr/>
          </p:nvSpPr>
          <p:spPr>
            <a:xfrm>
              <a:off x="1566922" y="5580000"/>
              <a:ext cx="9634478" cy="590558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4" name="正方形/長方形 13"/>
            <p:cNvSpPr/>
            <p:nvPr/>
          </p:nvSpPr>
          <p:spPr>
            <a:xfrm>
              <a:off x="6480000" y="-1166376"/>
              <a:ext cx="4606155" cy="827275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" name="正方形/長方形 3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8</a:t>
            </a:r>
            <a:r>
              <a:rPr kumimoji="1" lang="ja-JP" altLang="en-US" dirty="0" smtClean="0"/>
              <a:t>秒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2650664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円/楕円 16"/>
          <p:cNvSpPr>
            <a:spLocks noChangeAspect="1"/>
          </p:cNvSpPr>
          <p:nvPr/>
        </p:nvSpPr>
        <p:spPr>
          <a:xfrm>
            <a:off x="5400000" y="-4140000"/>
            <a:ext cx="7200000" cy="720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円/楕円 17"/>
          <p:cNvSpPr>
            <a:spLocks noChangeAspect="1"/>
          </p:cNvSpPr>
          <p:nvPr/>
        </p:nvSpPr>
        <p:spPr>
          <a:xfrm>
            <a:off x="5400000" y="900000"/>
            <a:ext cx="7200000" cy="720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円/楕円 18"/>
          <p:cNvSpPr>
            <a:spLocks noChangeAspect="1"/>
          </p:cNvSpPr>
          <p:nvPr/>
        </p:nvSpPr>
        <p:spPr>
          <a:xfrm>
            <a:off x="5400000" y="3060000"/>
            <a:ext cx="7200000" cy="720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円/楕円 15"/>
          <p:cNvSpPr>
            <a:spLocks noChangeAspect="1"/>
          </p:cNvSpPr>
          <p:nvPr/>
        </p:nvSpPr>
        <p:spPr>
          <a:xfrm>
            <a:off x="-1800000" y="-4140000"/>
            <a:ext cx="7200000" cy="720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円/楕円 14"/>
          <p:cNvSpPr>
            <a:spLocks noChangeAspect="1"/>
          </p:cNvSpPr>
          <p:nvPr/>
        </p:nvSpPr>
        <p:spPr>
          <a:xfrm>
            <a:off x="360000" y="-4140000"/>
            <a:ext cx="7200000" cy="720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>
            <a:spLocks noChangeAspect="1"/>
          </p:cNvSpPr>
          <p:nvPr/>
        </p:nvSpPr>
        <p:spPr>
          <a:xfrm>
            <a:off x="-1800000" y="3060000"/>
            <a:ext cx="7200000" cy="720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円/楕円 6"/>
          <p:cNvSpPr>
            <a:spLocks noChangeAspect="1"/>
          </p:cNvSpPr>
          <p:nvPr/>
        </p:nvSpPr>
        <p:spPr>
          <a:xfrm>
            <a:off x="360000" y="3060000"/>
            <a:ext cx="7200000" cy="720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>
            <a:spLocks noChangeAspect="1"/>
          </p:cNvSpPr>
          <p:nvPr/>
        </p:nvSpPr>
        <p:spPr>
          <a:xfrm>
            <a:off x="-1800000" y="900000"/>
            <a:ext cx="7200000" cy="720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6" name="図形グループ 5"/>
          <p:cNvGrpSpPr/>
          <p:nvPr/>
        </p:nvGrpSpPr>
        <p:grpSpPr>
          <a:xfrm>
            <a:off x="-1726155" y="-3925586"/>
            <a:ext cx="12927555" cy="15411172"/>
            <a:chOff x="-1726155" y="-3925586"/>
            <a:chExt cx="12927555" cy="15411172"/>
          </a:xfrm>
        </p:grpSpPr>
        <p:sp>
          <p:nvSpPr>
            <p:cNvPr id="13" name="正方形/長方形 12"/>
            <p:cNvSpPr/>
            <p:nvPr/>
          </p:nvSpPr>
          <p:spPr>
            <a:xfrm>
              <a:off x="492761" y="-3925586"/>
              <a:ext cx="9634478" cy="590558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5" name="円/楕円 4"/>
            <p:cNvSpPr>
              <a:spLocks noChangeAspect="1"/>
            </p:cNvSpPr>
            <p:nvPr/>
          </p:nvSpPr>
          <p:spPr>
            <a:xfrm>
              <a:off x="3870000" y="4410000"/>
              <a:ext cx="180000" cy="180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8" name="円/楕円 7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" name="正方形/長方形 2"/>
            <p:cNvSpPr/>
            <p:nvPr/>
          </p:nvSpPr>
          <p:spPr>
            <a:xfrm>
              <a:off x="-1726155" y="-86303"/>
              <a:ext cx="4606155" cy="827275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1" name="正方形/長方形 10"/>
            <p:cNvSpPr/>
            <p:nvPr/>
          </p:nvSpPr>
          <p:spPr>
            <a:xfrm>
              <a:off x="1566922" y="5580000"/>
              <a:ext cx="9634478" cy="590558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4" name="正方形/長方形 13"/>
            <p:cNvSpPr/>
            <p:nvPr/>
          </p:nvSpPr>
          <p:spPr>
            <a:xfrm>
              <a:off x="6480000" y="-1166376"/>
              <a:ext cx="4606155" cy="827275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" name="正方形/長方形 3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10</a:t>
            </a:r>
            <a:r>
              <a:rPr kumimoji="1" lang="ja-JP" altLang="en-US" dirty="0" smtClean="0"/>
              <a:t>秒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7031685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円/楕円 16"/>
          <p:cNvSpPr>
            <a:spLocks noChangeAspect="1"/>
          </p:cNvSpPr>
          <p:nvPr/>
        </p:nvSpPr>
        <p:spPr>
          <a:xfrm>
            <a:off x="5040000" y="-4500000"/>
            <a:ext cx="7920000" cy="792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円/楕円 17"/>
          <p:cNvSpPr>
            <a:spLocks noChangeAspect="1"/>
          </p:cNvSpPr>
          <p:nvPr/>
        </p:nvSpPr>
        <p:spPr>
          <a:xfrm>
            <a:off x="5040000" y="540000"/>
            <a:ext cx="7920000" cy="792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円/楕円 18"/>
          <p:cNvSpPr>
            <a:spLocks noChangeAspect="1"/>
          </p:cNvSpPr>
          <p:nvPr/>
        </p:nvSpPr>
        <p:spPr>
          <a:xfrm>
            <a:off x="5040000" y="2700000"/>
            <a:ext cx="7920000" cy="792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円/楕円 15"/>
          <p:cNvSpPr>
            <a:spLocks noChangeAspect="1"/>
          </p:cNvSpPr>
          <p:nvPr/>
        </p:nvSpPr>
        <p:spPr>
          <a:xfrm>
            <a:off x="-2160000" y="-4500000"/>
            <a:ext cx="7920000" cy="792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円/楕円 14"/>
          <p:cNvSpPr>
            <a:spLocks noChangeAspect="1"/>
          </p:cNvSpPr>
          <p:nvPr/>
        </p:nvSpPr>
        <p:spPr>
          <a:xfrm>
            <a:off x="0" y="-4500000"/>
            <a:ext cx="7920000" cy="792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>
            <a:spLocks noChangeAspect="1"/>
          </p:cNvSpPr>
          <p:nvPr/>
        </p:nvSpPr>
        <p:spPr>
          <a:xfrm>
            <a:off x="-2160000" y="2700000"/>
            <a:ext cx="7920000" cy="792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円/楕円 6"/>
          <p:cNvSpPr>
            <a:spLocks noChangeAspect="1"/>
          </p:cNvSpPr>
          <p:nvPr/>
        </p:nvSpPr>
        <p:spPr>
          <a:xfrm>
            <a:off x="0" y="2700000"/>
            <a:ext cx="7920000" cy="792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>
            <a:spLocks noChangeAspect="1"/>
          </p:cNvSpPr>
          <p:nvPr/>
        </p:nvSpPr>
        <p:spPr>
          <a:xfrm>
            <a:off x="-2160000" y="540000"/>
            <a:ext cx="7920000" cy="792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6" name="図形グループ 5"/>
          <p:cNvGrpSpPr/>
          <p:nvPr/>
        </p:nvGrpSpPr>
        <p:grpSpPr>
          <a:xfrm>
            <a:off x="-1726155" y="-3925586"/>
            <a:ext cx="12927555" cy="15411172"/>
            <a:chOff x="-1726155" y="-3925586"/>
            <a:chExt cx="12927555" cy="15411172"/>
          </a:xfrm>
        </p:grpSpPr>
        <p:sp>
          <p:nvSpPr>
            <p:cNvPr id="13" name="正方形/長方形 12"/>
            <p:cNvSpPr/>
            <p:nvPr/>
          </p:nvSpPr>
          <p:spPr>
            <a:xfrm>
              <a:off x="492761" y="-3925586"/>
              <a:ext cx="9634478" cy="590558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5" name="円/楕円 4"/>
            <p:cNvSpPr>
              <a:spLocks noChangeAspect="1"/>
            </p:cNvSpPr>
            <p:nvPr/>
          </p:nvSpPr>
          <p:spPr>
            <a:xfrm>
              <a:off x="3870000" y="4410000"/>
              <a:ext cx="180000" cy="180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8" name="円/楕円 7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" name="正方形/長方形 2"/>
            <p:cNvSpPr/>
            <p:nvPr/>
          </p:nvSpPr>
          <p:spPr>
            <a:xfrm>
              <a:off x="-1726155" y="-86303"/>
              <a:ext cx="4606155" cy="827275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1" name="正方形/長方形 10"/>
            <p:cNvSpPr/>
            <p:nvPr/>
          </p:nvSpPr>
          <p:spPr>
            <a:xfrm>
              <a:off x="1566922" y="5580000"/>
              <a:ext cx="9634478" cy="590558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4" name="正方形/長方形 13"/>
            <p:cNvSpPr/>
            <p:nvPr/>
          </p:nvSpPr>
          <p:spPr>
            <a:xfrm>
              <a:off x="6480000" y="-1166376"/>
              <a:ext cx="4606155" cy="827275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" name="正方形/長方形 3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11</a:t>
            </a:r>
            <a:r>
              <a:rPr kumimoji="1" lang="ja-JP" altLang="en-US" dirty="0" smtClean="0"/>
              <a:t>秒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4268002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反射といえば鏡像！！！</a:t>
            </a:r>
            <a:endParaRPr kumimoji="1" lang="en-US" altLang="ja-JP" dirty="0" smtClean="0"/>
          </a:p>
          <a:p>
            <a:endParaRPr lang="en-US" altLang="ja-JP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12</a:t>
            </a:fld>
            <a:endParaRPr 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0931" y="2799488"/>
            <a:ext cx="6043117" cy="5803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686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こういう図を考える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13</a:t>
            </a:fld>
            <a:endParaRPr lang="en-US"/>
          </a:p>
        </p:txBody>
      </p:sp>
      <p:grpSp>
        <p:nvGrpSpPr>
          <p:cNvPr id="8" name="図形グループ 7"/>
          <p:cNvGrpSpPr/>
          <p:nvPr/>
        </p:nvGrpSpPr>
        <p:grpSpPr>
          <a:xfrm>
            <a:off x="744888" y="1980000"/>
            <a:ext cx="3600000" cy="3600000"/>
            <a:chOff x="2880000" y="1980000"/>
            <a:chExt cx="3600000" cy="3600000"/>
          </a:xfrm>
        </p:grpSpPr>
        <p:sp>
          <p:nvSpPr>
            <p:cNvPr id="5" name="正方形/長方形 4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" name="円/楕円 5"/>
            <p:cNvSpPr>
              <a:spLocks noChangeAspect="1"/>
            </p:cNvSpPr>
            <p:nvPr/>
          </p:nvSpPr>
          <p:spPr>
            <a:xfrm>
              <a:off x="3870000" y="4410000"/>
              <a:ext cx="180000" cy="180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" name="円/楕円 6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13" name="円/楕円 12"/>
          <p:cNvSpPr>
            <a:spLocks noChangeAspect="1"/>
          </p:cNvSpPr>
          <p:nvPr/>
        </p:nvSpPr>
        <p:spPr>
          <a:xfrm>
            <a:off x="1104888" y="3780000"/>
            <a:ext cx="1440000" cy="144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468591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こういう図を考える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14</a:t>
            </a:fld>
            <a:endParaRPr lang="en-US"/>
          </a:p>
        </p:txBody>
      </p:sp>
      <p:grpSp>
        <p:nvGrpSpPr>
          <p:cNvPr id="8" name="図形グループ 7"/>
          <p:cNvGrpSpPr/>
          <p:nvPr/>
        </p:nvGrpSpPr>
        <p:grpSpPr>
          <a:xfrm>
            <a:off x="744888" y="1980000"/>
            <a:ext cx="3600000" cy="3600000"/>
            <a:chOff x="2880000" y="1980000"/>
            <a:chExt cx="3600000" cy="3600000"/>
          </a:xfrm>
        </p:grpSpPr>
        <p:sp>
          <p:nvSpPr>
            <p:cNvPr id="5" name="正方形/長方形 4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" name="円/楕円 5"/>
            <p:cNvSpPr>
              <a:spLocks noChangeAspect="1"/>
            </p:cNvSpPr>
            <p:nvPr/>
          </p:nvSpPr>
          <p:spPr>
            <a:xfrm>
              <a:off x="3870000" y="4410000"/>
              <a:ext cx="180000" cy="180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" name="円/楕円 6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13" name="円/楕円 12"/>
          <p:cNvSpPr>
            <a:spLocks noChangeAspect="1"/>
          </p:cNvSpPr>
          <p:nvPr/>
        </p:nvSpPr>
        <p:spPr>
          <a:xfrm>
            <a:off x="1104888" y="3780000"/>
            <a:ext cx="1440000" cy="144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9" name="図形グループ 8"/>
          <p:cNvGrpSpPr/>
          <p:nvPr/>
        </p:nvGrpSpPr>
        <p:grpSpPr>
          <a:xfrm flipH="1">
            <a:off x="4344886" y="1980000"/>
            <a:ext cx="3600000" cy="3600000"/>
            <a:chOff x="2880000" y="1980000"/>
            <a:chExt cx="3600000" cy="3600000"/>
          </a:xfrm>
        </p:grpSpPr>
        <p:sp>
          <p:nvSpPr>
            <p:cNvPr id="10" name="正方形/長方形 9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2" name="円/楕円 11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975442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こういう図を考える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15</a:t>
            </a:fld>
            <a:endParaRPr lang="en-US"/>
          </a:p>
        </p:txBody>
      </p:sp>
      <p:grpSp>
        <p:nvGrpSpPr>
          <p:cNvPr id="8" name="図形グループ 7"/>
          <p:cNvGrpSpPr/>
          <p:nvPr/>
        </p:nvGrpSpPr>
        <p:grpSpPr>
          <a:xfrm>
            <a:off x="4659476" y="3137310"/>
            <a:ext cx="1460383" cy="1460383"/>
            <a:chOff x="2880000" y="1980000"/>
            <a:chExt cx="3600000" cy="3600000"/>
          </a:xfrm>
        </p:grpSpPr>
        <p:sp>
          <p:nvSpPr>
            <p:cNvPr id="5" name="正方形/長方形 4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" name="円/楕円 5"/>
            <p:cNvSpPr>
              <a:spLocks noChangeAspect="1"/>
            </p:cNvSpPr>
            <p:nvPr/>
          </p:nvSpPr>
          <p:spPr>
            <a:xfrm>
              <a:off x="3870000" y="4410000"/>
              <a:ext cx="180000" cy="180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" name="円/楕円 6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9" name="図形グループ 8"/>
          <p:cNvGrpSpPr/>
          <p:nvPr/>
        </p:nvGrpSpPr>
        <p:grpSpPr>
          <a:xfrm flipH="1">
            <a:off x="6119860" y="3137310"/>
            <a:ext cx="1460383" cy="1460383"/>
            <a:chOff x="2880000" y="1980000"/>
            <a:chExt cx="3600000" cy="3600000"/>
          </a:xfrm>
        </p:grpSpPr>
        <p:sp>
          <p:nvSpPr>
            <p:cNvPr id="10" name="正方形/長方形 9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2" name="円/楕円 11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13" name="円/楕円 12"/>
          <p:cNvSpPr>
            <a:spLocks noChangeAspect="1"/>
          </p:cNvSpPr>
          <p:nvPr/>
        </p:nvSpPr>
        <p:spPr>
          <a:xfrm>
            <a:off x="4805842" y="3871447"/>
            <a:ext cx="584153" cy="584153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14" name="図形グループ 13"/>
          <p:cNvGrpSpPr/>
          <p:nvPr/>
        </p:nvGrpSpPr>
        <p:grpSpPr>
          <a:xfrm flipV="1">
            <a:off x="4659476" y="4601356"/>
            <a:ext cx="1460383" cy="1461600"/>
            <a:chOff x="2880000" y="1980000"/>
            <a:chExt cx="3600000" cy="3600000"/>
          </a:xfrm>
        </p:grpSpPr>
        <p:sp>
          <p:nvSpPr>
            <p:cNvPr id="15" name="正方形/長方形 14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7" name="円/楕円 16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18" name="図形グループ 17"/>
          <p:cNvGrpSpPr/>
          <p:nvPr/>
        </p:nvGrpSpPr>
        <p:grpSpPr>
          <a:xfrm flipH="1" flipV="1">
            <a:off x="6119859" y="4601356"/>
            <a:ext cx="1460383" cy="1461600"/>
            <a:chOff x="2880000" y="1980000"/>
            <a:chExt cx="3600000" cy="3600000"/>
          </a:xfrm>
        </p:grpSpPr>
        <p:sp>
          <p:nvSpPr>
            <p:cNvPr id="19" name="正方形/長方形 18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0" name="円/楕円 19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22" name="図形グループ 21"/>
          <p:cNvGrpSpPr/>
          <p:nvPr/>
        </p:nvGrpSpPr>
        <p:grpSpPr>
          <a:xfrm>
            <a:off x="1728833" y="3133310"/>
            <a:ext cx="1460383" cy="1460383"/>
            <a:chOff x="2880000" y="1980000"/>
            <a:chExt cx="3600000" cy="3600000"/>
          </a:xfrm>
        </p:grpSpPr>
        <p:sp>
          <p:nvSpPr>
            <p:cNvPr id="23" name="正方形/長方形 22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5" name="円/楕円 24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26" name="図形グループ 25"/>
          <p:cNvGrpSpPr/>
          <p:nvPr/>
        </p:nvGrpSpPr>
        <p:grpSpPr>
          <a:xfrm flipH="1">
            <a:off x="3189217" y="3133310"/>
            <a:ext cx="1460383" cy="1460383"/>
            <a:chOff x="2880000" y="1980000"/>
            <a:chExt cx="3600000" cy="3600000"/>
          </a:xfrm>
        </p:grpSpPr>
        <p:sp>
          <p:nvSpPr>
            <p:cNvPr id="27" name="正方形/長方形 26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8" name="円/楕円 27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30" name="図形グループ 29"/>
          <p:cNvGrpSpPr/>
          <p:nvPr/>
        </p:nvGrpSpPr>
        <p:grpSpPr>
          <a:xfrm flipV="1">
            <a:off x="1728833" y="4597356"/>
            <a:ext cx="1460383" cy="1461600"/>
            <a:chOff x="2880000" y="1980000"/>
            <a:chExt cx="3600000" cy="3600000"/>
          </a:xfrm>
        </p:grpSpPr>
        <p:sp>
          <p:nvSpPr>
            <p:cNvPr id="31" name="正方形/長方形 30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2" name="円/楕円 31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33" name="図形グループ 32"/>
          <p:cNvGrpSpPr/>
          <p:nvPr/>
        </p:nvGrpSpPr>
        <p:grpSpPr>
          <a:xfrm flipH="1" flipV="1">
            <a:off x="3189216" y="4597356"/>
            <a:ext cx="1460383" cy="1461600"/>
            <a:chOff x="2880000" y="1980000"/>
            <a:chExt cx="3600000" cy="3600000"/>
          </a:xfrm>
        </p:grpSpPr>
        <p:sp>
          <p:nvSpPr>
            <p:cNvPr id="34" name="正方形/長方形 33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5" name="円/楕円 34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36" name="図形グループ 35"/>
          <p:cNvGrpSpPr/>
          <p:nvPr/>
        </p:nvGrpSpPr>
        <p:grpSpPr>
          <a:xfrm flipV="1">
            <a:off x="4659803" y="1675710"/>
            <a:ext cx="1460383" cy="1461600"/>
            <a:chOff x="2880000" y="1980000"/>
            <a:chExt cx="3600000" cy="3600000"/>
          </a:xfrm>
        </p:grpSpPr>
        <p:sp>
          <p:nvSpPr>
            <p:cNvPr id="37" name="正方形/長方形 36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8" name="円/楕円 37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39" name="図形グループ 38"/>
          <p:cNvGrpSpPr/>
          <p:nvPr/>
        </p:nvGrpSpPr>
        <p:grpSpPr>
          <a:xfrm flipH="1" flipV="1">
            <a:off x="6120186" y="1675710"/>
            <a:ext cx="1460383" cy="1461600"/>
            <a:chOff x="2880000" y="1980000"/>
            <a:chExt cx="3600000" cy="3600000"/>
          </a:xfrm>
        </p:grpSpPr>
        <p:sp>
          <p:nvSpPr>
            <p:cNvPr id="40" name="正方形/長方形 39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1" name="円/楕円 40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42" name="図形グループ 41"/>
          <p:cNvGrpSpPr/>
          <p:nvPr/>
        </p:nvGrpSpPr>
        <p:grpSpPr>
          <a:xfrm flipV="1">
            <a:off x="1729160" y="1671710"/>
            <a:ext cx="1460383" cy="1461600"/>
            <a:chOff x="2880000" y="1980000"/>
            <a:chExt cx="3600000" cy="3600000"/>
          </a:xfrm>
        </p:grpSpPr>
        <p:sp>
          <p:nvSpPr>
            <p:cNvPr id="43" name="正方形/長方形 42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4" name="円/楕円 43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45" name="図形グループ 44"/>
          <p:cNvGrpSpPr/>
          <p:nvPr/>
        </p:nvGrpSpPr>
        <p:grpSpPr>
          <a:xfrm flipH="1" flipV="1">
            <a:off x="3189543" y="1671710"/>
            <a:ext cx="1460383" cy="1461600"/>
            <a:chOff x="2880000" y="1980000"/>
            <a:chExt cx="3600000" cy="3600000"/>
          </a:xfrm>
        </p:grpSpPr>
        <p:sp>
          <p:nvSpPr>
            <p:cNvPr id="46" name="正方形/長方形 45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7" name="円/楕円 46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5265887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こういう図を考える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16</a:t>
            </a:fld>
            <a:endParaRPr lang="en-US"/>
          </a:p>
        </p:txBody>
      </p:sp>
      <p:grpSp>
        <p:nvGrpSpPr>
          <p:cNvPr id="8" name="図形グループ 7"/>
          <p:cNvGrpSpPr/>
          <p:nvPr/>
        </p:nvGrpSpPr>
        <p:grpSpPr>
          <a:xfrm>
            <a:off x="4659476" y="3137310"/>
            <a:ext cx="1460383" cy="1460383"/>
            <a:chOff x="2880000" y="1980000"/>
            <a:chExt cx="3600000" cy="3600000"/>
          </a:xfrm>
        </p:grpSpPr>
        <p:sp>
          <p:nvSpPr>
            <p:cNvPr id="5" name="正方形/長方形 4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" name="円/楕円 5"/>
            <p:cNvSpPr>
              <a:spLocks noChangeAspect="1"/>
            </p:cNvSpPr>
            <p:nvPr/>
          </p:nvSpPr>
          <p:spPr>
            <a:xfrm>
              <a:off x="3870000" y="4410000"/>
              <a:ext cx="180000" cy="180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" name="円/楕円 6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9" name="図形グループ 8"/>
          <p:cNvGrpSpPr/>
          <p:nvPr/>
        </p:nvGrpSpPr>
        <p:grpSpPr>
          <a:xfrm flipH="1">
            <a:off x="6119860" y="3137310"/>
            <a:ext cx="1460383" cy="1460383"/>
            <a:chOff x="2880000" y="1980000"/>
            <a:chExt cx="3600000" cy="3600000"/>
          </a:xfrm>
        </p:grpSpPr>
        <p:sp>
          <p:nvSpPr>
            <p:cNvPr id="10" name="正方形/長方形 9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2" name="円/楕円 11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13" name="円/楕円 12"/>
          <p:cNvSpPr>
            <a:spLocks noChangeAspect="1"/>
          </p:cNvSpPr>
          <p:nvPr/>
        </p:nvSpPr>
        <p:spPr>
          <a:xfrm>
            <a:off x="4390564" y="3450964"/>
            <a:ext cx="1440000" cy="144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14" name="図形グループ 13"/>
          <p:cNvGrpSpPr/>
          <p:nvPr/>
        </p:nvGrpSpPr>
        <p:grpSpPr>
          <a:xfrm flipV="1">
            <a:off x="4659476" y="4601356"/>
            <a:ext cx="1460383" cy="1461600"/>
            <a:chOff x="2880000" y="1980000"/>
            <a:chExt cx="3600000" cy="3600000"/>
          </a:xfrm>
        </p:grpSpPr>
        <p:sp>
          <p:nvSpPr>
            <p:cNvPr id="15" name="正方形/長方形 14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7" name="円/楕円 16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18" name="図形グループ 17"/>
          <p:cNvGrpSpPr/>
          <p:nvPr/>
        </p:nvGrpSpPr>
        <p:grpSpPr>
          <a:xfrm flipH="1" flipV="1">
            <a:off x="6119859" y="4601356"/>
            <a:ext cx="1460383" cy="1461600"/>
            <a:chOff x="2880000" y="1980000"/>
            <a:chExt cx="3600000" cy="3600000"/>
          </a:xfrm>
        </p:grpSpPr>
        <p:sp>
          <p:nvSpPr>
            <p:cNvPr id="19" name="正方形/長方形 18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0" name="円/楕円 19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22" name="図形グループ 21"/>
          <p:cNvGrpSpPr/>
          <p:nvPr/>
        </p:nvGrpSpPr>
        <p:grpSpPr>
          <a:xfrm>
            <a:off x="1728833" y="3133310"/>
            <a:ext cx="1460383" cy="1460383"/>
            <a:chOff x="2880000" y="1980000"/>
            <a:chExt cx="3600000" cy="3600000"/>
          </a:xfrm>
        </p:grpSpPr>
        <p:sp>
          <p:nvSpPr>
            <p:cNvPr id="23" name="正方形/長方形 22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5" name="円/楕円 24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26" name="図形グループ 25"/>
          <p:cNvGrpSpPr/>
          <p:nvPr/>
        </p:nvGrpSpPr>
        <p:grpSpPr>
          <a:xfrm flipH="1">
            <a:off x="3189217" y="3133310"/>
            <a:ext cx="1460383" cy="1460383"/>
            <a:chOff x="2880000" y="1980000"/>
            <a:chExt cx="3600000" cy="3600000"/>
          </a:xfrm>
        </p:grpSpPr>
        <p:sp>
          <p:nvSpPr>
            <p:cNvPr id="27" name="正方形/長方形 26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8" name="円/楕円 27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30" name="図形グループ 29"/>
          <p:cNvGrpSpPr/>
          <p:nvPr/>
        </p:nvGrpSpPr>
        <p:grpSpPr>
          <a:xfrm flipV="1">
            <a:off x="1728833" y="4597356"/>
            <a:ext cx="1460383" cy="1461600"/>
            <a:chOff x="2880000" y="1980000"/>
            <a:chExt cx="3600000" cy="3600000"/>
          </a:xfrm>
        </p:grpSpPr>
        <p:sp>
          <p:nvSpPr>
            <p:cNvPr id="31" name="正方形/長方形 30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2" name="円/楕円 31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33" name="図形グループ 32"/>
          <p:cNvGrpSpPr/>
          <p:nvPr/>
        </p:nvGrpSpPr>
        <p:grpSpPr>
          <a:xfrm flipH="1" flipV="1">
            <a:off x="3189216" y="4597356"/>
            <a:ext cx="1460383" cy="1461600"/>
            <a:chOff x="2880000" y="1980000"/>
            <a:chExt cx="3600000" cy="3600000"/>
          </a:xfrm>
        </p:grpSpPr>
        <p:sp>
          <p:nvSpPr>
            <p:cNvPr id="34" name="正方形/長方形 33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5" name="円/楕円 34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36" name="図形グループ 35"/>
          <p:cNvGrpSpPr/>
          <p:nvPr/>
        </p:nvGrpSpPr>
        <p:grpSpPr>
          <a:xfrm flipV="1">
            <a:off x="4659803" y="1675710"/>
            <a:ext cx="1460383" cy="1461600"/>
            <a:chOff x="2880000" y="1980000"/>
            <a:chExt cx="3600000" cy="3600000"/>
          </a:xfrm>
        </p:grpSpPr>
        <p:sp>
          <p:nvSpPr>
            <p:cNvPr id="37" name="正方形/長方形 36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8" name="円/楕円 37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39" name="図形グループ 38"/>
          <p:cNvGrpSpPr/>
          <p:nvPr/>
        </p:nvGrpSpPr>
        <p:grpSpPr>
          <a:xfrm flipH="1" flipV="1">
            <a:off x="6120186" y="1675710"/>
            <a:ext cx="1460383" cy="1461600"/>
            <a:chOff x="2880000" y="1980000"/>
            <a:chExt cx="3600000" cy="3600000"/>
          </a:xfrm>
        </p:grpSpPr>
        <p:sp>
          <p:nvSpPr>
            <p:cNvPr id="40" name="正方形/長方形 39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1" name="円/楕円 40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42" name="図形グループ 41"/>
          <p:cNvGrpSpPr/>
          <p:nvPr/>
        </p:nvGrpSpPr>
        <p:grpSpPr>
          <a:xfrm flipV="1">
            <a:off x="1729160" y="1671710"/>
            <a:ext cx="1460383" cy="1461600"/>
            <a:chOff x="2880000" y="1980000"/>
            <a:chExt cx="3600000" cy="3600000"/>
          </a:xfrm>
        </p:grpSpPr>
        <p:sp>
          <p:nvSpPr>
            <p:cNvPr id="43" name="正方形/長方形 42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4" name="円/楕円 43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45" name="図形グループ 44"/>
          <p:cNvGrpSpPr/>
          <p:nvPr/>
        </p:nvGrpSpPr>
        <p:grpSpPr>
          <a:xfrm flipH="1" flipV="1">
            <a:off x="3189543" y="1671710"/>
            <a:ext cx="1460383" cy="1461600"/>
            <a:chOff x="2880000" y="1980000"/>
            <a:chExt cx="3600000" cy="3600000"/>
          </a:xfrm>
        </p:grpSpPr>
        <p:sp>
          <p:nvSpPr>
            <p:cNvPr id="46" name="正方形/長方形 45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7" name="円/楕円 46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8080917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こういう図を考える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17</a:t>
            </a:fld>
            <a:endParaRPr lang="en-US"/>
          </a:p>
        </p:txBody>
      </p:sp>
      <p:grpSp>
        <p:nvGrpSpPr>
          <p:cNvPr id="8" name="図形グループ 7"/>
          <p:cNvGrpSpPr/>
          <p:nvPr/>
        </p:nvGrpSpPr>
        <p:grpSpPr>
          <a:xfrm>
            <a:off x="4659476" y="3137310"/>
            <a:ext cx="1460383" cy="1460383"/>
            <a:chOff x="2880000" y="1980000"/>
            <a:chExt cx="3600000" cy="3600000"/>
          </a:xfrm>
        </p:grpSpPr>
        <p:sp>
          <p:nvSpPr>
            <p:cNvPr id="5" name="正方形/長方形 4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" name="円/楕円 5"/>
            <p:cNvSpPr>
              <a:spLocks noChangeAspect="1"/>
            </p:cNvSpPr>
            <p:nvPr/>
          </p:nvSpPr>
          <p:spPr>
            <a:xfrm>
              <a:off x="3870000" y="4410000"/>
              <a:ext cx="180000" cy="180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" name="円/楕円 6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9" name="図形グループ 8"/>
          <p:cNvGrpSpPr/>
          <p:nvPr/>
        </p:nvGrpSpPr>
        <p:grpSpPr>
          <a:xfrm flipH="1">
            <a:off x="6119860" y="3137310"/>
            <a:ext cx="1460383" cy="1460383"/>
            <a:chOff x="2880000" y="1980000"/>
            <a:chExt cx="3600000" cy="3600000"/>
          </a:xfrm>
        </p:grpSpPr>
        <p:sp>
          <p:nvSpPr>
            <p:cNvPr id="10" name="正方形/長方形 9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2" name="円/楕円 11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13" name="円/楕円 12"/>
          <p:cNvSpPr>
            <a:spLocks noChangeAspect="1"/>
          </p:cNvSpPr>
          <p:nvPr/>
        </p:nvSpPr>
        <p:spPr>
          <a:xfrm>
            <a:off x="3471293" y="2531265"/>
            <a:ext cx="3240000" cy="324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14" name="図形グループ 13"/>
          <p:cNvGrpSpPr/>
          <p:nvPr/>
        </p:nvGrpSpPr>
        <p:grpSpPr>
          <a:xfrm flipV="1">
            <a:off x="4659476" y="4601356"/>
            <a:ext cx="1460383" cy="1461600"/>
            <a:chOff x="2880000" y="1980000"/>
            <a:chExt cx="3600000" cy="3600000"/>
          </a:xfrm>
        </p:grpSpPr>
        <p:sp>
          <p:nvSpPr>
            <p:cNvPr id="15" name="正方形/長方形 14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7" name="円/楕円 16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18" name="図形グループ 17"/>
          <p:cNvGrpSpPr/>
          <p:nvPr/>
        </p:nvGrpSpPr>
        <p:grpSpPr>
          <a:xfrm flipH="1" flipV="1">
            <a:off x="6119859" y="4601356"/>
            <a:ext cx="1460383" cy="1461600"/>
            <a:chOff x="2880000" y="1980000"/>
            <a:chExt cx="3600000" cy="3600000"/>
          </a:xfrm>
        </p:grpSpPr>
        <p:sp>
          <p:nvSpPr>
            <p:cNvPr id="19" name="正方形/長方形 18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0" name="円/楕円 19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22" name="図形グループ 21"/>
          <p:cNvGrpSpPr/>
          <p:nvPr/>
        </p:nvGrpSpPr>
        <p:grpSpPr>
          <a:xfrm>
            <a:off x="1728833" y="3133310"/>
            <a:ext cx="1460383" cy="1460383"/>
            <a:chOff x="2880000" y="1980000"/>
            <a:chExt cx="3600000" cy="3600000"/>
          </a:xfrm>
        </p:grpSpPr>
        <p:sp>
          <p:nvSpPr>
            <p:cNvPr id="23" name="正方形/長方形 22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5" name="円/楕円 24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26" name="図形グループ 25"/>
          <p:cNvGrpSpPr/>
          <p:nvPr/>
        </p:nvGrpSpPr>
        <p:grpSpPr>
          <a:xfrm flipH="1">
            <a:off x="3189217" y="3133310"/>
            <a:ext cx="1460383" cy="1460383"/>
            <a:chOff x="2880000" y="1980000"/>
            <a:chExt cx="3600000" cy="3600000"/>
          </a:xfrm>
        </p:grpSpPr>
        <p:sp>
          <p:nvSpPr>
            <p:cNvPr id="27" name="正方形/長方形 26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8" name="円/楕円 27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30" name="図形グループ 29"/>
          <p:cNvGrpSpPr/>
          <p:nvPr/>
        </p:nvGrpSpPr>
        <p:grpSpPr>
          <a:xfrm flipV="1">
            <a:off x="1728833" y="4597356"/>
            <a:ext cx="1460383" cy="1461600"/>
            <a:chOff x="2880000" y="1980000"/>
            <a:chExt cx="3600000" cy="3600000"/>
          </a:xfrm>
        </p:grpSpPr>
        <p:sp>
          <p:nvSpPr>
            <p:cNvPr id="31" name="正方形/長方形 30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2" name="円/楕円 31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33" name="図形グループ 32"/>
          <p:cNvGrpSpPr/>
          <p:nvPr/>
        </p:nvGrpSpPr>
        <p:grpSpPr>
          <a:xfrm flipH="1" flipV="1">
            <a:off x="3189216" y="4597356"/>
            <a:ext cx="1460383" cy="1461600"/>
            <a:chOff x="2880000" y="1980000"/>
            <a:chExt cx="3600000" cy="3600000"/>
          </a:xfrm>
        </p:grpSpPr>
        <p:sp>
          <p:nvSpPr>
            <p:cNvPr id="34" name="正方形/長方形 33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5" name="円/楕円 34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36" name="図形グループ 35"/>
          <p:cNvGrpSpPr/>
          <p:nvPr/>
        </p:nvGrpSpPr>
        <p:grpSpPr>
          <a:xfrm flipV="1">
            <a:off x="4659803" y="1675710"/>
            <a:ext cx="1460383" cy="1461600"/>
            <a:chOff x="2880000" y="1980000"/>
            <a:chExt cx="3600000" cy="3600000"/>
          </a:xfrm>
        </p:grpSpPr>
        <p:sp>
          <p:nvSpPr>
            <p:cNvPr id="37" name="正方形/長方形 36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8" name="円/楕円 37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39" name="図形グループ 38"/>
          <p:cNvGrpSpPr/>
          <p:nvPr/>
        </p:nvGrpSpPr>
        <p:grpSpPr>
          <a:xfrm flipH="1" flipV="1">
            <a:off x="6120186" y="1675710"/>
            <a:ext cx="1460383" cy="1461600"/>
            <a:chOff x="2880000" y="1980000"/>
            <a:chExt cx="3600000" cy="3600000"/>
          </a:xfrm>
        </p:grpSpPr>
        <p:sp>
          <p:nvSpPr>
            <p:cNvPr id="40" name="正方形/長方形 39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1" name="円/楕円 40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42" name="図形グループ 41"/>
          <p:cNvGrpSpPr/>
          <p:nvPr/>
        </p:nvGrpSpPr>
        <p:grpSpPr>
          <a:xfrm flipV="1">
            <a:off x="1729160" y="1671710"/>
            <a:ext cx="1460383" cy="1461600"/>
            <a:chOff x="2880000" y="1980000"/>
            <a:chExt cx="3600000" cy="3600000"/>
          </a:xfrm>
        </p:grpSpPr>
        <p:sp>
          <p:nvSpPr>
            <p:cNvPr id="43" name="正方形/長方形 42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4" name="円/楕円 43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45" name="図形グループ 44"/>
          <p:cNvGrpSpPr/>
          <p:nvPr/>
        </p:nvGrpSpPr>
        <p:grpSpPr>
          <a:xfrm flipH="1" flipV="1">
            <a:off x="3189543" y="1671710"/>
            <a:ext cx="1460383" cy="1461600"/>
            <a:chOff x="2880000" y="1980000"/>
            <a:chExt cx="3600000" cy="3600000"/>
          </a:xfrm>
        </p:grpSpPr>
        <p:sp>
          <p:nvSpPr>
            <p:cNvPr id="46" name="正方形/長方形 45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7" name="円/楕円 46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0520872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752600"/>
            <a:ext cx="7620000" cy="4973321"/>
          </a:xfrm>
        </p:spPr>
        <p:txBody>
          <a:bodyPr>
            <a:normAutofit/>
          </a:bodyPr>
          <a:lstStyle/>
          <a:p>
            <a:r>
              <a:rPr kumimoji="1" lang="ja-JP" altLang="en-US" dirty="0" smtClean="0"/>
              <a:t>反射を考慮して目標の鏡像を作り、半径</a:t>
            </a:r>
            <a:r>
              <a:rPr kumimoji="1" lang="en-US" altLang="ja-JP" dirty="0" smtClean="0"/>
              <a:t> v * t </a:t>
            </a:r>
            <a:r>
              <a:rPr lang="ja-JP" altLang="en-US" dirty="0" smtClean="0"/>
              <a:t>内の鏡像（＋実像）の個数を数え上げる。</a:t>
            </a:r>
            <a:endParaRPr lang="en-US" altLang="ja-JP" dirty="0" smtClean="0"/>
          </a:p>
          <a:p>
            <a:pPr marL="457200" indent="-457200">
              <a:buFont typeface="Arial"/>
              <a:buChar char="•"/>
            </a:pPr>
            <a:r>
              <a:rPr kumimoji="1" lang="en-US" altLang="ja-JP" dirty="0" smtClean="0"/>
              <a:t>x </a:t>
            </a:r>
            <a:r>
              <a:rPr kumimoji="1" lang="ja-JP" altLang="en-US" dirty="0" smtClean="0"/>
              <a:t>座標ごとに個数を二分探索</a:t>
            </a:r>
            <a:endParaRPr kumimoji="1" lang="en-US" altLang="ja-JP" dirty="0" smtClean="0"/>
          </a:p>
          <a:p>
            <a:pPr marL="457200" indent="-457200">
              <a:buFont typeface="Arial"/>
              <a:buChar char="•"/>
            </a:pPr>
            <a:r>
              <a:rPr lang="ja-JP" altLang="en-US" dirty="0" smtClean="0"/>
              <a:t>半円ごとに分けて考えると、ある</a:t>
            </a:r>
            <a:r>
              <a:rPr lang="en-US" altLang="ja-JP" dirty="0" smtClean="0"/>
              <a:t> x </a:t>
            </a:r>
            <a:r>
              <a:rPr lang="ja-JP" altLang="en-US" dirty="0" smtClean="0"/>
              <a:t>座標で含まれていればそのうち側でも必ず含まれている</a:t>
            </a:r>
            <a:endParaRPr lang="en-US" altLang="ja-JP" dirty="0" smtClean="0"/>
          </a:p>
          <a:p>
            <a:pPr marL="914400" lvl="1" indent="-457200">
              <a:buFont typeface="Arial"/>
              <a:buChar char="•"/>
            </a:pPr>
            <a:r>
              <a:rPr kumimoji="1" lang="ja-JP" altLang="en-US" dirty="0" smtClean="0"/>
              <a:t>これを利用したしゃくとりメソッド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250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ジャッジ解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大橋</a:t>
            </a:r>
            <a:r>
              <a:rPr kumimoji="1" lang="en-US" altLang="ja-JP" dirty="0" smtClean="0"/>
              <a:t>	: C++, 78 </a:t>
            </a:r>
            <a:r>
              <a:rPr kumimoji="1" lang="ja-JP" altLang="en-US" dirty="0" smtClean="0"/>
              <a:t>行</a:t>
            </a:r>
            <a:endParaRPr kumimoji="1" lang="en-US" altLang="ja-JP" dirty="0" smtClean="0"/>
          </a:p>
          <a:p>
            <a:r>
              <a:rPr kumimoji="1" lang="ja-JP" altLang="en-US" dirty="0" smtClean="0"/>
              <a:t>林</a:t>
            </a:r>
            <a:r>
              <a:rPr kumimoji="1" lang="en-US" altLang="ja-JP" dirty="0" smtClean="0"/>
              <a:t>	: C++, 42 </a:t>
            </a:r>
            <a:r>
              <a:rPr kumimoji="1" lang="ja-JP" altLang="en-US" dirty="0" smtClean="0"/>
              <a:t>行</a:t>
            </a:r>
            <a:endParaRPr kumimoji="1" lang="en-US" altLang="ja-JP" dirty="0" smtClean="0"/>
          </a:p>
          <a:p>
            <a:r>
              <a:rPr lang="ja-JP" altLang="en-US" dirty="0" smtClean="0"/>
              <a:t>平原</a:t>
            </a:r>
            <a:r>
              <a:rPr lang="en-US" altLang="ja-JP" dirty="0" smtClean="0"/>
              <a:t>	: C++, 29 </a:t>
            </a:r>
            <a:r>
              <a:rPr lang="ja-JP" altLang="en-US" dirty="0" smtClean="0"/>
              <a:t>行</a:t>
            </a:r>
            <a:endParaRPr lang="en-US" altLang="ja-JP" dirty="0" smtClean="0"/>
          </a:p>
          <a:p>
            <a:r>
              <a:rPr kumimoji="1" lang="ja-JP" altLang="en-US" dirty="0" smtClean="0"/>
              <a:t>矢野</a:t>
            </a:r>
            <a:r>
              <a:rPr kumimoji="1" lang="en-US" altLang="ja-JP" dirty="0" smtClean="0"/>
              <a:t>	: C++, 68 </a:t>
            </a:r>
            <a:r>
              <a:rPr kumimoji="1" lang="ja-JP" altLang="en-US" dirty="0" smtClean="0"/>
              <a:t>行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3828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提出状況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正解数</a:t>
            </a:r>
            <a:r>
              <a:rPr lang="en-US" altLang="ja-JP" dirty="0"/>
              <a:t> </a:t>
            </a:r>
            <a:r>
              <a:rPr lang="en-US" altLang="ja-JP" dirty="0" smtClean="0"/>
              <a:t>: 14 </a:t>
            </a:r>
            <a:r>
              <a:rPr lang="ja-JP" altLang="en-US" dirty="0" smtClean="0"/>
              <a:t>（</a:t>
            </a:r>
            <a:r>
              <a:rPr lang="en-US" altLang="ja-JP" dirty="0" smtClean="0"/>
              <a:t>58</a:t>
            </a:r>
            <a:r>
              <a:rPr lang="en-US" altLang="ja-JP" dirty="0"/>
              <a:t>%</a:t>
            </a:r>
            <a:r>
              <a:rPr lang="ja-JP" altLang="en-US" dirty="0" smtClean="0"/>
              <a:t>）</a:t>
            </a:r>
            <a:endParaRPr lang="en-US" altLang="ja-JP" dirty="0" smtClean="0"/>
          </a:p>
          <a:p>
            <a:r>
              <a:rPr lang="ja-JP" altLang="en-US" dirty="0" smtClean="0"/>
              <a:t>提出数</a:t>
            </a:r>
            <a:r>
              <a:rPr lang="en-US" altLang="ja-JP" dirty="0" smtClean="0"/>
              <a:t> </a:t>
            </a:r>
            <a:r>
              <a:rPr lang="en-US" altLang="ja-JP" smtClean="0"/>
              <a:t>: 24</a:t>
            </a:r>
            <a:endParaRPr lang="en-US" altLang="ja-JP" dirty="0" smtClean="0"/>
          </a:p>
          <a:p>
            <a:endParaRPr kumimoji="1" lang="en-US" altLang="ja-JP" dirty="0" smtClean="0"/>
          </a:p>
          <a:p>
            <a:r>
              <a:rPr lang="ja-JP" altLang="en-US" dirty="0" smtClean="0"/>
              <a:t>最初の正解者</a:t>
            </a:r>
            <a:endParaRPr lang="en-US" altLang="ja-JP" dirty="0" smtClean="0"/>
          </a:p>
          <a:p>
            <a:pPr marL="457200" indent="-457200">
              <a:buFont typeface="Arial"/>
              <a:buChar char="•"/>
            </a:pPr>
            <a:r>
              <a:rPr kumimoji="1" lang="ja-JP" altLang="en-US" dirty="0" smtClean="0"/>
              <a:t>「「（</a:t>
            </a:r>
            <a:r>
              <a:rPr lang="en-US" altLang="ja-JP" dirty="0" smtClean="0"/>
              <a:t>67</a:t>
            </a:r>
            <a:r>
              <a:rPr kumimoji="1" lang="ja-JP" altLang="en-US" dirty="0" smtClean="0"/>
              <a:t>分</a:t>
            </a:r>
            <a:r>
              <a:rPr kumimoji="1" lang="en-US" altLang="ja-JP" dirty="0" smtClean="0"/>
              <a:t>43</a:t>
            </a:r>
            <a:r>
              <a:rPr kumimoji="1" lang="ja-JP" altLang="en-US" dirty="0" smtClean="0"/>
              <a:t>秒</a:t>
            </a:r>
            <a:r>
              <a:rPr lang="ja-JP" altLang="en-US" dirty="0" smtClean="0"/>
              <a:t>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5057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円/楕円 16"/>
          <p:cNvSpPr>
            <a:spLocks noChangeAspect="1"/>
          </p:cNvSpPr>
          <p:nvPr/>
        </p:nvSpPr>
        <p:spPr>
          <a:xfrm>
            <a:off x="5040000" y="-4500000"/>
            <a:ext cx="7920000" cy="792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円/楕円 17"/>
          <p:cNvSpPr>
            <a:spLocks noChangeAspect="1"/>
          </p:cNvSpPr>
          <p:nvPr/>
        </p:nvSpPr>
        <p:spPr>
          <a:xfrm>
            <a:off x="5040000" y="540000"/>
            <a:ext cx="7920000" cy="792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円/楕円 18"/>
          <p:cNvSpPr>
            <a:spLocks noChangeAspect="1"/>
          </p:cNvSpPr>
          <p:nvPr/>
        </p:nvSpPr>
        <p:spPr>
          <a:xfrm>
            <a:off x="5040000" y="2700000"/>
            <a:ext cx="7920000" cy="792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円/楕円 15"/>
          <p:cNvSpPr>
            <a:spLocks noChangeAspect="1"/>
          </p:cNvSpPr>
          <p:nvPr/>
        </p:nvSpPr>
        <p:spPr>
          <a:xfrm>
            <a:off x="-2160000" y="-4500000"/>
            <a:ext cx="7920000" cy="792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円/楕円 14"/>
          <p:cNvSpPr>
            <a:spLocks noChangeAspect="1"/>
          </p:cNvSpPr>
          <p:nvPr/>
        </p:nvSpPr>
        <p:spPr>
          <a:xfrm>
            <a:off x="0" y="-4500000"/>
            <a:ext cx="7920000" cy="792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>
            <a:spLocks noChangeAspect="1"/>
          </p:cNvSpPr>
          <p:nvPr/>
        </p:nvSpPr>
        <p:spPr>
          <a:xfrm>
            <a:off x="-2160000" y="2700000"/>
            <a:ext cx="7920000" cy="792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円/楕円 6"/>
          <p:cNvSpPr>
            <a:spLocks noChangeAspect="1"/>
          </p:cNvSpPr>
          <p:nvPr/>
        </p:nvSpPr>
        <p:spPr>
          <a:xfrm>
            <a:off x="0" y="2700000"/>
            <a:ext cx="7920000" cy="792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>
            <a:spLocks noChangeAspect="1"/>
          </p:cNvSpPr>
          <p:nvPr/>
        </p:nvSpPr>
        <p:spPr>
          <a:xfrm>
            <a:off x="-2160000" y="540000"/>
            <a:ext cx="7920000" cy="792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6" name="図形グループ 5"/>
          <p:cNvGrpSpPr/>
          <p:nvPr/>
        </p:nvGrpSpPr>
        <p:grpSpPr>
          <a:xfrm>
            <a:off x="2880000" y="1980000"/>
            <a:ext cx="3600000" cy="3600000"/>
            <a:chOff x="2880000" y="1980000"/>
            <a:chExt cx="3600000" cy="3600000"/>
          </a:xfrm>
        </p:grpSpPr>
        <p:sp>
          <p:nvSpPr>
            <p:cNvPr id="5" name="円/楕円 4"/>
            <p:cNvSpPr>
              <a:spLocks noChangeAspect="1"/>
            </p:cNvSpPr>
            <p:nvPr/>
          </p:nvSpPr>
          <p:spPr>
            <a:xfrm>
              <a:off x="3870000" y="4410000"/>
              <a:ext cx="180000" cy="180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8" name="円/楕円 7"/>
            <p:cNvSpPr>
              <a:spLocks noChangeAspect="1"/>
            </p:cNvSpPr>
            <p:nvPr/>
          </p:nvSpPr>
          <p:spPr>
            <a:xfrm>
              <a:off x="5310000" y="2970000"/>
              <a:ext cx="180000" cy="180000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" name="正方形/長方形 3"/>
            <p:cNvSpPr/>
            <p:nvPr/>
          </p:nvSpPr>
          <p:spPr>
            <a:xfrm>
              <a:off x="2880000" y="1980000"/>
              <a:ext cx="3600000" cy="360000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making of 11</a:t>
            </a:r>
            <a:r>
              <a:rPr kumimoji="1" lang="ja-JP" altLang="en-US" dirty="0" smtClean="0"/>
              <a:t>秒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5843941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tandard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インスピレーション">
      <a:majorFont>
        <a:latin typeface="News Gothic MT"/>
        <a:ea typeface=""/>
        <a:cs typeface=""/>
        <a:font script="Jpan" typeface="メイリオ"/>
        <a:font script="Hans" typeface="宋体"/>
        <a:font script="Hant" typeface="新細明體"/>
      </a:majorFont>
      <a:minorFont>
        <a:latin typeface="News Gothic MT"/>
        <a:ea typeface=""/>
        <a:cs typeface=""/>
        <a:font script="Jpan" typeface="メイリオ"/>
        <a:font script="Hans" typeface="宋体"/>
        <a:font script="Hant" typeface="新細明體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standard.thmx</Template>
  <TotalTime>423</TotalTime>
  <Words>274</Words>
  <Application>Microsoft Macintosh PowerPoint</Application>
  <PresentationFormat>画面に合わせる (4:3)</PresentationFormat>
  <Paragraphs>59</Paragraphs>
  <Slides>21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21</vt:i4>
      </vt:variant>
    </vt:vector>
  </HeadingPairs>
  <TitlesOfParts>
    <vt:vector size="22" baseType="lpstr">
      <vt:lpstr>standard</vt:lpstr>
      <vt:lpstr>Wave Attack</vt:lpstr>
      <vt:lpstr>問題</vt:lpstr>
      <vt:lpstr>問題</vt:lpstr>
      <vt:lpstr>初期設定</vt:lpstr>
      <vt:lpstr>0秒</vt:lpstr>
      <vt:lpstr>2秒</vt:lpstr>
      <vt:lpstr>4秒</vt:lpstr>
      <vt:lpstr>6秒</vt:lpstr>
      <vt:lpstr>8秒</vt:lpstr>
      <vt:lpstr>10秒</vt:lpstr>
      <vt:lpstr>11秒</vt:lpstr>
      <vt:lpstr>解法</vt:lpstr>
      <vt:lpstr>こういう図を考える</vt:lpstr>
      <vt:lpstr>こういう図を考える</vt:lpstr>
      <vt:lpstr>こういう図を考える</vt:lpstr>
      <vt:lpstr>こういう図を考える</vt:lpstr>
      <vt:lpstr>こういう図を考える</vt:lpstr>
      <vt:lpstr>解法</vt:lpstr>
      <vt:lpstr>ジャッジ解</vt:lpstr>
      <vt:lpstr>提出状況</vt:lpstr>
      <vt:lpstr>making of 11秒</vt:lpstr>
    </vt:vector>
  </TitlesOfParts>
  <Company>国立情報学研究所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 Wave Attack</dc:title>
  <dc:creator>大橋 駿介</dc:creator>
  <cp:lastModifiedBy>大橋 駿介</cp:lastModifiedBy>
  <cp:revision>11</cp:revision>
  <dcterms:created xsi:type="dcterms:W3CDTF">2013-09-21T18:31:08Z</dcterms:created>
  <dcterms:modified xsi:type="dcterms:W3CDTF">2013-09-25T07:34:28Z</dcterms:modified>
</cp:coreProperties>
</file>