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7" d="100"/>
          <a:sy n="107" d="100"/>
        </p:scale>
        <p:origin x="-37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0" name="直角三角形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タイトル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ja-JP" altLang="en-US" smtClean="0"/>
              <a:t>マスタ タイトルの書式設定</a:t>
            </a:r>
            <a:endParaRPr kumimoji="0" lang="en-US"/>
          </a:p>
        </p:txBody>
      </p:sp>
      <p:sp>
        <p:nvSpPr>
          <p:cNvPr id="17" name="サブタイトル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grpSp>
        <p:nvGrpSpPr>
          <p:cNvPr id="2" name="グループ化 1"/>
          <p:cNvGrpSpPr/>
          <p:nvPr/>
        </p:nvGrpSpPr>
        <p:grpSpPr>
          <a:xfrm>
            <a:off x="-3765" y="4953000"/>
            <a:ext cx="9147765" cy="1912088"/>
            <a:chOff x="-3765" y="4832896"/>
            <a:chExt cx="9147765" cy="2032192"/>
          </a:xfrm>
        </p:grpSpPr>
        <p:sp>
          <p:nvSpPr>
            <p:cNvPr id="7" name="フリーフォーム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フリーフォーム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フリーフォーム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直線コネクタ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日付プレースホルダ 29"/>
          <p:cNvSpPr>
            <a:spLocks noGrp="1"/>
          </p:cNvSpPr>
          <p:nvPr>
            <p:ph type="dt" sz="half" idx="10"/>
          </p:nvPr>
        </p:nvSpPr>
        <p:spPr/>
        <p:txBody>
          <a:bodyPr/>
          <a:lstStyle>
            <a:lvl1pPr>
              <a:defRPr>
                <a:solidFill>
                  <a:srgbClr val="FFFFFF"/>
                </a:solidFill>
              </a:defRPr>
            </a:lvl1pPr>
            <a:extLst/>
          </a:lstStyle>
          <a:p>
            <a:fld id="{EC6028AC-D55C-4181-827D-8CF9DEC63F1A}" type="datetimeFigureOut">
              <a:rPr kumimoji="1" lang="ja-JP" altLang="en-US" smtClean="0"/>
              <a:pPr/>
              <a:t>2008/6/22</a:t>
            </a:fld>
            <a:endParaRPr kumimoji="1" lang="ja-JP" altLang="en-US"/>
          </a:p>
        </p:txBody>
      </p:sp>
      <p:sp>
        <p:nvSpPr>
          <p:cNvPr id="19" name="フッター プレースホルダ 18"/>
          <p:cNvSpPr>
            <a:spLocks noGrp="1"/>
          </p:cNvSpPr>
          <p:nvPr>
            <p:ph type="ftr" sz="quarter" idx="11"/>
          </p:nvPr>
        </p:nvSpPr>
        <p:spPr/>
        <p:txBody>
          <a:bodyPr/>
          <a:lstStyle>
            <a:lvl1pPr>
              <a:defRPr>
                <a:solidFill>
                  <a:schemeClr val="accent1">
                    <a:tint val="20000"/>
                  </a:schemeClr>
                </a:solidFill>
              </a:defRPr>
            </a:lvl1pPr>
            <a:extLst/>
          </a:lstStyle>
          <a:p>
            <a:endParaRPr kumimoji="1" lang="ja-JP" altLang="en-US"/>
          </a:p>
        </p:txBody>
      </p:sp>
      <p:sp>
        <p:nvSpPr>
          <p:cNvPr id="27" name="スライド番号プレースホルダ 26"/>
          <p:cNvSpPr>
            <a:spLocks noGrp="1"/>
          </p:cNvSpPr>
          <p:nvPr>
            <p:ph type="sldNum" sz="quarter" idx="12"/>
          </p:nvPr>
        </p:nvSpPr>
        <p:spPr/>
        <p:txBody>
          <a:bodyPr/>
          <a:lstStyle>
            <a:lvl1pPr>
              <a:defRPr>
                <a:solidFill>
                  <a:srgbClr val="FFFFFF"/>
                </a:solidFill>
              </a:defRPr>
            </a:lvl1pPr>
            <a:extLst/>
          </a:lstStyle>
          <a:p>
            <a:fld id="{6DFDADB0-5456-40AA-B44C-8439F8FECEF8}" type="slidenum">
              <a:rPr kumimoji="1" lang="ja-JP" altLang="en-US" smtClean="0"/>
              <a:pPr/>
              <a:t>&lt;#&gt;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C6028AC-D55C-4181-827D-8CF9DEC63F1A}" type="datetimeFigureOut">
              <a:rPr kumimoji="1" lang="ja-JP" altLang="en-US" smtClean="0"/>
              <a:pPr/>
              <a:t>2008/6/22</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
        <p:nvSpPr>
          <p:cNvPr id="7" name="タイトル 6"/>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extLst/>
          </a:lstStyle>
          <a:p>
            <a:fld id="{EC6028AC-D55C-4181-827D-8CF9DEC63F1A}" type="datetimeFigureOut">
              <a:rPr kumimoji="1" lang="ja-JP" altLang="en-US" smtClean="0"/>
              <a:pPr/>
              <a:t>2008/6/22</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
        <p:nvSpPr>
          <p:cNvPr id="7" name="山形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山形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bg>
      <p:bgRef idx="1002">
        <a:schemeClr val="bg1"/>
      </p:bgRef>
    </p:bg>
    <p:spTree>
      <p:nvGrpSpPr>
        <p:cNvPr id="1" name=""/>
        <p:cNvGrpSpPr/>
        <p:nvPr/>
      </p:nvGrpSpPr>
      <p:grpSpPr>
        <a:xfrm>
          <a:off x="0" y="0"/>
          <a:ext cx="0" cy="0"/>
          <a:chOff x="0" y="0"/>
          <a:chExt cx="0" cy="0"/>
        </a:xfrm>
      </p:grpSpPr>
      <p:sp>
        <p:nvSpPr>
          <p:cNvPr id="3" name="コンテンツ プレースホルダ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C6028AC-D55C-4181-827D-8CF9DEC63F1A}" type="datetimeFigureOut">
              <a:rPr kumimoji="1" lang="ja-JP" altLang="en-US" smtClean="0"/>
              <a:pPr/>
              <a:t>2008/6/22</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
        <p:nvSpPr>
          <p:cNvPr id="8" name="タイトル 7"/>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8229600" cy="1143000"/>
          </a:xfrm>
        </p:spPr>
        <p:txBody>
          <a:bodyPr anchor="ctr"/>
          <a:lstStyle>
            <a:lvl1pPr>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EC6028AC-D55C-4181-827D-8CF9DEC63F1A}" type="datetimeFigureOut">
              <a:rPr kumimoji="1" lang="ja-JP" altLang="en-US" smtClean="0"/>
              <a:pPr/>
              <a:t>2008/6/22</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bg>
      <p:bgRef idx="1002">
        <a:schemeClr val="bg1"/>
      </p:bgRef>
    </p:bg>
    <p:spTree>
      <p:nvGrpSpPr>
        <p:cNvPr id="1" name=""/>
        <p:cNvGrpSpPr/>
        <p:nvPr/>
      </p:nvGrpSpPr>
      <p:grpSpPr>
        <a:xfrm>
          <a:off x="0" y="0"/>
          <a:ext cx="0" cy="0"/>
          <a:chOff x="0" y="0"/>
          <a:chExt cx="0" cy="0"/>
        </a:xfrm>
      </p:grpSpPr>
      <p:sp>
        <p:nvSpPr>
          <p:cNvPr id="3" name="日付プレースホルダ 2"/>
          <p:cNvSpPr>
            <a:spLocks noGrp="1"/>
          </p:cNvSpPr>
          <p:nvPr>
            <p:ph type="dt" sz="half" idx="10"/>
          </p:nvPr>
        </p:nvSpPr>
        <p:spPr/>
        <p:txBody>
          <a:bodyPr/>
          <a:lstStyle>
            <a:extLst/>
          </a:lstStyle>
          <a:p>
            <a:fld id="{EC6028AC-D55C-4181-827D-8CF9DEC63F1A}" type="datetimeFigureOut">
              <a:rPr kumimoji="1" lang="ja-JP" altLang="en-US" smtClean="0"/>
              <a:pPr/>
              <a:t>2008/6/22</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
        <p:nvSpPr>
          <p:cNvPr id="6" name="タイトル 5"/>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extLst/>
          </a:lstStyle>
          <a:p>
            <a:fld id="{EC6028AC-D55C-4181-827D-8CF9DEC63F1A}" type="datetimeFigureOut">
              <a:rPr kumimoji="1" lang="ja-JP" altLang="en-US" smtClean="0"/>
              <a:pPr/>
              <a:t>2008/6/22</a:t>
            </a:fld>
            <a:endParaRPr kumimoji="1" lang="ja-JP" altLang="en-US"/>
          </a:p>
        </p:txBody>
      </p:sp>
      <p:sp>
        <p:nvSpPr>
          <p:cNvPr id="3" name="フッター プレースホルダ 2"/>
          <p:cNvSpPr>
            <a:spLocks noGrp="1"/>
          </p:cNvSpPr>
          <p:nvPr>
            <p:ph type="ftr" sz="quarter" idx="11"/>
          </p:nvPr>
        </p:nvSpPr>
        <p:spPr/>
        <p:txBody>
          <a:bodyPr/>
          <a:lstStyle>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a:xfrm>
            <a:off x="6727032" y="6407944"/>
            <a:ext cx="1920240" cy="365760"/>
          </a:xfrm>
        </p:spPr>
        <p:txBody>
          <a:bodyPr/>
          <a:lstStyle>
            <a:extLst/>
          </a:lstStyle>
          <a:p>
            <a:fld id="{EC6028AC-D55C-4181-827D-8CF9DEC63F1A}" type="datetimeFigureOut">
              <a:rPr kumimoji="1" lang="ja-JP" altLang="en-US" smtClean="0"/>
              <a:pPr/>
              <a:t>2008/6/22</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2">
        <a:schemeClr val="bg1"/>
      </p:bgRef>
    </p:bg>
    <p:spTree>
      <p:nvGrpSpPr>
        <p:cNvPr id="1" name=""/>
        <p:cNvGrpSpPr/>
        <p:nvPr/>
      </p:nvGrpSpPr>
      <p:grpSpPr>
        <a:xfrm>
          <a:off x="0" y="0"/>
          <a:ext cx="0" cy="0"/>
          <a:chOff x="0" y="0"/>
          <a:chExt cx="0" cy="0"/>
        </a:xfrm>
      </p:grpSpPr>
      <p:sp>
        <p:nvSpPr>
          <p:cNvPr id="4" name="テキスト プレースホルダ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ja-JP" altLang="en-US" smtClean="0"/>
              <a:t>マスタ テキストの書式設定</a:t>
            </a:r>
          </a:p>
        </p:txBody>
      </p:sp>
      <p:sp>
        <p:nvSpPr>
          <p:cNvPr id="3" name="図プレースホルダ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ja-JP" altLang="en-US" smtClean="0"/>
              <a:t>アイコンをクリックして図を追加</a:t>
            </a:r>
            <a:endParaRPr kumimoji="0" lang="en-US" dirty="0"/>
          </a:p>
        </p:txBody>
      </p:sp>
      <p:sp>
        <p:nvSpPr>
          <p:cNvPr id="5" name="日付プレースホルダ 4"/>
          <p:cNvSpPr>
            <a:spLocks noGrp="1"/>
          </p:cNvSpPr>
          <p:nvPr>
            <p:ph type="dt" sz="half" idx="10"/>
          </p:nvPr>
        </p:nvSpPr>
        <p:spPr/>
        <p:txBody>
          <a:bodyPr/>
          <a:lstStyle>
            <a:lvl1pPr>
              <a:defRPr>
                <a:solidFill>
                  <a:schemeClr val="tx1"/>
                </a:solidFill>
              </a:defRPr>
            </a:lvl1pPr>
            <a:extLst/>
          </a:lstStyle>
          <a:p>
            <a:fld id="{EC6028AC-D55C-4181-827D-8CF9DEC63F1A}" type="datetimeFigureOut">
              <a:rPr kumimoji="1" lang="ja-JP" altLang="en-US" smtClean="0"/>
              <a:pPr/>
              <a:t>2008/6/22</a:t>
            </a:fld>
            <a:endParaRPr kumimoji="1" lang="ja-JP" altLang="en-US"/>
          </a:p>
        </p:txBody>
      </p:sp>
      <p:sp>
        <p:nvSpPr>
          <p:cNvPr id="6" name="フッター プレースホルダ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1" lang="ja-JP" altLang="en-US"/>
          </a:p>
        </p:txBody>
      </p:sp>
      <p:sp>
        <p:nvSpPr>
          <p:cNvPr id="7" name="スライド番号プレースホルダ 6"/>
          <p:cNvSpPr>
            <a:spLocks noGrp="1"/>
          </p:cNvSpPr>
          <p:nvPr>
            <p:ph type="sldNum" sz="quarter" idx="12"/>
          </p:nvPr>
        </p:nvSpPr>
        <p:spPr/>
        <p:txBody>
          <a:bodyPr/>
          <a:lstStyle>
            <a:lvl1pPr>
              <a:defRPr>
                <a:solidFill>
                  <a:schemeClr val="tx1"/>
                </a:solidFill>
              </a:defRPr>
            </a:lvl1pPr>
            <a:extLst/>
          </a:lstStyle>
          <a:p>
            <a:fld id="{6DFDADB0-5456-40AA-B44C-8439F8FECEF8}" type="slidenum">
              <a:rPr kumimoji="1" lang="ja-JP" altLang="en-US" smtClean="0"/>
              <a:pPr/>
              <a:t>&lt;#&gt;</a:t>
            </a:fld>
            <a:endParaRPr kumimoji="1" lang="ja-JP" altLang="en-US"/>
          </a:p>
        </p:txBody>
      </p:sp>
      <p:sp>
        <p:nvSpPr>
          <p:cNvPr id="2" name="タイトル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ja-JP" altLang="en-US" smtClean="0"/>
              <a:t>マスタ タイトルの書式設定</a:t>
            </a:r>
            <a:endParaRPr kumimoji="0" lang="en-US"/>
          </a:p>
        </p:txBody>
      </p:sp>
      <p:sp>
        <p:nvSpPr>
          <p:cNvPr id="8" name="フリーフォーム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フリーフォーム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直角三角形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直線コネクタ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山形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山形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1481329"/>
            <a:ext cx="8229600" cy="4386071"/>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C6028AC-D55C-4181-827D-8CF9DEC63F1A}" type="datetimeFigureOut">
              <a:rPr kumimoji="1" lang="ja-JP" altLang="en-US" smtClean="0"/>
              <a:pPr/>
              <a:t>2008/6/22</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44013" y="274640"/>
            <a:ext cx="1777470" cy="5592761"/>
          </a:xfrm>
        </p:spPr>
        <p:txBody>
          <a:bodyPr vert="eaVert"/>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274641"/>
            <a:ext cx="6324600" cy="5592760"/>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C6028AC-D55C-4181-827D-8CF9DEC63F1A}" type="datetimeFigureOut">
              <a:rPr kumimoji="1" lang="ja-JP" altLang="en-US" smtClean="0"/>
              <a:pPr/>
              <a:t>2008/6/22</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6DFDADB0-5456-40AA-B44C-8439F8FECEF8}"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フリーフォーム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フリーフォーム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直角三角形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直線コネクタ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タイトル プレースホルダ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ja-JP" altLang="en-US" smtClean="0"/>
              <a:t>マスタ タイトルの書式設定</a:t>
            </a:r>
            <a:endParaRPr kumimoji="0" lang="en-US"/>
          </a:p>
        </p:txBody>
      </p:sp>
      <p:sp>
        <p:nvSpPr>
          <p:cNvPr id="30" name="テキスト プレースホルダ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0" name="日付プレースホルダ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C6028AC-D55C-4181-827D-8CF9DEC63F1A}" type="datetimeFigureOut">
              <a:rPr kumimoji="1" lang="ja-JP" altLang="en-US" smtClean="0"/>
              <a:pPr/>
              <a:t>2008/6/22</a:t>
            </a:fld>
            <a:endParaRPr kumimoji="1" lang="ja-JP" altLang="en-US"/>
          </a:p>
        </p:txBody>
      </p:sp>
      <p:sp>
        <p:nvSpPr>
          <p:cNvPr id="22" name="フッター プレースホルダ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kumimoji="1" lang="ja-JP" altLang="en-US"/>
          </a:p>
        </p:txBody>
      </p:sp>
      <p:sp>
        <p:nvSpPr>
          <p:cNvPr id="18" name="スライド番号プレースホルダ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DFDADB0-5456-40AA-B44C-8439F8FECEF8}"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1"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1"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1"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1"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1"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1"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1"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1" sz="1600" kern="1200" baseline="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fontScale="90000"/>
          </a:bodyPr>
          <a:lstStyle/>
          <a:p>
            <a:r>
              <a:rPr kumimoji="1" lang="en-US" altLang="ja-JP" dirty="0" smtClean="0"/>
              <a:t>Problem </a:t>
            </a:r>
            <a:r>
              <a:rPr kumimoji="1" lang="en-US" altLang="ja-JP" dirty="0" smtClean="0"/>
              <a:t>B:</a:t>
            </a:r>
            <a:br>
              <a:rPr kumimoji="1" lang="en-US" altLang="ja-JP" dirty="0" smtClean="0"/>
            </a:br>
            <a:r>
              <a:rPr kumimoji="1" lang="en-US" altLang="ja-JP" dirty="0" smtClean="0"/>
              <a:t>Princess’</a:t>
            </a:r>
            <a:r>
              <a:rPr kumimoji="1" lang="ja-JP" altLang="en-US" dirty="0" smtClean="0"/>
              <a:t> </a:t>
            </a:r>
            <a:r>
              <a:rPr kumimoji="1" lang="en-US" altLang="ja-JP" dirty="0" smtClean="0"/>
              <a:t>Marriage</a:t>
            </a:r>
            <a:br>
              <a:rPr kumimoji="1" lang="en-US" altLang="ja-JP" dirty="0" smtClean="0"/>
            </a:br>
            <a:r>
              <a:rPr kumimoji="1" lang="ja-JP" altLang="en-US" dirty="0" smtClean="0"/>
              <a:t>お姫様の嫁入り</a:t>
            </a:r>
            <a:endParaRPr kumimoji="1" lang="ja-JP" altLang="en-US" dirty="0"/>
          </a:p>
        </p:txBody>
      </p:sp>
      <p:sp>
        <p:nvSpPr>
          <p:cNvPr id="3" name="サブタイトル 2"/>
          <p:cNvSpPr>
            <a:spLocks noGrp="1"/>
          </p:cNvSpPr>
          <p:nvPr>
            <p:ph type="subTitle" idx="1"/>
          </p:nvPr>
        </p:nvSpPr>
        <p:spPr/>
        <p:txBody>
          <a:bodyPr>
            <a:normAutofit fontScale="70000" lnSpcReduction="20000"/>
          </a:bodyPr>
          <a:lstStyle/>
          <a:p>
            <a:r>
              <a:rPr kumimoji="1" lang="ja-JP" altLang="en-US" dirty="0" smtClean="0"/>
              <a:t>問題原案</a:t>
            </a:r>
            <a:r>
              <a:rPr lang="ja-JP" altLang="en-US" dirty="0" smtClean="0"/>
              <a:t>：野田</a:t>
            </a:r>
            <a:endParaRPr lang="en-US" altLang="ja-JP" dirty="0" smtClean="0"/>
          </a:p>
          <a:p>
            <a:r>
              <a:rPr kumimoji="1" lang="ja-JP" altLang="en-US" dirty="0" smtClean="0"/>
              <a:t>解答作成：北村、吉田</a:t>
            </a:r>
            <a:endParaRPr kumimoji="1" lang="en-US" altLang="ja-JP" dirty="0" smtClean="0"/>
          </a:p>
          <a:p>
            <a:r>
              <a:rPr lang="ja-JP" altLang="en-US" dirty="0" smtClean="0"/>
              <a:t>問題文作成：八森</a:t>
            </a:r>
            <a:endParaRPr lang="en-US" altLang="ja-JP" dirty="0" smtClean="0"/>
          </a:p>
          <a:p>
            <a:r>
              <a:rPr kumimoji="1" lang="ja-JP" altLang="en-US" dirty="0" smtClean="0"/>
              <a:t>解説作成：</a:t>
            </a:r>
            <a:r>
              <a:rPr kumimoji="1" lang="ja-JP" altLang="en-US" dirty="0" smtClean="0"/>
              <a:t>北村</a:t>
            </a:r>
            <a:endParaRPr kumimoji="1" lang="ja-JP"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kumimoji="1" lang="ja-JP" altLang="en-US" dirty="0" smtClean="0"/>
              <a:t>お姫様が目的地まで移動する際に、区間ごとに途中で</a:t>
            </a:r>
            <a:r>
              <a:rPr lang="ja-JP" altLang="en-US" dirty="0" smtClean="0"/>
              <a:t>刺客に襲われる回数の期待値が与えられる</a:t>
            </a:r>
            <a:endParaRPr lang="en-US" altLang="ja-JP" dirty="0" smtClean="0"/>
          </a:p>
          <a:p>
            <a:endParaRPr kumimoji="1" lang="en-US" altLang="ja-JP" dirty="0" smtClean="0"/>
          </a:p>
          <a:p>
            <a:endParaRPr lang="en-US" altLang="ja-JP" dirty="0" smtClean="0"/>
          </a:p>
          <a:p>
            <a:endParaRPr kumimoji="1" lang="en-US" altLang="ja-JP" dirty="0" smtClean="0"/>
          </a:p>
          <a:p>
            <a:endParaRPr lang="en-US" altLang="ja-JP" dirty="0" smtClean="0"/>
          </a:p>
          <a:p>
            <a:endParaRPr kumimoji="1" lang="en-US" altLang="ja-JP" dirty="0" smtClean="0"/>
          </a:p>
          <a:p>
            <a:r>
              <a:rPr lang="ja-JP" altLang="en-US" dirty="0" smtClean="0"/>
              <a:t>このままだと、刺客に襲われる回数の期待値はトータルで </a:t>
            </a:r>
            <a:r>
              <a:rPr lang="en-US" altLang="ja-JP" dirty="0" smtClean="0"/>
              <a:t>50</a:t>
            </a:r>
            <a:endParaRPr kumimoji="1" lang="ja-JP" altLang="en-US" dirty="0"/>
          </a:p>
        </p:txBody>
      </p:sp>
      <p:sp>
        <p:nvSpPr>
          <p:cNvPr id="3" name="タイトル 2"/>
          <p:cNvSpPr>
            <a:spLocks noGrp="1"/>
          </p:cNvSpPr>
          <p:nvPr>
            <p:ph type="title"/>
          </p:nvPr>
        </p:nvSpPr>
        <p:spPr/>
        <p:txBody>
          <a:bodyPr/>
          <a:lstStyle/>
          <a:p>
            <a:r>
              <a:rPr kumimoji="1" lang="ja-JP" altLang="en-US" dirty="0" smtClean="0"/>
              <a:t>問題</a:t>
            </a:r>
            <a:endParaRPr kumimoji="1" lang="ja-JP" altLang="en-US" dirty="0"/>
          </a:p>
        </p:txBody>
      </p:sp>
      <p:sp>
        <p:nvSpPr>
          <p:cNvPr id="4" name="テキスト ボックス 3"/>
          <p:cNvSpPr txBox="1"/>
          <p:nvPr/>
        </p:nvSpPr>
        <p:spPr>
          <a:xfrm>
            <a:off x="357158" y="2643182"/>
            <a:ext cx="1768433" cy="923330"/>
          </a:xfrm>
          <a:prstGeom prst="rect">
            <a:avLst/>
          </a:prstGeom>
          <a:noFill/>
        </p:spPr>
        <p:txBody>
          <a:bodyPr wrap="none" rtlCol="0">
            <a:spAutoFit/>
          </a:bodyPr>
          <a:lstStyle/>
          <a:p>
            <a:r>
              <a:rPr kumimoji="1" lang="ja-JP" altLang="en-US" dirty="0" smtClean="0"/>
              <a:t>単位距離あたり</a:t>
            </a:r>
            <a:r>
              <a:rPr kumimoji="1" lang="en-US" altLang="ja-JP" dirty="0" smtClean="0"/>
              <a:t/>
            </a:r>
            <a:br>
              <a:rPr kumimoji="1" lang="en-US" altLang="ja-JP" dirty="0" smtClean="0"/>
            </a:br>
            <a:r>
              <a:rPr kumimoji="1" lang="ja-JP" altLang="en-US" dirty="0" smtClean="0"/>
              <a:t>襲われる回数の</a:t>
            </a:r>
            <a:r>
              <a:rPr kumimoji="1" lang="en-US" altLang="ja-JP" dirty="0" smtClean="0"/>
              <a:t/>
            </a:r>
            <a:br>
              <a:rPr kumimoji="1" lang="en-US" altLang="ja-JP" dirty="0" smtClean="0"/>
            </a:br>
            <a:r>
              <a:rPr kumimoji="1" lang="ja-JP" altLang="en-US" dirty="0" smtClean="0"/>
              <a:t>期待値</a:t>
            </a:r>
            <a:endParaRPr kumimoji="1" lang="ja-JP" altLang="en-US" dirty="0"/>
          </a:p>
        </p:txBody>
      </p:sp>
      <p:cxnSp>
        <p:nvCxnSpPr>
          <p:cNvPr id="7" name="直線矢印コネクタ 6"/>
          <p:cNvCxnSpPr/>
          <p:nvPr/>
        </p:nvCxnSpPr>
        <p:spPr>
          <a:xfrm>
            <a:off x="2500298" y="3500438"/>
            <a:ext cx="514353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直線コネクタ 8"/>
          <p:cNvCxnSpPr/>
          <p:nvPr/>
        </p:nvCxnSpPr>
        <p:spPr>
          <a:xfrm rot="5400000">
            <a:off x="2214546" y="3500438"/>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rot="5400000">
            <a:off x="2857488" y="3500438"/>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直線コネクタ 12"/>
          <p:cNvCxnSpPr/>
          <p:nvPr/>
        </p:nvCxnSpPr>
        <p:spPr>
          <a:xfrm rot="5400000">
            <a:off x="3429786" y="3499644"/>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線コネクタ 15"/>
          <p:cNvCxnSpPr/>
          <p:nvPr/>
        </p:nvCxnSpPr>
        <p:spPr>
          <a:xfrm rot="5400000">
            <a:off x="4000496" y="3500438"/>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直線コネクタ 16"/>
          <p:cNvCxnSpPr/>
          <p:nvPr/>
        </p:nvCxnSpPr>
        <p:spPr>
          <a:xfrm rot="5400000">
            <a:off x="4572794" y="3499644"/>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直線コネクタ 19"/>
          <p:cNvCxnSpPr/>
          <p:nvPr/>
        </p:nvCxnSpPr>
        <p:spPr>
          <a:xfrm rot="5400000">
            <a:off x="5036347" y="3536157"/>
            <a:ext cx="64294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直線コネクタ 20"/>
          <p:cNvCxnSpPr/>
          <p:nvPr/>
        </p:nvCxnSpPr>
        <p:spPr>
          <a:xfrm rot="5400000">
            <a:off x="5715802" y="3499644"/>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線コネクタ 23"/>
          <p:cNvCxnSpPr/>
          <p:nvPr/>
        </p:nvCxnSpPr>
        <p:spPr>
          <a:xfrm rot="5400000">
            <a:off x="6286512" y="3500438"/>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直線コネクタ 24"/>
          <p:cNvCxnSpPr/>
          <p:nvPr/>
        </p:nvCxnSpPr>
        <p:spPr>
          <a:xfrm rot="5400000">
            <a:off x="6858810" y="3499644"/>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直線コネクタ 27"/>
          <p:cNvCxnSpPr/>
          <p:nvPr/>
        </p:nvCxnSpPr>
        <p:spPr>
          <a:xfrm rot="5400000">
            <a:off x="7358876" y="3500438"/>
            <a:ext cx="570710" cy="794"/>
          </a:xfrm>
          <a:prstGeom prst="line">
            <a:avLst/>
          </a:prstGeom>
        </p:spPr>
        <p:style>
          <a:lnRef idx="1">
            <a:schemeClr val="accent1"/>
          </a:lnRef>
          <a:fillRef idx="0">
            <a:schemeClr val="accent1"/>
          </a:fillRef>
          <a:effectRef idx="0">
            <a:schemeClr val="accent1"/>
          </a:effectRef>
          <a:fontRef idx="minor">
            <a:schemeClr val="tx1"/>
          </a:fontRef>
        </p:style>
      </p:cxnSp>
      <p:sp>
        <p:nvSpPr>
          <p:cNvPr id="32" name="円/楕円 31"/>
          <p:cNvSpPr/>
          <p:nvPr/>
        </p:nvSpPr>
        <p:spPr>
          <a:xfrm>
            <a:off x="2571736"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3" name="円/楕円 32"/>
          <p:cNvSpPr/>
          <p:nvPr/>
        </p:nvSpPr>
        <p:spPr>
          <a:xfrm>
            <a:off x="3143240"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4" name="円/楕円 33"/>
          <p:cNvSpPr/>
          <p:nvPr/>
        </p:nvSpPr>
        <p:spPr>
          <a:xfrm>
            <a:off x="3714744"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5" name="円/楕円 34"/>
          <p:cNvSpPr/>
          <p:nvPr/>
        </p:nvSpPr>
        <p:spPr>
          <a:xfrm>
            <a:off x="4286248"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6" name="円/楕円 35"/>
          <p:cNvSpPr/>
          <p:nvPr/>
        </p:nvSpPr>
        <p:spPr>
          <a:xfrm>
            <a:off x="4857752"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7" name="円/楕円 36"/>
          <p:cNvSpPr/>
          <p:nvPr/>
        </p:nvSpPr>
        <p:spPr>
          <a:xfrm>
            <a:off x="5429256"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5</a:t>
            </a:r>
            <a:endParaRPr kumimoji="1" lang="ja-JP" altLang="en-US" dirty="0"/>
          </a:p>
        </p:txBody>
      </p:sp>
      <p:sp>
        <p:nvSpPr>
          <p:cNvPr id="38" name="円/楕円 37"/>
          <p:cNvSpPr/>
          <p:nvPr/>
        </p:nvSpPr>
        <p:spPr>
          <a:xfrm>
            <a:off x="6000760"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5</a:t>
            </a:r>
            <a:endParaRPr kumimoji="1" lang="ja-JP" altLang="en-US" dirty="0"/>
          </a:p>
        </p:txBody>
      </p:sp>
      <p:sp>
        <p:nvSpPr>
          <p:cNvPr id="39" name="円/楕円 38"/>
          <p:cNvSpPr/>
          <p:nvPr/>
        </p:nvSpPr>
        <p:spPr>
          <a:xfrm>
            <a:off x="6572264"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5</a:t>
            </a:r>
            <a:endParaRPr kumimoji="1" lang="ja-JP" altLang="en-US" dirty="0"/>
          </a:p>
        </p:txBody>
      </p:sp>
      <p:sp>
        <p:nvSpPr>
          <p:cNvPr id="40" name="円/楕円 39"/>
          <p:cNvSpPr/>
          <p:nvPr/>
        </p:nvSpPr>
        <p:spPr>
          <a:xfrm>
            <a:off x="7143768"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5</a:t>
            </a:r>
            <a:endParaRPr kumimoji="1" lang="ja-JP" altLang="en-US" dirty="0"/>
          </a:p>
        </p:txBody>
      </p:sp>
      <p:sp>
        <p:nvSpPr>
          <p:cNvPr id="41" name="テキスト ボックス 40"/>
          <p:cNvSpPr txBox="1"/>
          <p:nvPr/>
        </p:nvSpPr>
        <p:spPr>
          <a:xfrm>
            <a:off x="2071670" y="3857628"/>
            <a:ext cx="877163" cy="369332"/>
          </a:xfrm>
          <a:prstGeom prst="rect">
            <a:avLst/>
          </a:prstGeom>
          <a:noFill/>
        </p:spPr>
        <p:txBody>
          <a:bodyPr wrap="none" rtlCol="0">
            <a:spAutoFit/>
          </a:bodyPr>
          <a:lstStyle/>
          <a:p>
            <a:r>
              <a:rPr kumimoji="1" lang="ja-JP" altLang="en-US" dirty="0" smtClean="0"/>
              <a:t>出発地</a:t>
            </a:r>
            <a:endParaRPr kumimoji="1" lang="ja-JP" altLang="en-US" dirty="0"/>
          </a:p>
        </p:txBody>
      </p:sp>
      <p:sp>
        <p:nvSpPr>
          <p:cNvPr id="42" name="テキスト ボックス 41"/>
          <p:cNvSpPr txBox="1"/>
          <p:nvPr/>
        </p:nvSpPr>
        <p:spPr>
          <a:xfrm>
            <a:off x="7143768" y="3857628"/>
            <a:ext cx="877163" cy="369332"/>
          </a:xfrm>
          <a:prstGeom prst="rect">
            <a:avLst/>
          </a:prstGeom>
          <a:noFill/>
        </p:spPr>
        <p:txBody>
          <a:bodyPr wrap="none" rtlCol="0">
            <a:spAutoFit/>
          </a:bodyPr>
          <a:lstStyle/>
          <a:p>
            <a:r>
              <a:rPr kumimoji="1" lang="ja-JP" altLang="en-US" dirty="0" smtClean="0"/>
              <a:t>到着地</a:t>
            </a:r>
            <a:endParaRPr kumimoji="1" lang="ja-JP" altLang="en-US" dirty="0"/>
          </a:p>
        </p:txBody>
      </p:sp>
      <p:cxnSp>
        <p:nvCxnSpPr>
          <p:cNvPr id="46" name="直線矢印コネクタ 45"/>
          <p:cNvCxnSpPr/>
          <p:nvPr/>
        </p:nvCxnSpPr>
        <p:spPr>
          <a:xfrm>
            <a:off x="4214810" y="3929066"/>
            <a:ext cx="57150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47" name="テキスト ボックス 46"/>
          <p:cNvSpPr txBox="1"/>
          <p:nvPr/>
        </p:nvSpPr>
        <p:spPr>
          <a:xfrm>
            <a:off x="3929058" y="4071942"/>
            <a:ext cx="1107996" cy="369332"/>
          </a:xfrm>
          <a:prstGeom prst="rect">
            <a:avLst/>
          </a:prstGeom>
          <a:noFill/>
        </p:spPr>
        <p:txBody>
          <a:bodyPr wrap="none" rtlCol="0">
            <a:spAutoFit/>
          </a:bodyPr>
          <a:lstStyle/>
          <a:p>
            <a:r>
              <a:rPr kumimoji="1" lang="ja-JP" altLang="en-US" dirty="0" smtClean="0"/>
              <a:t>単位距離</a:t>
            </a:r>
            <a:endParaRPr kumimoji="1" lang="ja-JP"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normAutofit lnSpcReduction="10000"/>
          </a:bodyPr>
          <a:lstStyle/>
          <a:p>
            <a:r>
              <a:rPr kumimoji="1" lang="ja-JP" altLang="en-US" dirty="0" smtClean="0"/>
              <a:t>距離</a:t>
            </a:r>
            <a:r>
              <a:rPr kumimoji="1" lang="en-US" altLang="ja-JP" dirty="0" smtClean="0"/>
              <a:t>1</a:t>
            </a:r>
            <a:r>
              <a:rPr kumimoji="1" lang="ja-JP" altLang="en-US" dirty="0" smtClean="0"/>
              <a:t>につき金</a:t>
            </a:r>
            <a:r>
              <a:rPr kumimoji="1" lang="en-US" altLang="ja-JP" dirty="0" smtClean="0"/>
              <a:t>1</a:t>
            </a:r>
            <a:r>
              <a:rPr kumimoji="1" lang="ja-JP" altLang="en-US" dirty="0" smtClean="0"/>
              <a:t>を払って護衛を雇い、お姫様を守ってもらうことができる（その区間は襲われなくなる）</a:t>
            </a:r>
            <a:endParaRPr kumimoji="1" lang="en-US" altLang="ja-JP" dirty="0" smtClean="0"/>
          </a:p>
          <a:p>
            <a:endParaRPr lang="en-US" altLang="ja-JP" dirty="0" smtClean="0"/>
          </a:p>
          <a:p>
            <a:endParaRPr kumimoji="1" lang="en-US" altLang="ja-JP" dirty="0" smtClean="0"/>
          </a:p>
          <a:p>
            <a:endParaRPr lang="en-US" altLang="ja-JP" dirty="0" smtClean="0"/>
          </a:p>
          <a:p>
            <a:endParaRPr kumimoji="1" lang="en-US" altLang="ja-JP" dirty="0" smtClean="0"/>
          </a:p>
          <a:p>
            <a:endParaRPr lang="en-US" altLang="ja-JP" dirty="0" smtClean="0"/>
          </a:p>
          <a:p>
            <a:r>
              <a:rPr lang="ja-JP" altLang="en-US" dirty="0" smtClean="0"/>
              <a:t>予算が </a:t>
            </a:r>
            <a:r>
              <a:rPr lang="en-US" altLang="ja-JP" dirty="0" smtClean="0"/>
              <a:t>8</a:t>
            </a:r>
            <a:r>
              <a:rPr lang="ja-JP" altLang="en-US" dirty="0" smtClean="0"/>
              <a:t> の場合、刺客に襲われる回数の期待値はトータルで </a:t>
            </a:r>
            <a:r>
              <a:rPr lang="en-US" altLang="ja-JP" dirty="0" smtClean="0"/>
              <a:t>5</a:t>
            </a:r>
            <a:r>
              <a:rPr lang="ja-JP" altLang="en-US" dirty="0" smtClean="0"/>
              <a:t> </a:t>
            </a:r>
            <a:r>
              <a:rPr lang="ja-JP" altLang="en-US" dirty="0" err="1" smtClean="0"/>
              <a:t>にまで</a:t>
            </a:r>
            <a:r>
              <a:rPr lang="ja-JP" altLang="en-US" dirty="0" smtClean="0"/>
              <a:t>下がる</a:t>
            </a:r>
            <a:endParaRPr lang="en-US" altLang="ja-JP" dirty="0" smtClean="0"/>
          </a:p>
          <a:p>
            <a:r>
              <a:rPr lang="ja-JP" altLang="en-US" dirty="0" smtClean="0"/>
              <a:t>到着地までに刺客に襲われる回数の期待値を求めよ</a:t>
            </a:r>
            <a:endParaRPr lang="en-US" altLang="ja-JP" dirty="0" smtClean="0"/>
          </a:p>
        </p:txBody>
      </p:sp>
      <p:sp>
        <p:nvSpPr>
          <p:cNvPr id="3" name="タイトル 2"/>
          <p:cNvSpPr>
            <a:spLocks noGrp="1"/>
          </p:cNvSpPr>
          <p:nvPr>
            <p:ph type="title"/>
          </p:nvPr>
        </p:nvSpPr>
        <p:spPr/>
        <p:txBody>
          <a:bodyPr/>
          <a:lstStyle/>
          <a:p>
            <a:r>
              <a:rPr kumimoji="1" lang="ja-JP" altLang="en-US" dirty="0" smtClean="0"/>
              <a:t>問題 </a:t>
            </a:r>
            <a:r>
              <a:rPr kumimoji="1" lang="en-US" altLang="ja-JP" dirty="0" smtClean="0"/>
              <a:t>(Cont’d)</a:t>
            </a:r>
            <a:endParaRPr kumimoji="1" lang="ja-JP" altLang="en-US" dirty="0"/>
          </a:p>
        </p:txBody>
      </p:sp>
      <p:sp>
        <p:nvSpPr>
          <p:cNvPr id="4" name="テキスト ボックス 3"/>
          <p:cNvSpPr txBox="1"/>
          <p:nvPr/>
        </p:nvSpPr>
        <p:spPr>
          <a:xfrm>
            <a:off x="357158" y="2643182"/>
            <a:ext cx="1768433" cy="923330"/>
          </a:xfrm>
          <a:prstGeom prst="rect">
            <a:avLst/>
          </a:prstGeom>
          <a:noFill/>
        </p:spPr>
        <p:txBody>
          <a:bodyPr wrap="none" rtlCol="0">
            <a:spAutoFit/>
          </a:bodyPr>
          <a:lstStyle/>
          <a:p>
            <a:r>
              <a:rPr kumimoji="1" lang="ja-JP" altLang="en-US" dirty="0" smtClean="0"/>
              <a:t>単位距離あたり</a:t>
            </a:r>
            <a:r>
              <a:rPr kumimoji="1" lang="en-US" altLang="ja-JP" dirty="0" smtClean="0"/>
              <a:t/>
            </a:r>
            <a:br>
              <a:rPr kumimoji="1" lang="en-US" altLang="ja-JP" dirty="0" smtClean="0"/>
            </a:br>
            <a:r>
              <a:rPr kumimoji="1" lang="ja-JP" altLang="en-US" dirty="0" smtClean="0"/>
              <a:t>襲われる回数の</a:t>
            </a:r>
            <a:r>
              <a:rPr kumimoji="1" lang="en-US" altLang="ja-JP" dirty="0" smtClean="0"/>
              <a:t/>
            </a:r>
            <a:br>
              <a:rPr kumimoji="1" lang="en-US" altLang="ja-JP" dirty="0" smtClean="0"/>
            </a:br>
            <a:r>
              <a:rPr kumimoji="1" lang="ja-JP" altLang="en-US" dirty="0" smtClean="0"/>
              <a:t>期待値</a:t>
            </a:r>
            <a:endParaRPr kumimoji="1" lang="ja-JP" altLang="en-US" dirty="0"/>
          </a:p>
        </p:txBody>
      </p:sp>
      <p:cxnSp>
        <p:nvCxnSpPr>
          <p:cNvPr id="7" name="直線矢印コネクタ 6"/>
          <p:cNvCxnSpPr/>
          <p:nvPr/>
        </p:nvCxnSpPr>
        <p:spPr>
          <a:xfrm>
            <a:off x="2500298" y="3500438"/>
            <a:ext cx="514353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直線コネクタ 8"/>
          <p:cNvCxnSpPr/>
          <p:nvPr/>
        </p:nvCxnSpPr>
        <p:spPr>
          <a:xfrm rot="5400000">
            <a:off x="2214546" y="3500438"/>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rot="5400000">
            <a:off x="2857488" y="3500438"/>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直線コネクタ 12"/>
          <p:cNvCxnSpPr/>
          <p:nvPr/>
        </p:nvCxnSpPr>
        <p:spPr>
          <a:xfrm rot="5400000">
            <a:off x="3429786" y="3499644"/>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線コネクタ 15"/>
          <p:cNvCxnSpPr/>
          <p:nvPr/>
        </p:nvCxnSpPr>
        <p:spPr>
          <a:xfrm rot="5400000">
            <a:off x="4000496" y="3500438"/>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直線コネクタ 16"/>
          <p:cNvCxnSpPr/>
          <p:nvPr/>
        </p:nvCxnSpPr>
        <p:spPr>
          <a:xfrm rot="5400000">
            <a:off x="4572794" y="3499644"/>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直線コネクタ 19"/>
          <p:cNvCxnSpPr/>
          <p:nvPr/>
        </p:nvCxnSpPr>
        <p:spPr>
          <a:xfrm rot="5400000">
            <a:off x="5036347" y="3536157"/>
            <a:ext cx="64294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直線コネクタ 20"/>
          <p:cNvCxnSpPr/>
          <p:nvPr/>
        </p:nvCxnSpPr>
        <p:spPr>
          <a:xfrm rot="5400000">
            <a:off x="5715802" y="3499644"/>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線コネクタ 23"/>
          <p:cNvCxnSpPr/>
          <p:nvPr/>
        </p:nvCxnSpPr>
        <p:spPr>
          <a:xfrm rot="5400000">
            <a:off x="6286512" y="3500438"/>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直線コネクタ 24"/>
          <p:cNvCxnSpPr/>
          <p:nvPr/>
        </p:nvCxnSpPr>
        <p:spPr>
          <a:xfrm rot="5400000">
            <a:off x="6858810" y="3499644"/>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直線コネクタ 27"/>
          <p:cNvCxnSpPr/>
          <p:nvPr/>
        </p:nvCxnSpPr>
        <p:spPr>
          <a:xfrm rot="5400000">
            <a:off x="7358876" y="3500438"/>
            <a:ext cx="570710" cy="794"/>
          </a:xfrm>
          <a:prstGeom prst="line">
            <a:avLst/>
          </a:prstGeom>
        </p:spPr>
        <p:style>
          <a:lnRef idx="1">
            <a:schemeClr val="accent1"/>
          </a:lnRef>
          <a:fillRef idx="0">
            <a:schemeClr val="accent1"/>
          </a:fillRef>
          <a:effectRef idx="0">
            <a:schemeClr val="accent1"/>
          </a:effectRef>
          <a:fontRef idx="minor">
            <a:schemeClr val="tx1"/>
          </a:fontRef>
        </p:style>
      </p:cxnSp>
      <p:sp>
        <p:nvSpPr>
          <p:cNvPr id="32" name="円/楕円 31"/>
          <p:cNvSpPr/>
          <p:nvPr/>
        </p:nvSpPr>
        <p:spPr>
          <a:xfrm>
            <a:off x="2571736"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3" name="円/楕円 32"/>
          <p:cNvSpPr/>
          <p:nvPr/>
        </p:nvSpPr>
        <p:spPr>
          <a:xfrm>
            <a:off x="3143240"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4" name="円/楕円 33"/>
          <p:cNvSpPr/>
          <p:nvPr/>
        </p:nvSpPr>
        <p:spPr>
          <a:xfrm>
            <a:off x="3714744"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5" name="円/楕円 34"/>
          <p:cNvSpPr/>
          <p:nvPr/>
        </p:nvSpPr>
        <p:spPr>
          <a:xfrm>
            <a:off x="4286248"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6" name="円/楕円 35"/>
          <p:cNvSpPr/>
          <p:nvPr/>
        </p:nvSpPr>
        <p:spPr>
          <a:xfrm>
            <a:off x="4857752"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6</a:t>
            </a:r>
            <a:endParaRPr kumimoji="1" lang="ja-JP" altLang="en-US" dirty="0"/>
          </a:p>
        </p:txBody>
      </p:sp>
      <p:sp>
        <p:nvSpPr>
          <p:cNvPr id="37" name="円/楕円 36"/>
          <p:cNvSpPr/>
          <p:nvPr/>
        </p:nvSpPr>
        <p:spPr>
          <a:xfrm>
            <a:off x="5429256"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5</a:t>
            </a:r>
            <a:endParaRPr kumimoji="1" lang="ja-JP" altLang="en-US" dirty="0"/>
          </a:p>
        </p:txBody>
      </p:sp>
      <p:sp>
        <p:nvSpPr>
          <p:cNvPr id="38" name="円/楕円 37"/>
          <p:cNvSpPr/>
          <p:nvPr/>
        </p:nvSpPr>
        <p:spPr>
          <a:xfrm>
            <a:off x="6000760"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5</a:t>
            </a:r>
            <a:endParaRPr kumimoji="1" lang="ja-JP" altLang="en-US" dirty="0"/>
          </a:p>
        </p:txBody>
      </p:sp>
      <p:sp>
        <p:nvSpPr>
          <p:cNvPr id="39" name="円/楕円 38"/>
          <p:cNvSpPr/>
          <p:nvPr/>
        </p:nvSpPr>
        <p:spPr>
          <a:xfrm>
            <a:off x="6572264"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5</a:t>
            </a:r>
            <a:endParaRPr kumimoji="1" lang="ja-JP" altLang="en-US" dirty="0"/>
          </a:p>
        </p:txBody>
      </p:sp>
      <p:sp>
        <p:nvSpPr>
          <p:cNvPr id="40" name="円/楕円 39"/>
          <p:cNvSpPr/>
          <p:nvPr/>
        </p:nvSpPr>
        <p:spPr>
          <a:xfrm>
            <a:off x="7143768" y="2786058"/>
            <a:ext cx="428628"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5</a:t>
            </a:r>
            <a:endParaRPr kumimoji="1" lang="ja-JP" altLang="en-US" dirty="0"/>
          </a:p>
        </p:txBody>
      </p:sp>
      <p:sp>
        <p:nvSpPr>
          <p:cNvPr id="41" name="テキスト ボックス 40"/>
          <p:cNvSpPr txBox="1"/>
          <p:nvPr/>
        </p:nvSpPr>
        <p:spPr>
          <a:xfrm>
            <a:off x="2071670" y="3857628"/>
            <a:ext cx="877163" cy="369332"/>
          </a:xfrm>
          <a:prstGeom prst="rect">
            <a:avLst/>
          </a:prstGeom>
          <a:noFill/>
        </p:spPr>
        <p:txBody>
          <a:bodyPr wrap="none" rtlCol="0">
            <a:spAutoFit/>
          </a:bodyPr>
          <a:lstStyle/>
          <a:p>
            <a:r>
              <a:rPr kumimoji="1" lang="ja-JP" altLang="en-US" dirty="0" smtClean="0"/>
              <a:t>出発地</a:t>
            </a:r>
            <a:endParaRPr kumimoji="1" lang="ja-JP" altLang="en-US" dirty="0"/>
          </a:p>
        </p:txBody>
      </p:sp>
      <p:sp>
        <p:nvSpPr>
          <p:cNvPr id="42" name="テキスト ボックス 41"/>
          <p:cNvSpPr txBox="1"/>
          <p:nvPr/>
        </p:nvSpPr>
        <p:spPr>
          <a:xfrm>
            <a:off x="7143768" y="3857628"/>
            <a:ext cx="877163" cy="369332"/>
          </a:xfrm>
          <a:prstGeom prst="rect">
            <a:avLst/>
          </a:prstGeom>
          <a:noFill/>
        </p:spPr>
        <p:txBody>
          <a:bodyPr wrap="none" rtlCol="0">
            <a:spAutoFit/>
          </a:bodyPr>
          <a:lstStyle/>
          <a:p>
            <a:r>
              <a:rPr kumimoji="1" lang="ja-JP" altLang="en-US" dirty="0" smtClean="0"/>
              <a:t>到着地</a:t>
            </a:r>
            <a:endParaRPr kumimoji="1" lang="ja-JP" altLang="en-US" dirty="0"/>
          </a:p>
        </p:txBody>
      </p:sp>
      <p:cxnSp>
        <p:nvCxnSpPr>
          <p:cNvPr id="46" name="直線矢印コネクタ 45"/>
          <p:cNvCxnSpPr/>
          <p:nvPr/>
        </p:nvCxnSpPr>
        <p:spPr>
          <a:xfrm>
            <a:off x="4214810" y="3929066"/>
            <a:ext cx="57150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47" name="テキスト ボックス 46"/>
          <p:cNvSpPr txBox="1"/>
          <p:nvPr/>
        </p:nvSpPr>
        <p:spPr>
          <a:xfrm>
            <a:off x="3929058" y="4071942"/>
            <a:ext cx="1107996" cy="369332"/>
          </a:xfrm>
          <a:prstGeom prst="rect">
            <a:avLst/>
          </a:prstGeom>
          <a:noFill/>
        </p:spPr>
        <p:txBody>
          <a:bodyPr wrap="none" rtlCol="0">
            <a:spAutoFit/>
          </a:bodyPr>
          <a:lstStyle/>
          <a:p>
            <a:r>
              <a:rPr kumimoji="1" lang="ja-JP" altLang="en-US" dirty="0" smtClean="0"/>
              <a:t>単位距離</a:t>
            </a:r>
            <a:endParaRPr kumimoji="1" lang="ja-JP" altLang="en-US" dirty="0"/>
          </a:p>
        </p:txBody>
      </p:sp>
      <p:cxnSp>
        <p:nvCxnSpPr>
          <p:cNvPr id="30" name="直線コネクタ 29"/>
          <p:cNvCxnSpPr/>
          <p:nvPr/>
        </p:nvCxnSpPr>
        <p:spPr>
          <a:xfrm rot="16200000" flipH="1">
            <a:off x="2571736" y="2786058"/>
            <a:ext cx="428628" cy="4286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直線コネクタ 30"/>
          <p:cNvCxnSpPr/>
          <p:nvPr/>
        </p:nvCxnSpPr>
        <p:spPr>
          <a:xfrm rot="16200000" flipH="1">
            <a:off x="3143240" y="2786058"/>
            <a:ext cx="428628" cy="4286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直線コネクタ 42"/>
          <p:cNvCxnSpPr/>
          <p:nvPr/>
        </p:nvCxnSpPr>
        <p:spPr>
          <a:xfrm rot="16200000" flipH="1">
            <a:off x="3714744" y="2786058"/>
            <a:ext cx="428628" cy="4286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4" name="直線コネクタ 43"/>
          <p:cNvCxnSpPr/>
          <p:nvPr/>
        </p:nvCxnSpPr>
        <p:spPr>
          <a:xfrm rot="16200000" flipH="1">
            <a:off x="4286248" y="2786058"/>
            <a:ext cx="428628" cy="4286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5" name="直線コネクタ 44"/>
          <p:cNvCxnSpPr/>
          <p:nvPr/>
        </p:nvCxnSpPr>
        <p:spPr>
          <a:xfrm rot="16200000" flipH="1">
            <a:off x="4857752" y="2786058"/>
            <a:ext cx="428628" cy="4286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8" name="直線コネクタ 47"/>
          <p:cNvCxnSpPr/>
          <p:nvPr/>
        </p:nvCxnSpPr>
        <p:spPr>
          <a:xfrm rot="16200000" flipH="1">
            <a:off x="5429256" y="2786058"/>
            <a:ext cx="428628" cy="4286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9" name="直線コネクタ 48"/>
          <p:cNvCxnSpPr/>
          <p:nvPr/>
        </p:nvCxnSpPr>
        <p:spPr>
          <a:xfrm rot="16200000" flipH="1">
            <a:off x="6000760" y="2786058"/>
            <a:ext cx="428628" cy="4286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0" name="直線コネクタ 49"/>
          <p:cNvCxnSpPr/>
          <p:nvPr/>
        </p:nvCxnSpPr>
        <p:spPr>
          <a:xfrm rot="16200000" flipH="1">
            <a:off x="6572264" y="2786058"/>
            <a:ext cx="428628" cy="4286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kumimoji="1" lang="ja-JP" altLang="en-US" dirty="0" smtClean="0"/>
              <a:t>刺客に襲われる回数の期待値の高い区間から順に護衛を配置していく</a:t>
            </a:r>
            <a:endParaRPr kumimoji="1" lang="en-US" altLang="ja-JP" dirty="0" smtClean="0"/>
          </a:p>
          <a:p>
            <a:pPr lvl="1"/>
            <a:r>
              <a:rPr lang="ja-JP" altLang="en-US" dirty="0" smtClean="0"/>
              <a:t>期待値の低い区間に先に護衛を置いても損をするだけ</a:t>
            </a:r>
            <a:endParaRPr lang="en-US" altLang="ja-JP" dirty="0" smtClean="0"/>
          </a:p>
          <a:p>
            <a:pPr lvl="1"/>
            <a:r>
              <a:rPr kumimoji="1" lang="ja-JP" altLang="en-US" dirty="0" smtClean="0"/>
              <a:t>このようなアルゴリズムは</a:t>
            </a:r>
            <a:r>
              <a:rPr kumimoji="1" lang="ja-JP" altLang="en-US" u="sng" dirty="0" smtClean="0">
                <a:solidFill>
                  <a:schemeClr val="accent2"/>
                </a:solidFill>
                <a:uFill>
                  <a:solidFill>
                    <a:schemeClr val="accent2"/>
                  </a:solidFill>
                </a:uFill>
              </a:rPr>
              <a:t>貪欲法 </a:t>
            </a:r>
            <a:r>
              <a:rPr kumimoji="1" lang="en-US" altLang="ja-JP" u="sng" dirty="0" smtClean="0">
                <a:solidFill>
                  <a:schemeClr val="accent2"/>
                </a:solidFill>
                <a:uFill>
                  <a:solidFill>
                    <a:schemeClr val="accent2"/>
                  </a:solidFill>
                </a:uFill>
              </a:rPr>
              <a:t>(greedy</a:t>
            </a:r>
            <a:r>
              <a:rPr kumimoji="1" lang="ja-JP" altLang="en-US" u="sng" dirty="0" smtClean="0">
                <a:solidFill>
                  <a:schemeClr val="accent2"/>
                </a:solidFill>
                <a:uFill>
                  <a:solidFill>
                    <a:schemeClr val="accent2"/>
                  </a:solidFill>
                </a:uFill>
              </a:rPr>
              <a:t> </a:t>
            </a:r>
            <a:r>
              <a:rPr kumimoji="1" lang="en-US" altLang="ja-JP" u="sng" dirty="0" smtClean="0">
                <a:solidFill>
                  <a:schemeClr val="accent2"/>
                </a:solidFill>
                <a:uFill>
                  <a:solidFill>
                    <a:schemeClr val="accent2"/>
                  </a:solidFill>
                </a:uFill>
              </a:rPr>
              <a:t>algorithm)</a:t>
            </a:r>
            <a:r>
              <a:rPr kumimoji="1" lang="ja-JP" altLang="en-US" dirty="0" smtClean="0"/>
              <a:t>と呼ばれる</a:t>
            </a:r>
            <a:endParaRPr kumimoji="1" lang="en-US" altLang="ja-JP" dirty="0" smtClean="0"/>
          </a:p>
          <a:p>
            <a:r>
              <a:rPr lang="ja-JP" altLang="en-US" dirty="0" smtClean="0"/>
              <a:t>護衛が配置された分だけトータルの襲われる回数の期待値を取り除く</a:t>
            </a:r>
            <a:endParaRPr kumimoji="1" lang="ja-JP" altLang="en-US" dirty="0"/>
          </a:p>
        </p:txBody>
      </p:sp>
      <p:sp>
        <p:nvSpPr>
          <p:cNvPr id="3" name="タイトル 2"/>
          <p:cNvSpPr>
            <a:spLocks noGrp="1"/>
          </p:cNvSpPr>
          <p:nvPr>
            <p:ph type="title"/>
          </p:nvPr>
        </p:nvSpPr>
        <p:spPr/>
        <p:txBody>
          <a:bodyPr/>
          <a:lstStyle/>
          <a:p>
            <a:r>
              <a:rPr kumimoji="1" lang="ja-JP" altLang="en-US" dirty="0" smtClean="0"/>
              <a:t>解法</a:t>
            </a:r>
            <a:endParaRPr kumimoji="1" lang="ja-JP"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lang="ja-JP" altLang="en-US" dirty="0" smtClean="0"/>
              <a:t>襲われる回数の期待値は </a:t>
            </a:r>
            <a:r>
              <a:rPr lang="en-US" altLang="ja-JP" dirty="0" smtClean="0"/>
              <a:t>0</a:t>
            </a:r>
            <a:r>
              <a:rPr lang="ja-JP" altLang="en-US" dirty="0" smtClean="0"/>
              <a:t> から </a:t>
            </a:r>
            <a:r>
              <a:rPr lang="en-US" altLang="ja-JP" dirty="0" smtClean="0"/>
              <a:t>10</a:t>
            </a:r>
            <a:r>
              <a:rPr lang="ja-JP" altLang="en-US" dirty="0" smtClean="0"/>
              <a:t> </a:t>
            </a:r>
            <a:r>
              <a:rPr lang="ja-JP" altLang="en-US" dirty="0" err="1" smtClean="0"/>
              <a:t>までの</a:t>
            </a:r>
            <a:r>
              <a:rPr lang="en-US" altLang="ja-JP" dirty="0" smtClean="0"/>
              <a:t>11</a:t>
            </a:r>
            <a:r>
              <a:rPr lang="ja-JP" altLang="en-US" dirty="0" smtClean="0"/>
              <a:t>段階</a:t>
            </a:r>
            <a:endParaRPr lang="en-US" altLang="ja-JP" dirty="0" smtClean="0"/>
          </a:p>
          <a:p>
            <a:pPr lvl="1"/>
            <a:r>
              <a:rPr lang="ja-JP" altLang="en-US" dirty="0" smtClean="0"/>
              <a:t>それぞれの段階について、通るべき道の距離の長さがどれだけかを計算する</a:t>
            </a:r>
            <a:endParaRPr lang="en-US" altLang="ja-JP" dirty="0" smtClean="0"/>
          </a:p>
          <a:p>
            <a:r>
              <a:rPr lang="ja-JP" altLang="en-US" dirty="0" smtClean="0"/>
              <a:t>予算の分だけ期待値が大きいほうから距離を減ずる</a:t>
            </a:r>
            <a:endParaRPr lang="en-US" altLang="ja-JP" dirty="0" smtClean="0"/>
          </a:p>
          <a:p>
            <a:pPr lvl="1"/>
            <a:r>
              <a:rPr lang="ja-JP" altLang="en-US" dirty="0" smtClean="0"/>
              <a:t>順番</a:t>
            </a:r>
            <a:r>
              <a:rPr lang="ja-JP" altLang="en-US" dirty="0" smtClean="0"/>
              <a:t>に引き算すれば</a:t>
            </a:r>
            <a:r>
              <a:rPr lang="en-US" altLang="ja-JP" dirty="0" smtClean="0"/>
              <a:t>OK</a:t>
            </a:r>
          </a:p>
          <a:p>
            <a:pPr lvl="1"/>
            <a:r>
              <a:rPr lang="ja-JP" altLang="en-US" dirty="0" smtClean="0"/>
              <a:t>実は予算を</a:t>
            </a:r>
            <a:r>
              <a:rPr lang="en-US" altLang="ja-JP" dirty="0" smtClean="0"/>
              <a:t>1</a:t>
            </a:r>
            <a:r>
              <a:rPr lang="ja-JP" altLang="en-US" dirty="0" err="1" smtClean="0"/>
              <a:t>ずつ消</a:t>
            </a:r>
            <a:r>
              <a:rPr lang="ja-JP" altLang="en-US" dirty="0" smtClean="0"/>
              <a:t>費してループしても実行は間に合う</a:t>
            </a:r>
            <a:endParaRPr lang="en-US" altLang="ja-JP" dirty="0" smtClean="0"/>
          </a:p>
          <a:p>
            <a:pPr lvl="2"/>
            <a:r>
              <a:rPr lang="en-US" altLang="ja-JP" dirty="0" smtClean="0"/>
              <a:t>M</a:t>
            </a:r>
            <a:r>
              <a:rPr lang="ja-JP" altLang="en-US" dirty="0" smtClean="0"/>
              <a:t> </a:t>
            </a:r>
            <a:r>
              <a:rPr lang="en-US" altLang="ja-JP" dirty="0" smtClean="0"/>
              <a:t>(&lt;=</a:t>
            </a:r>
            <a:r>
              <a:rPr lang="ja-JP" altLang="en-US" dirty="0" smtClean="0"/>
              <a:t> </a:t>
            </a:r>
            <a:r>
              <a:rPr lang="en-US" altLang="ja-JP" dirty="0" smtClean="0"/>
              <a:t>10</a:t>
            </a:r>
            <a:r>
              <a:rPr lang="en-US" altLang="ja-JP" baseline="30000" dirty="0" smtClean="0"/>
              <a:t>9</a:t>
            </a:r>
            <a:r>
              <a:rPr lang="en-US" altLang="ja-JP" dirty="0" smtClean="0"/>
              <a:t>)</a:t>
            </a:r>
            <a:r>
              <a:rPr lang="ja-JP" altLang="en-US" dirty="0" smtClean="0"/>
              <a:t> 回のループはせいぜい数秒程度で終了する</a:t>
            </a:r>
            <a:endParaRPr lang="en-US" altLang="ja-JP" dirty="0" smtClean="0"/>
          </a:p>
          <a:p>
            <a:pPr lvl="2"/>
            <a:r>
              <a:rPr lang="ja-JP" altLang="en-US" dirty="0" smtClean="0"/>
              <a:t>国内</a:t>
            </a:r>
            <a:r>
              <a:rPr lang="ja-JP" altLang="en-US" dirty="0" smtClean="0"/>
              <a:t>予選システム</a:t>
            </a:r>
            <a:r>
              <a:rPr lang="ja-JP" altLang="en-US" dirty="0" smtClean="0"/>
              <a:t>で</a:t>
            </a:r>
            <a:r>
              <a:rPr lang="ja-JP" altLang="en-US" dirty="0" smtClean="0"/>
              <a:t>は手元でどれだけ時間をかけても問題なし</a:t>
            </a:r>
            <a:endParaRPr lang="en-US" altLang="ja-JP" dirty="0" smtClean="0"/>
          </a:p>
        </p:txBody>
      </p:sp>
      <p:sp>
        <p:nvSpPr>
          <p:cNvPr id="3" name="タイトル 2"/>
          <p:cNvSpPr>
            <a:spLocks noGrp="1"/>
          </p:cNvSpPr>
          <p:nvPr>
            <p:ph type="title"/>
          </p:nvPr>
        </p:nvSpPr>
        <p:spPr/>
        <p:txBody>
          <a:bodyPr/>
          <a:lstStyle/>
          <a:p>
            <a:r>
              <a:rPr kumimoji="1" lang="ja-JP" altLang="en-US" dirty="0" smtClean="0"/>
              <a:t>プログラムの</a:t>
            </a:r>
            <a:r>
              <a:rPr kumimoji="1" lang="ja-JP" altLang="en-US" dirty="0" smtClean="0"/>
              <a:t>作成のポイント</a:t>
            </a:r>
            <a:endParaRPr kumimoji="1" lang="ja-JP"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kumimoji="1" lang="ja-JP" altLang="en-US" dirty="0" smtClean="0"/>
              <a:t>予算が過剰にある場合に注意</a:t>
            </a:r>
            <a:endParaRPr kumimoji="1" lang="en-US" altLang="ja-JP" dirty="0" smtClean="0"/>
          </a:p>
          <a:p>
            <a:r>
              <a:rPr lang="ja-JP" altLang="en-US" dirty="0" smtClean="0"/>
              <a:t>もったいないミスをしないように</a:t>
            </a:r>
            <a:endParaRPr lang="en-US" altLang="ja-JP" dirty="0" smtClean="0"/>
          </a:p>
          <a:p>
            <a:pPr lvl="1"/>
            <a:r>
              <a:rPr kumimoji="1" lang="ja-JP" altLang="en-US" dirty="0" smtClean="0"/>
              <a:t>入力の終了条件を誤って途中で打ち切り</a:t>
            </a:r>
            <a:endParaRPr kumimoji="1" lang="en-US" altLang="ja-JP" dirty="0" smtClean="0"/>
          </a:p>
          <a:p>
            <a:pPr lvl="1"/>
            <a:r>
              <a:rPr lang="ja-JP" altLang="en-US" dirty="0" smtClean="0"/>
              <a:t>デバッグ</a:t>
            </a:r>
            <a:r>
              <a:rPr lang="ja-JP" altLang="en-US" dirty="0" smtClean="0"/>
              <a:t>出力消し忘れ</a:t>
            </a:r>
            <a:endParaRPr lang="en-US" altLang="ja-JP" dirty="0" smtClean="0"/>
          </a:p>
          <a:p>
            <a:pPr lvl="1"/>
            <a:r>
              <a:rPr kumimoji="1" lang="ja-JP" altLang="en-US" dirty="0" smtClean="0"/>
              <a:t>送信</a:t>
            </a:r>
            <a:r>
              <a:rPr kumimoji="1" lang="ja-JP" altLang="en-US" dirty="0" smtClean="0"/>
              <a:t>ファイルを間違える</a:t>
            </a:r>
            <a:endParaRPr kumimoji="1" lang="en-US" altLang="ja-JP" dirty="0" smtClean="0"/>
          </a:p>
          <a:p>
            <a:pPr lvl="1"/>
            <a:r>
              <a:rPr kumimoji="1" lang="ja-JP" altLang="en-US" dirty="0" smtClean="0"/>
              <a:t>グローバル配列の初期化を忘れて</a:t>
            </a:r>
            <a:r>
              <a:rPr kumimoji="1" lang="en-US" altLang="ja-JP" dirty="0" smtClean="0"/>
              <a:t>1</a:t>
            </a:r>
            <a:r>
              <a:rPr kumimoji="1" lang="ja-JP" altLang="en-US" dirty="0" smtClean="0"/>
              <a:t>つ前の入力のデータが不正に反映される</a:t>
            </a:r>
            <a:endParaRPr kumimoji="1" lang="en-US" altLang="ja-JP" dirty="0" smtClean="0"/>
          </a:p>
          <a:p>
            <a:pPr lvl="1"/>
            <a:r>
              <a:rPr lang="ja-JP" altLang="en-US" dirty="0" smtClean="0"/>
              <a:t>など</a:t>
            </a:r>
            <a:r>
              <a:rPr lang="ja-JP" altLang="en-US" dirty="0" smtClean="0"/>
              <a:t>など</a:t>
            </a:r>
            <a:endParaRPr lang="en-US" altLang="ja-JP" dirty="0" smtClean="0"/>
          </a:p>
        </p:txBody>
      </p:sp>
      <p:sp>
        <p:nvSpPr>
          <p:cNvPr id="3" name="タイトル 2"/>
          <p:cNvSpPr>
            <a:spLocks noGrp="1"/>
          </p:cNvSpPr>
          <p:nvPr>
            <p:ph type="title"/>
          </p:nvPr>
        </p:nvSpPr>
        <p:spPr/>
        <p:txBody>
          <a:bodyPr/>
          <a:lstStyle/>
          <a:p>
            <a:r>
              <a:rPr kumimoji="1" lang="ja-JP" altLang="en-US" dirty="0" smtClean="0"/>
              <a:t>注意点</a:t>
            </a:r>
            <a:endParaRPr kumimoji="1" lang="ja-JP"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kumimoji="1" lang="ja-JP" altLang="en-US" dirty="0" smtClean="0"/>
              <a:t>総 </a:t>
            </a:r>
            <a:r>
              <a:rPr kumimoji="1" lang="en-US" altLang="ja-JP" dirty="0" smtClean="0"/>
              <a:t>Submit</a:t>
            </a:r>
            <a:r>
              <a:rPr kumimoji="1" lang="ja-JP" altLang="en-US" dirty="0" smtClean="0"/>
              <a:t> 数： </a:t>
            </a:r>
            <a:r>
              <a:rPr kumimoji="1" lang="en-US" altLang="ja-JP" dirty="0" smtClean="0"/>
              <a:t>139</a:t>
            </a:r>
          </a:p>
          <a:p>
            <a:r>
              <a:rPr lang="en-US" altLang="ja-JP" dirty="0" smtClean="0"/>
              <a:t>Accept</a:t>
            </a:r>
            <a:r>
              <a:rPr lang="ja-JP" altLang="en-US" dirty="0" smtClean="0"/>
              <a:t> 数： </a:t>
            </a:r>
            <a:r>
              <a:rPr lang="en-US" altLang="ja-JP" dirty="0" smtClean="0"/>
              <a:t>79</a:t>
            </a:r>
          </a:p>
          <a:p>
            <a:r>
              <a:rPr lang="ja-JP" altLang="en-US" dirty="0" smtClean="0"/>
              <a:t>最速</a:t>
            </a:r>
            <a:r>
              <a:rPr lang="en-US" altLang="ja-JP" dirty="0" smtClean="0"/>
              <a:t>Accept</a:t>
            </a:r>
            <a:r>
              <a:rPr lang="ja-JP" altLang="en-US" dirty="0" smtClean="0"/>
              <a:t>： </a:t>
            </a:r>
            <a:r>
              <a:rPr lang="en-US" altLang="ja-JP" dirty="0" smtClean="0"/>
              <a:t>13</a:t>
            </a:r>
            <a:r>
              <a:rPr lang="ja-JP" altLang="en-US" dirty="0" smtClean="0"/>
              <a:t>分</a:t>
            </a:r>
            <a:r>
              <a:rPr lang="en-US" altLang="ja-JP" dirty="0" smtClean="0"/>
              <a:t>50</a:t>
            </a:r>
            <a:r>
              <a:rPr lang="ja-JP" altLang="en-US" dirty="0" smtClean="0"/>
              <a:t>秒</a:t>
            </a:r>
            <a:endParaRPr lang="en-US" altLang="ja-JP" dirty="0" smtClean="0"/>
          </a:p>
          <a:p>
            <a:pPr lvl="1"/>
            <a:r>
              <a:rPr lang="en-US" dirty="0" smtClean="0"/>
              <a:t>__________(</a:t>
            </a:r>
            <a:r>
              <a:rPr lang="en-US" dirty="0" err="1" smtClean="0"/>
              <a:t>andaasukoaazu</a:t>
            </a:r>
            <a:r>
              <a:rPr lang="en-US" dirty="0" smtClean="0"/>
              <a:t>)</a:t>
            </a:r>
          </a:p>
          <a:p>
            <a:endParaRPr lang="en-US" dirty="0" smtClean="0"/>
          </a:p>
          <a:p>
            <a:r>
              <a:rPr lang="ja-JP" altLang="en-US" dirty="0" smtClean="0"/>
              <a:t>このレベルの問題が確実に解けると国内予選突破は間近になります</a:t>
            </a:r>
            <a:endParaRPr lang="en-US" altLang="ja-JP" dirty="0" smtClean="0"/>
          </a:p>
          <a:p>
            <a:r>
              <a:rPr lang="ja-JP" altLang="en-US" dirty="0" smtClean="0"/>
              <a:t>本番も頑張ってください</a:t>
            </a:r>
            <a:endParaRPr lang="en-US" dirty="0" smtClean="0"/>
          </a:p>
        </p:txBody>
      </p:sp>
      <p:sp>
        <p:nvSpPr>
          <p:cNvPr id="3" name="タイトル 2"/>
          <p:cNvSpPr>
            <a:spLocks noGrp="1"/>
          </p:cNvSpPr>
          <p:nvPr>
            <p:ph type="title"/>
          </p:nvPr>
        </p:nvSpPr>
        <p:spPr/>
        <p:txBody>
          <a:bodyPr/>
          <a:lstStyle/>
          <a:p>
            <a:r>
              <a:rPr kumimoji="1" lang="ja-JP" altLang="en-US" dirty="0" smtClean="0"/>
              <a:t>解答状況</a:t>
            </a:r>
            <a:endParaRPr kumimoji="1" lang="ja-JP"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ビジネス">
  <a:themeElements>
    <a:clrScheme name="ビジネス">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ビジネス">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ビジネス">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118</TotalTime>
  <Words>403</Words>
  <Application>Microsoft Office PowerPoint</Application>
  <PresentationFormat>画面に合わせる (4:3)</PresentationFormat>
  <Paragraphs>77</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ビジネス</vt:lpstr>
      <vt:lpstr>Problem B: Princess’ Marriage お姫様の嫁入り</vt:lpstr>
      <vt:lpstr>問題</vt:lpstr>
      <vt:lpstr>問題 (Cont’d)</vt:lpstr>
      <vt:lpstr>解法</vt:lpstr>
      <vt:lpstr>プログラムの作成のポイント</vt:lpstr>
      <vt:lpstr>注意点</vt:lpstr>
      <vt:lpstr>解答状況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B: Princess Bride</dc:title>
  <dc:creator>Yuta Kitamura</dc:creator>
  <cp:lastModifiedBy>Yuta Kitamura</cp:lastModifiedBy>
  <cp:revision>22</cp:revision>
  <dcterms:created xsi:type="dcterms:W3CDTF">2008-06-21T13:29:22Z</dcterms:created>
  <dcterms:modified xsi:type="dcterms:W3CDTF">2008-06-22T08:08:54Z</dcterms:modified>
</cp:coreProperties>
</file>