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140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3776" y="3776472"/>
            <a:ext cx="7196328" cy="147002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3776" y="5257800"/>
            <a:ext cx="7196328" cy="98755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Font typeface="Wingdings 2" pitchFamily="18" charset="2"/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図付きタイトル スライド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6889" y="3774328"/>
            <a:ext cx="7199311" cy="1470025"/>
          </a:xfrm>
        </p:spPr>
        <p:txBody>
          <a:bodyPr anchor="b" anchorCtr="0"/>
          <a:lstStyle>
            <a:lvl1pPr algn="l">
              <a:defRPr sz="480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6888" y="5257800"/>
            <a:ext cx="7199312" cy="990600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2"/>
          </p:nvPr>
        </p:nvSpPr>
        <p:spPr>
          <a:xfrm rot="504148">
            <a:off x="4493544" y="555043"/>
            <a:ext cx="4142460" cy="308539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2236694"/>
            <a:ext cx="7612063" cy="1362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3617259"/>
            <a:ext cx="7612063" cy="1500187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None/>
              <a:defRPr sz="180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5175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9637" y="2084388"/>
            <a:ext cx="3657600" cy="418306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4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5174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9637" y="1687512"/>
            <a:ext cx="3657600" cy="903288"/>
          </a:xfrm>
        </p:spPr>
        <p:txBody>
          <a:bodyPr anchor="ctr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9637" y="2649071"/>
            <a:ext cx="3657600" cy="360829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600"/>
            </a:lvl6pPr>
            <a:lvl7pPr marL="2055813" indent="-344488">
              <a:defRPr sz="1600"/>
            </a:lvl7pPr>
            <a:lvl8pPr marL="2055813" indent="-344488">
              <a:defRPr sz="1600"/>
            </a:lvl8pPr>
            <a:lvl9pPr marL="2055813" indent="-344488"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381000"/>
            <a:ext cx="4149725" cy="58864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175" y="4267200"/>
            <a:ext cx="7612063" cy="1100138"/>
          </a:xfrm>
        </p:spPr>
        <p:txBody>
          <a:bodyPr anchor="b"/>
          <a:lstStyle>
            <a:lvl1pPr algn="ctr">
              <a:defRPr sz="4400" b="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414040">
            <a:off x="1779080" y="450465"/>
            <a:ext cx="5486400" cy="3626214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Wingdings 2" pitchFamily="18" charset="2"/>
              <a:buNone/>
              <a:defRPr sz="1800" kern="1200">
                <a:solidFill>
                  <a:schemeClr val="bg1"/>
                </a:solidFill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5175" y="5443538"/>
            <a:ext cx="7612063" cy="804862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effectLst>
                  <a:outerShdw blurRad="63500" dist="50800" dir="2700000" algn="tl" rotWithShape="0">
                    <a:prstClr val="black">
                      <a:alpha val="50000"/>
                    </a:prstClr>
                  </a:outerShdw>
                </a:effectLst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付き 2 つの図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946" y="381000"/>
            <a:ext cx="3250360" cy="16319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946" y="2084389"/>
            <a:ext cx="3250360" cy="3935412"/>
          </a:xfrm>
        </p:spPr>
        <p:txBody>
          <a:bodyPr vert="horz" lIns="91440" tIns="45720" rIns="91440" bIns="45720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effectLst>
                  <a:outerShdw blurRad="50800" dist="25400" dir="2700000" algn="tl" rotWithShape="0">
                    <a:schemeClr val="bg1">
                      <a:alpha val="40000"/>
                    </a:schemeClr>
                  </a:out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495800" y="6356350"/>
            <a:ext cx="1143000" cy="365125"/>
          </a:xfrm>
        </p:spPr>
        <p:txBody>
          <a:bodyPr/>
          <a:lstStyle>
            <a:lvl1pPr algn="l">
              <a:defRPr/>
            </a:lvl1pPr>
          </a:lstStyle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967426" y="6356350"/>
            <a:ext cx="533400" cy="365125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4"/>
          </p:nvPr>
        </p:nvSpPr>
        <p:spPr>
          <a:xfrm rot="307655">
            <a:off x="4082874" y="3187732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72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414752">
            <a:off x="4623469" y="338031"/>
            <a:ext cx="4141140" cy="2881378"/>
          </a:xfrm>
          <a:solidFill>
            <a:srgbClr val="FFFFFF">
              <a:shade val="85000"/>
            </a:srgbClr>
          </a:solidFill>
          <a:ln w="38100" cap="sq">
            <a:solidFill>
              <a:srgbClr val="FDFDFD"/>
            </a:solidFill>
            <a:miter lim="800000"/>
          </a:ln>
          <a:effectLst>
            <a:outerShdw blurRad="88900" dist="25400" dir="5400000" sx="101000" sy="101000" algn="t" rotWithShape="0">
              <a:prstClr val="black">
                <a:alpha val="50000"/>
              </a:prst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>
              <a:buNone/>
              <a:defRPr sz="1800"/>
            </a:lvl1pPr>
          </a:lstStyle>
          <a:p>
            <a:r>
              <a:rPr lang="ja-JP" altLang="en-US" smtClean="0"/>
              <a:t>プレースホルダーまでドラッグするかアイコンをクリックして図を追加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457200"/>
            <a:ext cx="1497106" cy="5810250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6888" y="457200"/>
            <a:ext cx="6513511" cy="581025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5174" y="79468"/>
            <a:ext cx="7612063" cy="141763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ja-JP" altLang="en-US" smtClean="0"/>
              <a:t>マスター タイトルの書式設定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5" y="2070846"/>
            <a:ext cx="7612064" cy="4182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3CEC41E-48BD-4881-B6FF-D82EEBBCD904}" type="datetimeFigureOut">
              <a:rPr lang="en-US" smtClean="0"/>
              <a:t>2012/09/20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3753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05300" y="635635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fld id="{459A5F39-4CE7-434C-A5CB-50A36345160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800" kern="1200">
          <a:solidFill>
            <a:schemeClr val="tx2"/>
          </a:solidFill>
          <a:effectLst>
            <a:outerShdw blurRad="50800" dist="25400" dir="2700000" algn="tl" rotWithShape="0">
              <a:schemeClr val="bg1">
                <a:alpha val="4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Font typeface="Wingdings 2" pitchFamily="18" charset="2"/>
        <a:buChar char=""/>
        <a:defRPr kumimoji="1" sz="24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kumimoji="1" sz="22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kumimoji="1" sz="20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Font typeface="Wingdings 2" pitchFamily="18" charset="2"/>
        <a:buChar char=""/>
        <a:defRPr kumimoji="1"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Font typeface="Wingdings 2" pitchFamily="18" charset="2"/>
        <a:buChar char=""/>
        <a:defRPr kumimoji="1" sz="1800" kern="120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kumimoji="1"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kumimoji="1"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kumimoji="1" lang="en-US" sz="1800" kern="1200" dirty="0" smtClean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Font typeface="Wingdings 2" pitchFamily="18" charset="2"/>
        <a:buChar char=""/>
        <a:defRPr kumimoji="1" lang="en-US" sz="1800" kern="1200" dirty="0">
          <a:solidFill>
            <a:schemeClr val="bg1"/>
          </a:solidFill>
          <a:effectLst>
            <a:outerShdw blurRad="63500" dist="50800" dir="2700000" algn="tl" rotWithShape="0">
              <a:prstClr val="black">
                <a:alpha val="5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A:</a:t>
            </a:r>
            <a:br>
              <a:rPr kumimoji="1" lang="en-US" altLang="ja-JP" dirty="0" smtClean="0"/>
            </a:br>
            <a:r>
              <a:rPr kumimoji="1" lang="en-US" altLang="ja-JP" dirty="0" smtClean="0"/>
              <a:t>A Two Floors Dungeon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荒木</a:t>
            </a:r>
            <a:endParaRPr kumimoji="1" lang="en-US" altLang="ja-JP" dirty="0" smtClean="0"/>
          </a:p>
          <a:p>
            <a:r>
              <a:rPr lang="ja-JP" altLang="en-US" dirty="0" smtClean="0"/>
              <a:t>解答</a:t>
            </a:r>
            <a:r>
              <a:rPr lang="en-US" altLang="ja-JP" dirty="0" smtClean="0"/>
              <a:t>: </a:t>
            </a:r>
            <a:r>
              <a:rPr lang="ja-JP" altLang="en-US" dirty="0" smtClean="0"/>
              <a:t>須藤・山口</a:t>
            </a:r>
            <a:endParaRPr lang="en-US" altLang="ja-JP" dirty="0" smtClean="0"/>
          </a:p>
          <a:p>
            <a:r>
              <a:rPr kumimoji="1" lang="ja-JP" altLang="en-US" dirty="0" smtClean="0"/>
              <a:t>解説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山口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30741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2</a:t>
            </a:r>
            <a:r>
              <a:rPr kumimoji="1" lang="ja-JP" altLang="en-US" dirty="0" smtClean="0"/>
              <a:t>階建ての</a:t>
            </a:r>
            <a:r>
              <a:rPr lang="ja-JP" altLang="en-US" dirty="0" smtClean="0"/>
              <a:t>ダンジョンがある</a:t>
            </a:r>
            <a:endParaRPr lang="en-US" altLang="ja-JP" dirty="0" smtClean="0"/>
          </a:p>
          <a:p>
            <a:r>
              <a:rPr kumimoji="1" lang="ja-JP" altLang="en-US" dirty="0" smtClean="0"/>
              <a:t>スイッチを操作するといくつかの床が上下する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もちろん今自分がいる床が動くことも</a:t>
            </a:r>
            <a:endParaRPr lang="en-US" altLang="ja-JP" dirty="0" smtClean="0"/>
          </a:p>
          <a:p>
            <a:r>
              <a:rPr kumimoji="1" lang="ja-JP" altLang="en-US" dirty="0" smtClean="0"/>
              <a:t>スタートからゴールまでの所要時間の最短を求めよ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975626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{</a:t>
            </a:r>
            <a:r>
              <a:rPr kumimoji="1" lang="ja-JP" altLang="en-US" dirty="0" smtClean="0"/>
              <a:t>行・列・階層</a:t>
            </a:r>
            <a:r>
              <a:rPr kumimoji="1" lang="en-US" altLang="ja-JP" dirty="0" smtClean="0"/>
              <a:t>} × {</a:t>
            </a:r>
            <a:r>
              <a:rPr lang="en-US" altLang="ja-JP" dirty="0" smtClean="0"/>
              <a:t>ON/OFF</a:t>
            </a:r>
            <a:r>
              <a:rPr kumimoji="1" lang="en-US" altLang="ja-JP" dirty="0" smtClean="0"/>
              <a:t>} </a:t>
            </a:r>
            <a:r>
              <a:rPr kumimoji="1" lang="ja-JP" altLang="en-US" dirty="0" smtClean="0"/>
              <a:t>を状態にして</a:t>
            </a:r>
            <a:r>
              <a:rPr kumimoji="1" lang="en-US" altLang="ja-JP" dirty="0" smtClean="0"/>
              <a:t>BFS</a:t>
            </a:r>
          </a:p>
          <a:p>
            <a:r>
              <a:rPr lang="ja-JP" altLang="en-US" dirty="0" smtClean="0"/>
              <a:t>スイッチの数が限られているので、</a:t>
            </a:r>
            <a:r>
              <a:rPr lang="en-US" altLang="ja-JP" dirty="0"/>
              <a:t/>
            </a:r>
            <a:br>
              <a:rPr lang="en-US" altLang="ja-JP" dirty="0"/>
            </a:br>
            <a:r>
              <a:rPr lang="ja-JP" altLang="en-US" dirty="0" smtClean="0"/>
              <a:t>マップ全体を書き換えて状態として持つよりよい</a:t>
            </a:r>
            <a:endParaRPr lang="en-US" altLang="ja-JP" dirty="0" smtClean="0"/>
          </a:p>
          <a:p>
            <a:r>
              <a:rPr kumimoji="1" lang="ja-JP" altLang="en-US" dirty="0" smtClean="0"/>
              <a:t>各マスが今どちらの階層にあるかは、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各</a:t>
            </a:r>
            <a:r>
              <a:rPr kumimoji="1" lang="ja-JP" altLang="en-US" dirty="0" smtClean="0"/>
              <a:t>スイッチがこのマスを上下できるか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各スイッチの</a:t>
            </a:r>
            <a:r>
              <a:rPr lang="en-US" altLang="ja-JP" dirty="0" smtClean="0"/>
              <a:t> ON /OFF</a:t>
            </a:r>
          </a:p>
          <a:p>
            <a:pPr marL="349250" lvl="1" indent="0">
              <a:buNone/>
            </a:pPr>
            <a:r>
              <a:rPr lang="ja-JP" altLang="en-US" dirty="0" smtClean="0"/>
              <a:t>を</a:t>
            </a:r>
            <a:r>
              <a:rPr lang="en-US" altLang="ja-JP" dirty="0" smtClean="0"/>
              <a:t> bit </a:t>
            </a:r>
            <a:r>
              <a:rPr lang="ja-JP" altLang="en-US" dirty="0" smtClean="0"/>
              <a:t>でもって、</a:t>
            </a:r>
            <a:r>
              <a:rPr lang="en-US" altLang="ja-JP" dirty="0" smtClean="0"/>
              <a:t>AND </a:t>
            </a:r>
            <a:r>
              <a:rPr lang="ja-JP" altLang="en-US" dirty="0" smtClean="0"/>
              <a:t>をとって</a:t>
            </a:r>
            <a:r>
              <a:rPr lang="en-US" altLang="ja-JP" dirty="0" smtClean="0"/>
              <a:t> 1 </a:t>
            </a:r>
            <a:r>
              <a:rPr lang="ja-JP" altLang="en-US" dirty="0" smtClean="0"/>
              <a:t>をカウントしてもよい</a:t>
            </a:r>
            <a:endParaRPr lang="en-US" altLang="ja-JP" dirty="0"/>
          </a:p>
          <a:p>
            <a:r>
              <a:rPr lang="ja-JP" altLang="en-US" dirty="0" smtClean="0"/>
              <a:t>スイッチで自分のいるマスが動く場合に注意</a:t>
            </a:r>
            <a:endParaRPr kumimoji="1"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15977614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おまけ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lang="en-US" altLang="ja-JP" dirty="0"/>
          </a:p>
          <a:p>
            <a:pPr lvl="1"/>
            <a:r>
              <a:rPr kumimoji="1" lang="ja-JP" altLang="en-US" dirty="0" smtClean="0"/>
              <a:t>須藤</a:t>
            </a:r>
            <a:r>
              <a:rPr kumimoji="1" lang="en-US" altLang="ja-JP" dirty="0" smtClean="0"/>
              <a:t> (C++): 100 </a:t>
            </a:r>
            <a:r>
              <a:rPr kumimoji="1" lang="ja-JP" altLang="en-US" dirty="0" smtClean="0"/>
              <a:t>行くらい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山口</a:t>
            </a:r>
            <a:r>
              <a:rPr lang="en-US" altLang="ja-JP" dirty="0" smtClean="0"/>
              <a:t> (Java): 120 </a:t>
            </a:r>
            <a:r>
              <a:rPr lang="ja-JP" altLang="en-US" dirty="0" smtClean="0"/>
              <a:t>行くらい</a:t>
            </a:r>
            <a:endParaRPr lang="en-US" altLang="ja-JP" dirty="0" smtClean="0"/>
          </a:p>
          <a:p>
            <a:r>
              <a:rPr kumimoji="1" lang="ja-JP" altLang="en-US" dirty="0" smtClean="0"/>
              <a:t>サブミット状況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Submit: 37</a:t>
            </a:r>
          </a:p>
          <a:p>
            <a:pPr lvl="1"/>
            <a:r>
              <a:rPr lang="en-US" altLang="ja-JP" dirty="0" smtClean="0"/>
              <a:t>Accepted: 28</a:t>
            </a:r>
          </a:p>
          <a:p>
            <a:pPr lvl="1"/>
            <a:r>
              <a:rPr kumimoji="1" lang="en-US" altLang="ja-JP" dirty="0" smtClean="0"/>
              <a:t>First Accepted: </a:t>
            </a:r>
            <a:r>
              <a:rPr kumimoji="1" lang="en-US" altLang="ja-JP" dirty="0" err="1" smtClean="0"/>
              <a:t>UECoders</a:t>
            </a:r>
            <a:r>
              <a:rPr kumimoji="1" lang="en-US" altLang="ja-JP" smtClean="0"/>
              <a:t> 35 min.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2752865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環境">
  <a:themeElements>
    <a:clrScheme name="Habitat">
      <a:dk1>
        <a:sysClr val="windowText" lastClr="000000"/>
      </a:dk1>
      <a:lt1>
        <a:sysClr val="window" lastClr="FFFFFF"/>
      </a:lt1>
      <a:dk2>
        <a:srgbClr val="194431"/>
      </a:dk2>
      <a:lt2>
        <a:srgbClr val="F0E6C3"/>
      </a:lt2>
      <a:accent1>
        <a:srgbClr val="F8C000"/>
      </a:accent1>
      <a:accent2>
        <a:srgbClr val="F88600"/>
      </a:accent2>
      <a:accent3>
        <a:srgbClr val="F83500"/>
      </a:accent3>
      <a:accent4>
        <a:srgbClr val="8B723D"/>
      </a:accent4>
      <a:accent5>
        <a:srgbClr val="818B3D"/>
      </a:accent5>
      <a:accent6>
        <a:srgbClr val="586215"/>
      </a:accent6>
      <a:hlink>
        <a:srgbClr val="FF621D"/>
      </a:hlink>
      <a:folHlink>
        <a:srgbClr val="F3D260"/>
      </a:folHlink>
    </a:clrScheme>
    <a:fontScheme name="Habitat">
      <a:maj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Book Antiqua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Habitat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30000"/>
              </a:schemeClr>
              <a:schemeClr val="phClr">
                <a:satMod val="275000"/>
              </a:schemeClr>
            </a:duotone>
          </a:blip>
          <a:tile tx="0" ty="0" sx="40000" sy="4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40000"/>
                <a:satMod val="130000"/>
              </a:schemeClr>
              <a:schemeClr val="phClr">
                <a:satMod val="275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0000"/>
              <a:satMod val="105000"/>
            </a:schemeClr>
          </a:solidFill>
          <a:prstDash val="solid"/>
        </a:ln>
        <a:ln w="25400" cap="flat" cmpd="sng" algn="ctr">
          <a:solidFill>
            <a:schemeClr val="phClr">
              <a:shade val="80000"/>
            </a:schemeClr>
          </a:solidFill>
          <a:prstDash val="solid"/>
        </a:ln>
        <a:ln w="25400" cap="flat" cmpd="sng" algn="ctr">
          <a:solidFill>
            <a:schemeClr val="phClr">
              <a:shade val="7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r="4200000" sx="105000" sy="105000" algn="t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76200" dist="25400" dir="13200000">
              <a:srgbClr val="000000">
                <a:alpha val="80000"/>
              </a:srgb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19800000"/>
            </a:lightRig>
          </a:scene3d>
          <a:sp3d prstMaterial="softEdge">
            <a:bevelT w="0" h="0"/>
          </a:sp3d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環境.thmx</Template>
  <TotalTime>20</TotalTime>
  <Words>119</Words>
  <Application>Microsoft Macintosh PowerPoint</Application>
  <PresentationFormat>画面に合わせる (4:3)</PresentationFormat>
  <Paragraphs>25</Paragraphs>
  <Slides>4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環境</vt:lpstr>
      <vt:lpstr>Problem A: A Two Floors Dungeon</vt:lpstr>
      <vt:lpstr>問題概要</vt:lpstr>
      <vt:lpstr>解法</vt:lpstr>
      <vt:lpstr>おまけ</vt:lpstr>
    </vt:vector>
  </TitlesOfParts>
  <Company>東京大学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A: A Two Floors Dungeon</dc:title>
  <dc:creator>山口 洋</dc:creator>
  <cp:lastModifiedBy>山口 洋</cp:lastModifiedBy>
  <cp:revision>7</cp:revision>
  <cp:lastPrinted>2012-09-20T07:26:37Z</cp:lastPrinted>
  <dcterms:created xsi:type="dcterms:W3CDTF">2012-09-20T07:23:15Z</dcterms:created>
  <dcterms:modified xsi:type="dcterms:W3CDTF">2012-09-20T07:43:43Z</dcterms:modified>
</cp:coreProperties>
</file>