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-42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F7C5B-A284-4774-A9FF-A2C0E3D2C1C1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90A49-7D3D-43BB-A2DB-DD4C9ACDD52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50813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F7C5B-A284-4774-A9FF-A2C0E3D2C1C1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90A49-7D3D-43BB-A2DB-DD4C9ACDD52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23249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F7C5B-A284-4774-A9FF-A2C0E3D2C1C1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90A49-7D3D-43BB-A2DB-DD4C9ACDD52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96557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F7C5B-A284-4774-A9FF-A2C0E3D2C1C1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90A49-7D3D-43BB-A2DB-DD4C9ACDD52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66707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F7C5B-A284-4774-A9FF-A2C0E3D2C1C1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90A49-7D3D-43BB-A2DB-DD4C9ACDD52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31847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F7C5B-A284-4774-A9FF-A2C0E3D2C1C1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90A49-7D3D-43BB-A2DB-DD4C9ACDD52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57257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F7C5B-A284-4774-A9FF-A2C0E3D2C1C1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90A49-7D3D-43BB-A2DB-DD4C9ACDD52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9561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F7C5B-A284-4774-A9FF-A2C0E3D2C1C1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90A49-7D3D-43BB-A2DB-DD4C9ACDD52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30153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F7C5B-A284-4774-A9FF-A2C0E3D2C1C1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90A49-7D3D-43BB-A2DB-DD4C9ACDD52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18846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F7C5B-A284-4774-A9FF-A2C0E3D2C1C1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90A49-7D3D-43BB-A2DB-DD4C9ACDD52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6734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F7C5B-A284-4774-A9FF-A2C0E3D2C1C1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90A49-7D3D-43BB-A2DB-DD4C9ACDD52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4521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AF7C5B-A284-4774-A9FF-A2C0E3D2C1C1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D90A49-7D3D-43BB-A2DB-DD4C9ACDD52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55724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r>
              <a:rPr kumimoji="1" lang="en-US" altLang="ja-JP" dirty="0" smtClean="0"/>
              <a:t>B</a:t>
            </a:r>
            <a:br>
              <a:rPr kumimoji="1" lang="en-US" altLang="ja-JP" dirty="0" smtClean="0"/>
            </a:br>
            <a:r>
              <a:rPr lang="en-US" altLang="ja-JP" dirty="0" smtClean="0"/>
              <a:t>Card Game Strategy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ja-JP" altLang="en-US" sz="3200" dirty="0" smtClean="0"/>
              <a:t>原案：保坂</a:t>
            </a:r>
            <a:endParaRPr lang="en-US" altLang="ja-JP" sz="3200" dirty="0" smtClean="0"/>
          </a:p>
          <a:p>
            <a:r>
              <a:rPr kumimoji="1" lang="ja-JP" altLang="en-US" sz="3200" dirty="0" smtClean="0"/>
              <a:t>解答：保坂・中須賀</a:t>
            </a:r>
            <a:endParaRPr kumimoji="1" lang="en-US" altLang="ja-JP" sz="3200" dirty="0" smtClean="0"/>
          </a:p>
          <a:p>
            <a:r>
              <a:rPr lang="ja-JP" altLang="en-US" sz="3200" dirty="0" smtClean="0"/>
              <a:t>解説：中須賀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324585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ja-JP" altLang="en-US" dirty="0" smtClean="0"/>
                  <a:t>カードが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ja-JP" altLang="en-US" dirty="0" smtClean="0"/>
                  <a:t>枚あり、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ja-JP" altLang="en-US" dirty="0" smtClean="0"/>
                  <a:t>番目のカードには整数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ja-JP" altLang="en-US" i="1">
                        <a:latin typeface="Cambria Math" panose="02040503050406030204" pitchFamily="18" charset="0"/>
                      </a:rPr>
                      <m:t>が</m:t>
                    </m:r>
                  </m:oMath>
                </a14:m>
                <a:r>
                  <a:rPr kumimoji="1" lang="ja-JP" altLang="en-US" dirty="0" smtClean="0"/>
                  <a:t>書かれている</a:t>
                </a:r>
                <a:endParaRPr kumimoji="1" lang="en-US" altLang="ja-JP" dirty="0" smtClean="0"/>
              </a:p>
              <a:p>
                <a:r>
                  <a:rPr lang="en-US" altLang="ja-JP" dirty="0" smtClean="0"/>
                  <a:t>Alice</a:t>
                </a:r>
                <a:r>
                  <a:rPr lang="ja-JP" altLang="en-US" dirty="0" smtClean="0"/>
                  <a:t>が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ja-JP" altLang="en-US" dirty="0" smtClean="0"/>
                  <a:t>以上</a:t>
                </a:r>
                <a14:m>
                  <m:oMath xmlns:m="http://schemas.openxmlformats.org/officeDocument/2006/math">
                    <m:r>
                      <a:rPr lang="en-US" altLang="ja-JP" b="0" i="1" dirty="0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ja-JP" altLang="en-US" dirty="0" smtClean="0"/>
                  <a:t>以下の整数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ja-JP" altLang="en-US" dirty="0" smtClean="0"/>
                  <a:t>を選び、その後</a:t>
                </a:r>
                <a:r>
                  <a:rPr lang="en-US" altLang="ja-JP" dirty="0" smtClean="0"/>
                  <a:t>Bob</a:t>
                </a:r>
                <a:r>
                  <a:rPr lang="ja-JP" altLang="en-US" dirty="0" smtClean="0"/>
                  <a:t>がカードを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ja-JP" altLang="en-US" dirty="0" smtClean="0"/>
                  <a:t>枚選ぶ。ここで選ばれた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ja-JP" altLang="en-US" dirty="0" smtClean="0"/>
                  <a:t>枚のカードに書かれている整数の合計を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ja-JP" altLang="en-US" dirty="0" smtClean="0"/>
                  <a:t>とする。</a:t>
                </a:r>
                <a:endParaRPr lang="en-US" altLang="ja-JP" dirty="0" smtClean="0"/>
              </a:p>
              <a:p>
                <a:pPr lvl="1"/>
                <a:r>
                  <a:rPr kumimoji="1" lang="ja-JP" altLang="en-US" dirty="0" smtClean="0"/>
                  <a:t>この時、</a:t>
                </a:r>
                <a:r>
                  <a:rPr kumimoji="1" lang="en-US" altLang="ja-JP" dirty="0" smtClean="0"/>
                  <a:t>Bob</a:t>
                </a:r>
                <a:r>
                  <a:rPr kumimoji="1" lang="ja-JP" altLang="en-US" dirty="0" smtClean="0"/>
                  <a:t>は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|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𝑢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|</m:t>
                    </m:r>
                  </m:oMath>
                </a14:m>
                <a:r>
                  <a:rPr kumimoji="1" lang="ja-JP" altLang="en-US" dirty="0" smtClean="0"/>
                  <a:t>を最小にするようにカードを選ぶ。</a:t>
                </a:r>
                <a:endParaRPr kumimoji="1" lang="en-US" altLang="ja-JP" dirty="0" smtClean="0"/>
              </a:p>
              <a:p>
                <a:pPr lvl="1"/>
                <a:r>
                  <a:rPr lang="en-US" altLang="ja-JP" dirty="0" smtClean="0"/>
                  <a:t>Alice</a:t>
                </a:r>
                <a:r>
                  <a:rPr lang="ja-JP" altLang="en-US" dirty="0" smtClean="0"/>
                  <a:t>は、</a:t>
                </a:r>
                <a:r>
                  <a:rPr lang="en-US" altLang="ja-JP" dirty="0" smtClean="0"/>
                  <a:t>Bob</a:t>
                </a:r>
                <a:r>
                  <a:rPr lang="ja-JP" altLang="en-US" dirty="0" smtClean="0"/>
                  <a:t>がそのようにカードを選んだ時の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|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|</m:t>
                    </m:r>
                  </m:oMath>
                </a14:m>
                <a:r>
                  <a:rPr kumimoji="1" lang="ja-JP" altLang="en-US" dirty="0" smtClean="0"/>
                  <a:t>が最大となるように</a:t>
                </a:r>
                <a:r>
                  <a:rPr kumimoji="1" lang="en-US" altLang="ja-JP" dirty="0" smtClean="0"/>
                  <a:t>t</a:t>
                </a:r>
                <a:r>
                  <a:rPr kumimoji="1" lang="ja-JP" altLang="en-US" dirty="0" smtClean="0"/>
                  <a:t>を選ぶ</a:t>
                </a:r>
                <a:endParaRPr kumimoji="1" lang="en-US" altLang="ja-JP" dirty="0" smtClean="0"/>
              </a:p>
              <a:p>
                <a:r>
                  <a:rPr lang="en-US" altLang="ja-JP" dirty="0" smtClean="0"/>
                  <a:t>Alice</a:t>
                </a:r>
                <a:r>
                  <a:rPr lang="ja-JP" altLang="en-US" dirty="0" smtClean="0"/>
                  <a:t>が選んだ数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ja-JP" altLang="en-US" dirty="0" smtClean="0"/>
                  <a:t>と</a:t>
                </a:r>
                <a:r>
                  <a:rPr lang="en-US" altLang="ja-JP" dirty="0" smtClean="0"/>
                  <a:t>Bob</a:t>
                </a:r>
                <a:r>
                  <a:rPr lang="ja-JP" altLang="en-US" dirty="0" smtClean="0"/>
                  <a:t>が選んだ</a:t>
                </a:r>
                <a:r>
                  <a:rPr lang="en-US" altLang="ja-JP" dirty="0" smtClean="0"/>
                  <a:t>k</a:t>
                </a:r>
                <a:r>
                  <a:rPr lang="ja-JP" altLang="en-US" dirty="0" smtClean="0"/>
                  <a:t>枚のカードを答えよ</a:t>
                </a:r>
                <a:endParaRPr lang="en-US" altLang="ja-JP" dirty="0" smtClean="0"/>
              </a:p>
              <a:p>
                <a:endParaRPr kumimoji="1" lang="en-US" altLang="ja-JP" dirty="0"/>
              </a:p>
              <a:p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≤600, 0≤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≤180000, 0≤</m:t>
                    </m:r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≤300</m:t>
                    </m:r>
                  </m:oMath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043" t="-2941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27784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考察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dirty="0" smtClean="0"/>
                  <a:t>まず、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kumimoji="1" lang="ja-JP" altLang="en-US" dirty="0" smtClean="0"/>
                  <a:t>枚のカードのうち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kumimoji="1" lang="ja-JP" altLang="en-US" dirty="0" smtClean="0"/>
                  <a:t>枚を選んで、和を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kumimoji="1" lang="ja-JP" altLang="en-US" dirty="0" smtClean="0"/>
                  <a:t>それぞれに出来るかどうかを調べる必要がある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その後は単純な</a:t>
                </a:r>
                <a:r>
                  <a:rPr lang="en-US" altLang="ja-JP" dirty="0" smtClean="0"/>
                  <a:t>DP</a:t>
                </a:r>
                <a:r>
                  <a:rPr lang="ja-JP" altLang="en-US" dirty="0" smtClean="0"/>
                  <a:t>を行うことで、「最も近い作ることが可能な整数までの距離が最も大きい整数</a:t>
                </a:r>
                <a:r>
                  <a:rPr lang="en-US" altLang="ja-JP" dirty="0" smtClean="0"/>
                  <a:t>(Alice</a:t>
                </a:r>
                <a:r>
                  <a:rPr lang="ja-JP" altLang="en-US" dirty="0" smtClean="0"/>
                  <a:t>が選ぶべき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altLang="ja-JP" dirty="0" smtClean="0"/>
                  <a:t>)</a:t>
                </a:r>
                <a:r>
                  <a:rPr lang="ja-JP" altLang="en-US" dirty="0" smtClean="0"/>
                  <a:t>」を求めることができる</a:t>
                </a:r>
                <a:endParaRPr lang="en-US" altLang="ja-JP" dirty="0" smtClean="0"/>
              </a:p>
              <a:p>
                <a:pPr lvl="1"/>
                <a:endParaRPr kumimoji="1" lang="en-US" altLang="ja-JP" dirty="0" smtClean="0"/>
              </a:p>
              <a:p>
                <a:r>
                  <a:rPr lang="ja-JP" altLang="en-US" dirty="0"/>
                  <a:t>普通</a:t>
                </a:r>
                <a:r>
                  <a:rPr lang="ja-JP" altLang="en-US" dirty="0" smtClean="0"/>
                  <a:t>にナップザック</a:t>
                </a:r>
                <a:r>
                  <a:rPr lang="en-US" altLang="ja-JP" dirty="0" smtClean="0"/>
                  <a:t>DP</a:t>
                </a:r>
                <a:r>
                  <a:rPr lang="ja-JP" altLang="en-US" dirty="0" smtClean="0"/>
                  <a:t>を行うとメモリ・計算量ともに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i="1" dirty="0" err="1" smtClean="0">
                        <a:latin typeface="Cambria Math" panose="02040503050406030204" pitchFamily="18" charset="0"/>
                      </a:rPr>
                      <m:t>𝑛𝑘𝑠</m:t>
                    </m:r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ja-JP" altLang="en-US" dirty="0" smtClean="0"/>
                  <a:t>となってアウト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043" t="-2661" r="-46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62517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方針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dirty="0" smtClean="0"/>
                  <a:t>まずは</a:t>
                </a:r>
                <a14:m>
                  <m:oMath xmlns:m="http://schemas.openxmlformats.org/officeDocument/2006/math">
                    <m:r>
                      <a:rPr kumimoji="1" lang="en-US" altLang="ja-JP" i="1" dirty="0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kumimoji="1" lang="ja-JP" altLang="en-US" dirty="0" smtClean="0"/>
                  <a:t>枚のうち最初の</a:t>
                </a:r>
                <a14:m>
                  <m:oMath xmlns:m="http://schemas.openxmlformats.org/officeDocument/2006/math">
                    <m:r>
                      <a:rPr kumimoji="1" lang="en-US" altLang="ja-JP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kumimoji="1" lang="ja-JP" altLang="en-US" dirty="0" smtClean="0"/>
                  <a:t>枚を選んでいるとして、</a:t>
                </a:r>
                <a:r>
                  <a:rPr lang="ja-JP" altLang="en-US" dirty="0" smtClean="0"/>
                  <a:t>その後「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ja-JP" altLang="en-US" dirty="0" smtClean="0"/>
                  <a:t>枚目以降から</a:t>
                </a:r>
                <a:r>
                  <a:rPr lang="en-US" altLang="ja-JP" dirty="0" smtClean="0"/>
                  <a:t>1</a:t>
                </a:r>
                <a:r>
                  <a:rPr lang="ja-JP" altLang="en-US" dirty="0" smtClean="0"/>
                  <a:t>枚追加する」「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ja-JP" altLang="en-US" i="1">
                        <a:latin typeface="Cambria Math" panose="02040503050406030204" pitchFamily="18" charset="0"/>
                      </a:rPr>
                      <m:t>枚目までから</m:t>
                    </m:r>
                  </m:oMath>
                </a14:m>
                <a:r>
                  <a:rPr lang="en-US" altLang="ja-JP" dirty="0" smtClean="0"/>
                  <a:t>1</a:t>
                </a:r>
                <a:r>
                  <a:rPr lang="ja-JP" altLang="en-US" dirty="0" smtClean="0"/>
                  <a:t>枚捨てる」を繰り返す</a:t>
                </a:r>
                <a:endParaRPr lang="en-US" altLang="ja-JP" dirty="0" smtClean="0"/>
              </a:p>
              <a:p>
                <a:pPr lvl="1"/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=7, 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r>
                  <a:rPr kumimoji="1" lang="ja-JP" altLang="en-US" dirty="0" smtClean="0"/>
                  <a:t>だとしたら、例えば以下のようになる</a:t>
                </a:r>
                <a:endParaRPr kumimoji="1" lang="en-US" altLang="ja-JP" dirty="0" smtClean="0"/>
              </a:p>
              <a:p>
                <a:pPr lvl="2"/>
                <a:r>
                  <a:rPr lang="ja-JP" altLang="en-US" dirty="0"/>
                  <a:t>最初</a:t>
                </a:r>
                <a:r>
                  <a:rPr lang="ja-JP" altLang="en-US" dirty="0" smtClean="0"/>
                  <a:t>は</a:t>
                </a:r>
                <a:r>
                  <a:rPr lang="en-US" altLang="ja-JP" dirty="0" smtClean="0"/>
                  <a:t>1~3</a:t>
                </a:r>
                <a:r>
                  <a:rPr lang="ja-JP" altLang="en-US" dirty="0" smtClean="0"/>
                  <a:t>枚目を持っている</a:t>
                </a:r>
                <a:endParaRPr lang="en-US" altLang="ja-JP" dirty="0" smtClean="0"/>
              </a:p>
              <a:p>
                <a:pPr lvl="2"/>
                <a:r>
                  <a:rPr kumimoji="1" lang="en-US" altLang="ja-JP" dirty="0"/>
                  <a:t>4</a:t>
                </a:r>
                <a:r>
                  <a:rPr kumimoji="1" lang="ja-JP" altLang="en-US" dirty="0"/>
                  <a:t>枚目</a:t>
                </a:r>
                <a:r>
                  <a:rPr kumimoji="1" lang="ja-JP" altLang="en-US" dirty="0" smtClean="0"/>
                  <a:t>は</a:t>
                </a:r>
                <a:r>
                  <a:rPr kumimoji="1" lang="ja-JP" altLang="en-US" dirty="0"/>
                  <a:t>追加</a:t>
                </a:r>
                <a:r>
                  <a:rPr kumimoji="1" lang="ja-JP" altLang="en-US" dirty="0" smtClean="0"/>
                  <a:t>しない</a:t>
                </a:r>
                <a:endParaRPr kumimoji="1" lang="en-US" altLang="ja-JP" dirty="0" smtClean="0"/>
              </a:p>
              <a:p>
                <a:pPr lvl="2"/>
                <a:r>
                  <a:rPr lang="en-US" altLang="ja-JP" dirty="0"/>
                  <a:t>5</a:t>
                </a:r>
                <a:r>
                  <a:rPr lang="ja-JP" altLang="en-US" dirty="0"/>
                  <a:t>枚目</a:t>
                </a:r>
                <a:r>
                  <a:rPr lang="ja-JP" altLang="en-US" dirty="0" smtClean="0"/>
                  <a:t>は</a:t>
                </a:r>
                <a:r>
                  <a:rPr lang="ja-JP" altLang="en-US" dirty="0"/>
                  <a:t>追加</a:t>
                </a:r>
                <a:r>
                  <a:rPr lang="ja-JP" altLang="en-US" dirty="0" smtClean="0"/>
                  <a:t>する</a:t>
                </a:r>
                <a:endParaRPr lang="en-US" altLang="ja-JP" dirty="0" smtClean="0"/>
              </a:p>
              <a:p>
                <a:pPr lvl="2"/>
                <a:r>
                  <a:rPr kumimoji="1" lang="en-US" altLang="ja-JP" dirty="0"/>
                  <a:t>1</a:t>
                </a:r>
                <a:r>
                  <a:rPr kumimoji="1" lang="ja-JP" altLang="en-US" dirty="0"/>
                  <a:t>枚目</a:t>
                </a:r>
                <a:r>
                  <a:rPr kumimoji="1" lang="ja-JP" altLang="en-US" dirty="0" smtClean="0"/>
                  <a:t>は捨てる</a:t>
                </a:r>
                <a:endParaRPr kumimoji="1" lang="en-US" altLang="ja-JP" dirty="0" smtClean="0"/>
              </a:p>
              <a:p>
                <a:pPr lvl="2"/>
                <a:r>
                  <a:rPr lang="en-US" altLang="ja-JP" dirty="0"/>
                  <a:t>6</a:t>
                </a:r>
                <a:r>
                  <a:rPr lang="ja-JP" altLang="en-US" dirty="0"/>
                  <a:t>枚目</a:t>
                </a:r>
                <a:r>
                  <a:rPr lang="ja-JP" altLang="en-US" dirty="0" smtClean="0"/>
                  <a:t>は</a:t>
                </a:r>
                <a:r>
                  <a:rPr lang="ja-JP" altLang="en-US" dirty="0"/>
                  <a:t>追加</a:t>
                </a:r>
                <a:r>
                  <a:rPr lang="ja-JP" altLang="en-US" dirty="0" smtClean="0"/>
                  <a:t>しない</a:t>
                </a:r>
                <a:endParaRPr lang="en-US" altLang="ja-JP" dirty="0" smtClean="0"/>
              </a:p>
              <a:p>
                <a:pPr lvl="2"/>
                <a:r>
                  <a:rPr kumimoji="1" lang="en-US" altLang="ja-JP" dirty="0"/>
                  <a:t>7</a:t>
                </a:r>
                <a:r>
                  <a:rPr kumimoji="1" lang="ja-JP" altLang="en-US" dirty="0"/>
                  <a:t>枚目</a:t>
                </a:r>
                <a:r>
                  <a:rPr kumimoji="1" lang="ja-JP" altLang="en-US" dirty="0" smtClean="0"/>
                  <a:t>は</a:t>
                </a:r>
                <a:r>
                  <a:rPr kumimoji="1" lang="ja-JP" altLang="en-US" dirty="0"/>
                  <a:t>追加</a:t>
                </a:r>
                <a:r>
                  <a:rPr kumimoji="1" lang="ja-JP" altLang="en-US" dirty="0" smtClean="0"/>
                  <a:t>する</a:t>
                </a:r>
                <a:endParaRPr kumimoji="1" lang="en-US" altLang="ja-JP" dirty="0" smtClean="0"/>
              </a:p>
              <a:p>
                <a:pPr lvl="2"/>
                <a:r>
                  <a:rPr lang="en-US" altLang="ja-JP" dirty="0"/>
                  <a:t>2</a:t>
                </a:r>
                <a:r>
                  <a:rPr lang="ja-JP" altLang="en-US" dirty="0"/>
                  <a:t>枚目</a:t>
                </a:r>
                <a:r>
                  <a:rPr lang="ja-JP" altLang="en-US" dirty="0" smtClean="0"/>
                  <a:t>は捨てない</a:t>
                </a:r>
                <a:endParaRPr lang="en-US" altLang="ja-JP" dirty="0" smtClean="0"/>
              </a:p>
              <a:p>
                <a:pPr lvl="2"/>
                <a:r>
                  <a:rPr kumimoji="1" lang="en-US" altLang="ja-JP" dirty="0"/>
                  <a:t>3</a:t>
                </a:r>
                <a:r>
                  <a:rPr kumimoji="1" lang="ja-JP" altLang="en-US" dirty="0"/>
                  <a:t>枚目</a:t>
                </a:r>
                <a:r>
                  <a:rPr kumimoji="1" lang="ja-JP" altLang="en-US" dirty="0" smtClean="0"/>
                  <a:t>は捨てる</a:t>
                </a:r>
                <a:endParaRPr kumimoji="1" lang="en-US" altLang="ja-JP" dirty="0" smtClean="0"/>
              </a:p>
              <a:p>
                <a:pPr lvl="2"/>
                <a:r>
                  <a:rPr lang="ja-JP" altLang="en-US" dirty="0"/>
                  <a:t>最終的</a:t>
                </a:r>
                <a:r>
                  <a:rPr lang="ja-JP" altLang="en-US" dirty="0" smtClean="0"/>
                  <a:t>に、</a:t>
                </a:r>
                <a:r>
                  <a:rPr lang="en-US" altLang="ja-JP" dirty="0" smtClean="0"/>
                  <a:t>2,5,7</a:t>
                </a:r>
                <a:r>
                  <a:rPr lang="ja-JP" altLang="en-US" dirty="0" smtClean="0"/>
                  <a:t>枚目が選ばれる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043" t="-2661" b="-1261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1617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を、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kumimoji="1" lang="ja-JP" altLang="en-US" dirty="0" smtClean="0"/>
                  <a:t>枚目から何枚か捨てて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+1~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kumimoji="1" lang="ja-JP" altLang="en-US" dirty="0" smtClean="0"/>
                  <a:t>枚目のうちから何枚か追加して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=0,1)</m:t>
                    </m:r>
                    <m:r>
                      <a:rPr lang="ja-JP" altLang="en-US" i="1">
                        <a:latin typeface="Cambria Math" panose="02040503050406030204" pitchFamily="18" charset="0"/>
                      </a:rPr>
                      <m:t>枚選んだ時に合計</m:t>
                    </m:r>
                    <m:r>
                      <a:rPr lang="ja-JP" altLang="en-US" i="1" smtClean="0">
                        <a:latin typeface="Cambria Math" panose="02040503050406030204" pitchFamily="18" charset="0"/>
                      </a:rPr>
                      <m:t>を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ja-JP" altLang="en-US" i="1">
                        <a:latin typeface="Cambria Math" panose="02040503050406030204" pitchFamily="18" charset="0"/>
                      </a:rPr>
                      <m:t>に</m:t>
                    </m:r>
                  </m:oMath>
                </a14:m>
                <a:r>
                  <a:rPr kumimoji="1" lang="ja-JP" altLang="en-US" dirty="0" smtClean="0"/>
                  <a:t>出来るかという</a:t>
                </a:r>
                <a:r>
                  <a:rPr kumimoji="1" lang="en-US" altLang="ja-JP" dirty="0" err="1" smtClean="0"/>
                  <a:t>bool</a:t>
                </a:r>
                <a:r>
                  <a:rPr kumimoji="1" lang="ja-JP" altLang="en-US" dirty="0" smtClean="0"/>
                  <a:t>関数とする</a:t>
                </a:r>
                <a:endParaRPr kumimoji="1" lang="en-US" altLang="ja-JP" dirty="0" smtClean="0"/>
              </a:p>
              <a:p>
                <a:endParaRPr lang="en-US" altLang="ja-JP" dirty="0"/>
              </a:p>
              <a:p>
                <a:endParaRPr kumimoji="1" lang="en-US" altLang="ja-JP" dirty="0" smtClean="0"/>
              </a:p>
              <a:p>
                <a:endParaRPr lang="en-US" altLang="ja-JP" dirty="0"/>
              </a:p>
              <a:p>
                <a:endParaRPr kumimoji="1" lang="en-US" altLang="ja-JP" dirty="0" smtClean="0"/>
              </a:p>
              <a:p>
                <a:endParaRPr lang="en-US" altLang="ja-JP" dirty="0"/>
              </a:p>
              <a:p>
                <a:r>
                  <a:rPr kumimoji="1" lang="ja-JP" altLang="en-US" dirty="0" smtClean="0"/>
                  <a:t>しかし、これをそのまま</a:t>
                </a:r>
                <a:r>
                  <a:rPr kumimoji="1" lang="en-US" altLang="ja-JP" dirty="0" smtClean="0"/>
                  <a:t>DP</a:t>
                </a:r>
                <a:r>
                  <a:rPr kumimoji="1" lang="ja-JP" altLang="en-US" dirty="0" smtClean="0"/>
                  <a:t>するのは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p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で遅い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043" t="-2661" r="-290" b="-3221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3" name="グループ化 32"/>
          <p:cNvGrpSpPr/>
          <p:nvPr/>
        </p:nvGrpSpPr>
        <p:grpSpPr>
          <a:xfrm>
            <a:off x="1721422" y="3317443"/>
            <a:ext cx="7024281" cy="355024"/>
            <a:chOff x="1690250" y="3582296"/>
            <a:chExt cx="7024281" cy="355024"/>
          </a:xfrm>
        </p:grpSpPr>
        <p:grpSp>
          <p:nvGrpSpPr>
            <p:cNvPr id="24" name="グループ化 23"/>
            <p:cNvGrpSpPr/>
            <p:nvPr/>
          </p:nvGrpSpPr>
          <p:grpSpPr>
            <a:xfrm>
              <a:off x="1735283" y="3614304"/>
              <a:ext cx="6868378" cy="271896"/>
              <a:chOff x="1537855" y="3437659"/>
              <a:chExt cx="6868378" cy="282286"/>
            </a:xfrm>
          </p:grpSpPr>
          <p:grpSp>
            <p:nvGrpSpPr>
              <p:cNvPr id="8" name="グループ化 7"/>
              <p:cNvGrpSpPr/>
              <p:nvPr/>
            </p:nvGrpSpPr>
            <p:grpSpPr>
              <a:xfrm>
                <a:off x="1537855" y="3439391"/>
                <a:ext cx="1589806" cy="280554"/>
                <a:chOff x="1537855" y="3439391"/>
                <a:chExt cx="1589806" cy="280554"/>
              </a:xfrm>
            </p:grpSpPr>
            <p:sp>
              <p:nvSpPr>
                <p:cNvPr id="4" name="円/楕円 3"/>
                <p:cNvSpPr/>
                <p:nvPr/>
              </p:nvSpPr>
              <p:spPr>
                <a:xfrm>
                  <a:off x="1537855" y="3439391"/>
                  <a:ext cx="270163" cy="2805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sp>
              <p:nvSpPr>
                <p:cNvPr id="5" name="円/楕円 4"/>
                <p:cNvSpPr/>
                <p:nvPr/>
              </p:nvSpPr>
              <p:spPr>
                <a:xfrm>
                  <a:off x="1977736" y="3439391"/>
                  <a:ext cx="270163" cy="2805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sp>
              <p:nvSpPr>
                <p:cNvPr id="6" name="円/楕円 5"/>
                <p:cNvSpPr/>
                <p:nvPr/>
              </p:nvSpPr>
              <p:spPr>
                <a:xfrm>
                  <a:off x="2417617" y="3439391"/>
                  <a:ext cx="270163" cy="2805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sp>
              <p:nvSpPr>
                <p:cNvPr id="7" name="円/楕円 6"/>
                <p:cNvSpPr/>
                <p:nvPr/>
              </p:nvSpPr>
              <p:spPr>
                <a:xfrm>
                  <a:off x="2857498" y="3439391"/>
                  <a:ext cx="270163" cy="2805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</p:grpSp>
          <p:grpSp>
            <p:nvGrpSpPr>
              <p:cNvPr id="9" name="グループ化 8"/>
              <p:cNvGrpSpPr/>
              <p:nvPr/>
            </p:nvGrpSpPr>
            <p:grpSpPr>
              <a:xfrm>
                <a:off x="3297379" y="3437659"/>
                <a:ext cx="1589806" cy="280554"/>
                <a:chOff x="1537855" y="3439391"/>
                <a:chExt cx="1589806" cy="280554"/>
              </a:xfrm>
            </p:grpSpPr>
            <p:sp>
              <p:nvSpPr>
                <p:cNvPr id="10" name="円/楕円 9"/>
                <p:cNvSpPr/>
                <p:nvPr/>
              </p:nvSpPr>
              <p:spPr>
                <a:xfrm>
                  <a:off x="1537855" y="3439391"/>
                  <a:ext cx="270163" cy="2805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sp>
              <p:nvSpPr>
                <p:cNvPr id="11" name="円/楕円 10"/>
                <p:cNvSpPr/>
                <p:nvPr/>
              </p:nvSpPr>
              <p:spPr>
                <a:xfrm>
                  <a:off x="1977736" y="3439391"/>
                  <a:ext cx="270163" cy="2805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sp>
              <p:nvSpPr>
                <p:cNvPr id="12" name="円/楕円 11"/>
                <p:cNvSpPr/>
                <p:nvPr/>
              </p:nvSpPr>
              <p:spPr>
                <a:xfrm>
                  <a:off x="2417617" y="3439391"/>
                  <a:ext cx="270163" cy="2805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sp>
              <p:nvSpPr>
                <p:cNvPr id="13" name="円/楕円 12"/>
                <p:cNvSpPr/>
                <p:nvPr/>
              </p:nvSpPr>
              <p:spPr>
                <a:xfrm>
                  <a:off x="2857498" y="3439391"/>
                  <a:ext cx="270163" cy="2805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</p:grpSp>
          <p:grpSp>
            <p:nvGrpSpPr>
              <p:cNvPr id="14" name="グループ化 13"/>
              <p:cNvGrpSpPr/>
              <p:nvPr/>
            </p:nvGrpSpPr>
            <p:grpSpPr>
              <a:xfrm>
                <a:off x="5056903" y="3437659"/>
                <a:ext cx="1589806" cy="280554"/>
                <a:chOff x="1537855" y="3439391"/>
                <a:chExt cx="1589806" cy="280554"/>
              </a:xfrm>
            </p:grpSpPr>
            <p:sp>
              <p:nvSpPr>
                <p:cNvPr id="15" name="円/楕円 14"/>
                <p:cNvSpPr/>
                <p:nvPr/>
              </p:nvSpPr>
              <p:spPr>
                <a:xfrm>
                  <a:off x="1537855" y="3439391"/>
                  <a:ext cx="270163" cy="2805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sp>
              <p:nvSpPr>
                <p:cNvPr id="16" name="円/楕円 15"/>
                <p:cNvSpPr/>
                <p:nvPr/>
              </p:nvSpPr>
              <p:spPr>
                <a:xfrm>
                  <a:off x="1977736" y="3439391"/>
                  <a:ext cx="270163" cy="2805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sp>
              <p:nvSpPr>
                <p:cNvPr id="17" name="円/楕円 16"/>
                <p:cNvSpPr/>
                <p:nvPr/>
              </p:nvSpPr>
              <p:spPr>
                <a:xfrm>
                  <a:off x="2417617" y="3439391"/>
                  <a:ext cx="270163" cy="2805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sp>
              <p:nvSpPr>
                <p:cNvPr id="18" name="円/楕円 17"/>
                <p:cNvSpPr/>
                <p:nvPr/>
              </p:nvSpPr>
              <p:spPr>
                <a:xfrm>
                  <a:off x="2857498" y="3439391"/>
                  <a:ext cx="270163" cy="2805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</p:grpSp>
          <p:grpSp>
            <p:nvGrpSpPr>
              <p:cNvPr id="19" name="グループ化 18"/>
              <p:cNvGrpSpPr/>
              <p:nvPr/>
            </p:nvGrpSpPr>
            <p:grpSpPr>
              <a:xfrm>
                <a:off x="6816427" y="3437659"/>
                <a:ext cx="1589806" cy="280554"/>
                <a:chOff x="1537855" y="3439391"/>
                <a:chExt cx="1589806" cy="280554"/>
              </a:xfrm>
            </p:grpSpPr>
            <p:sp>
              <p:nvSpPr>
                <p:cNvPr id="20" name="円/楕円 19"/>
                <p:cNvSpPr/>
                <p:nvPr/>
              </p:nvSpPr>
              <p:spPr>
                <a:xfrm>
                  <a:off x="1537855" y="3439391"/>
                  <a:ext cx="270163" cy="2805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sp>
              <p:nvSpPr>
                <p:cNvPr id="21" name="円/楕円 20"/>
                <p:cNvSpPr/>
                <p:nvPr/>
              </p:nvSpPr>
              <p:spPr>
                <a:xfrm>
                  <a:off x="1977736" y="3439391"/>
                  <a:ext cx="270163" cy="2805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sp>
              <p:nvSpPr>
                <p:cNvPr id="22" name="円/楕円 21"/>
                <p:cNvSpPr/>
                <p:nvPr/>
              </p:nvSpPr>
              <p:spPr>
                <a:xfrm>
                  <a:off x="2417617" y="3439391"/>
                  <a:ext cx="270163" cy="2805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sp>
              <p:nvSpPr>
                <p:cNvPr id="23" name="円/楕円 22"/>
                <p:cNvSpPr/>
                <p:nvPr/>
              </p:nvSpPr>
              <p:spPr>
                <a:xfrm>
                  <a:off x="2857498" y="3439391"/>
                  <a:ext cx="270163" cy="2805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</p:grpSp>
        </p:grpSp>
        <p:sp>
          <p:nvSpPr>
            <p:cNvPr id="25" name="正方形/長方形 24"/>
            <p:cNvSpPr/>
            <p:nvPr/>
          </p:nvSpPr>
          <p:spPr>
            <a:xfrm>
              <a:off x="3415138" y="3582297"/>
              <a:ext cx="1288459" cy="35502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6" name="正方形/長方形 25"/>
            <p:cNvSpPr/>
            <p:nvPr/>
          </p:nvSpPr>
          <p:spPr>
            <a:xfrm>
              <a:off x="1690250" y="3582297"/>
              <a:ext cx="1693703" cy="35502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7" name="正方形/長方形 26"/>
            <p:cNvSpPr/>
            <p:nvPr/>
          </p:nvSpPr>
          <p:spPr>
            <a:xfrm>
              <a:off x="4734781" y="3582297"/>
              <a:ext cx="2144001" cy="35502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8" name="正方形/長方形 27"/>
            <p:cNvSpPr/>
            <p:nvPr/>
          </p:nvSpPr>
          <p:spPr>
            <a:xfrm>
              <a:off x="6958467" y="3582296"/>
              <a:ext cx="1756064" cy="35502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テキスト ボックス 28"/>
              <p:cNvSpPr txBox="1"/>
              <p:nvPr/>
            </p:nvSpPr>
            <p:spPr>
              <a:xfrm>
                <a:off x="1128241" y="4447809"/>
                <a:ext cx="32775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kumimoji="1" lang="en-US" altLang="ja-JP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sSub>
                      <m:sSubPr>
                        <m:ctrlPr>
                          <a:rPr kumimoji="1" lang="en-US" altLang="ja-JP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kumimoji="1" lang="ja-JP" altLang="en-US" dirty="0" smtClean="0"/>
                  <a:t>使っても使わなくてもいい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29" name="テキスト ボックス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8241" y="4447809"/>
                <a:ext cx="3277500" cy="369332"/>
              </a:xfrm>
              <a:prstGeom prst="rect">
                <a:avLst/>
              </a:prstGeom>
              <a:blipFill rotWithShape="0">
                <a:blip r:embed="rId3"/>
                <a:stretch>
                  <a:fillRect t="-15000" r="-1301" b="-2166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テキスト ボックス 29"/>
              <p:cNvSpPr txBox="1"/>
              <p:nvPr/>
            </p:nvSpPr>
            <p:spPr>
              <a:xfrm>
                <a:off x="3140742" y="4049044"/>
                <a:ext cx="192039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</m:sSub>
                    <m:r>
                      <a:rPr kumimoji="1" lang="en-US" altLang="ja-JP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sSub>
                      <m:sSubPr>
                        <m:ctrlPr>
                          <a:rPr kumimoji="1" lang="en-US" altLang="ja-JP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kumimoji="1" lang="ja-JP" altLang="en-US" dirty="0" smtClean="0"/>
                  <a:t>絶対使う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0" name="テキスト ボックス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0742" y="4049044"/>
                <a:ext cx="1920398" cy="369332"/>
              </a:xfrm>
              <a:prstGeom prst="rect">
                <a:avLst/>
              </a:prstGeom>
              <a:blipFill rotWithShape="0">
                <a:blip r:embed="rId4"/>
                <a:stretch>
                  <a:fillRect t="-13115" r="-2540" b="-1967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テキスト ボックス 30"/>
              <p:cNvSpPr txBox="1"/>
              <p:nvPr/>
            </p:nvSpPr>
            <p:spPr>
              <a:xfrm>
                <a:off x="4548972" y="4403307"/>
                <a:ext cx="3510898" cy="3916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</m:sSub>
                    <m:r>
                      <a:rPr kumimoji="1" lang="en-US" altLang="ja-JP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sSub>
                      <m:sSubPr>
                        <m:ctrlPr>
                          <a:rPr kumimoji="1" lang="en-US" altLang="ja-JP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𝑗</m:t>
                        </m:r>
                      </m:sub>
                    </m:sSub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kumimoji="1" lang="ja-JP" altLang="en-US" dirty="0" smtClean="0"/>
                  <a:t>使っても使わなくてもいい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1" name="テキスト ボックス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8972" y="4403307"/>
                <a:ext cx="3510898" cy="391646"/>
              </a:xfrm>
              <a:prstGeom prst="rect">
                <a:avLst/>
              </a:prstGeom>
              <a:blipFill rotWithShape="0">
                <a:blip r:embed="rId5"/>
                <a:stretch>
                  <a:fillRect t="-12308" r="-1215" b="-1230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テキスト ボックス 31"/>
              <p:cNvSpPr txBox="1"/>
              <p:nvPr/>
            </p:nvSpPr>
            <p:spPr>
              <a:xfrm>
                <a:off x="6851270" y="3982927"/>
                <a:ext cx="2417200" cy="3916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</m:sSub>
                    <m:r>
                      <a:rPr kumimoji="1" lang="en-US" altLang="ja-JP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sSub>
                      <m:sSubPr>
                        <m:ctrlPr>
                          <a:rPr kumimoji="1" lang="en-US" altLang="ja-JP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kumimoji="1"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kumimoji="1" lang="ja-JP" altLang="en-US" dirty="0" smtClean="0"/>
                  <a:t>絶対使わない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2" name="テキスト ボックス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1270" y="3982927"/>
                <a:ext cx="2417200" cy="391646"/>
              </a:xfrm>
              <a:prstGeom prst="rect">
                <a:avLst/>
              </a:prstGeom>
              <a:blipFill rotWithShape="0">
                <a:blip r:embed="rId6"/>
                <a:stretch>
                  <a:fillRect t="-12308" r="-1768" b="-1230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直線矢印コネクタ 34"/>
          <p:cNvCxnSpPr>
            <a:stCxn id="29" idx="0"/>
          </p:cNvCxnSpPr>
          <p:nvPr/>
        </p:nvCxnSpPr>
        <p:spPr>
          <a:xfrm flipV="1">
            <a:off x="2766991" y="3672466"/>
            <a:ext cx="0" cy="7753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矢印コネクタ 36"/>
          <p:cNvCxnSpPr>
            <a:stCxn id="30" idx="0"/>
          </p:cNvCxnSpPr>
          <p:nvPr/>
        </p:nvCxnSpPr>
        <p:spPr>
          <a:xfrm flipV="1">
            <a:off x="4100941" y="3672466"/>
            <a:ext cx="0" cy="3765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矢印コネクタ 38"/>
          <p:cNvCxnSpPr/>
          <p:nvPr/>
        </p:nvCxnSpPr>
        <p:spPr>
          <a:xfrm flipV="1">
            <a:off x="5994756" y="3672467"/>
            <a:ext cx="792" cy="730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矢印コネクタ 40"/>
          <p:cNvCxnSpPr>
            <a:stCxn id="32" idx="0"/>
          </p:cNvCxnSpPr>
          <p:nvPr/>
        </p:nvCxnSpPr>
        <p:spPr>
          <a:xfrm flipH="1" flipV="1">
            <a:off x="8055070" y="3672466"/>
            <a:ext cx="4800" cy="3104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テキスト ボックス 41"/>
              <p:cNvSpPr txBox="1"/>
              <p:nvPr/>
            </p:nvSpPr>
            <p:spPr>
              <a:xfrm>
                <a:off x="1534212" y="4846574"/>
                <a:ext cx="804290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altLang="ja-JP" sz="24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sz="2400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altLang="ja-JP" sz="2400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sz="2400" i="1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altLang="ja-JP" sz="2400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sz="24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ja-JP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kumimoji="1" lang="en-US" altLang="ja-JP" sz="2400" dirty="0" smtClean="0"/>
                  <a:t>:</a:t>
                </a:r>
                <a:r>
                  <a:rPr kumimoji="1" lang="ja-JP" altLang="en-US" sz="2400" dirty="0" smtClean="0"/>
                  <a:t>上の図で、全体で</a:t>
                </a:r>
                <a14:m>
                  <m:oMath xmlns:m="http://schemas.openxmlformats.org/officeDocument/2006/math">
                    <m:r>
                      <a:rPr kumimoji="1" lang="en-US" altLang="ja-JP" sz="24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kumimoji="1" lang="en-US" altLang="ja-JP" sz="24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kumimoji="1" lang="en-US" altLang="ja-JP" sz="2400" b="0" i="1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kumimoji="1" lang="ja-JP" altLang="en-US" sz="2400" dirty="0" smtClean="0"/>
                  <a:t>枚選んで合計を</a:t>
                </a:r>
                <a14:m>
                  <m:oMath xmlns:m="http://schemas.openxmlformats.org/officeDocument/2006/math">
                    <m:r>
                      <a:rPr kumimoji="1" lang="en-US" altLang="ja-JP" sz="24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kumimoji="1" lang="ja-JP" altLang="en-US" sz="2400" dirty="0" smtClean="0"/>
                  <a:t>にできるか</a:t>
                </a:r>
                <a:endParaRPr kumimoji="1" lang="ja-JP" altLang="en-US" sz="2400" dirty="0"/>
              </a:p>
            </p:txBody>
          </p:sp>
        </mc:Choice>
        <mc:Fallback xmlns="">
          <p:sp>
            <p:nvSpPr>
              <p:cNvPr id="42" name="テキスト ボックス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4212" y="4846574"/>
                <a:ext cx="8042907" cy="461665"/>
              </a:xfrm>
              <a:prstGeom prst="rect">
                <a:avLst/>
              </a:prstGeom>
              <a:blipFill rotWithShape="0">
                <a:blip r:embed="rId7"/>
                <a:stretch>
                  <a:fillRect l="-227" t="-15789" r="-152" b="-30263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20104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は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kumimoji="1" lang="en-US" altLang="ja-JP" b="0" i="1" dirty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kumimoji="1" lang="en-US" altLang="ja-JP" b="0" i="1" dirty="0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kumimoji="1" lang="ja-JP" altLang="en-US" dirty="0" smtClean="0"/>
                  <a:t>に対して単調であるので、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を「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が</a:t>
                </a:r>
                <a14:m>
                  <m:oMath xmlns:m="http://schemas.openxmlformats.org/officeDocument/2006/math">
                    <m:r>
                      <a:rPr kumimoji="1" lang="en-US" altLang="ja-JP" i="1" dirty="0" smtClean="0">
                        <a:latin typeface="Cambria Math" panose="02040503050406030204" pitchFamily="18" charset="0"/>
                      </a:rPr>
                      <m:t>𝑡𝑟𝑢𝑒</m:t>
                    </m:r>
                  </m:oMath>
                </a14:m>
                <a:r>
                  <a:rPr kumimoji="1" lang="ja-JP" altLang="en-US" dirty="0" smtClean="0"/>
                  <a:t>となる最小の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kumimoji="1" lang="ja-JP" altLang="en-US" dirty="0" smtClean="0"/>
                  <a:t>」</a:t>
                </a:r>
                <a:r>
                  <a:rPr lang="ja-JP" altLang="en-US" dirty="0" smtClean="0"/>
                  <a:t>とおくことができる。これを用いて</a:t>
                </a:r>
                <a:r>
                  <a:rPr lang="en-US" altLang="ja-JP" dirty="0" smtClean="0"/>
                  <a:t>DP</a:t>
                </a:r>
                <a:r>
                  <a:rPr lang="ja-JP" altLang="en-US" dirty="0" smtClean="0"/>
                  <a:t>を行う。</a:t>
                </a:r>
                <a:endParaRPr lang="en-US" altLang="ja-JP" dirty="0" smtClean="0"/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)</m:t>
                    </m:r>
                    <m:r>
                      <a:rPr lang="ja-JP" altLang="en-US" i="1" smtClean="0">
                        <a:latin typeface="Cambria Math" panose="02040503050406030204" pitchFamily="18" charset="0"/>
                      </a:rPr>
                      <m:t>か</m:t>
                    </m:r>
                    <m:r>
                      <a:rPr lang="ja-JP" altLang="en-US" i="1" dirty="0" smtClean="0">
                        <a:latin typeface="Cambria Math" panose="02040503050406030204" pitchFamily="18" charset="0"/>
                      </a:rPr>
                      <m:t>らは</m:t>
                    </m:r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+1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)</m:t>
                    </m:r>
                    <m:r>
                      <a:rPr lang="ja-JP" altLang="en-US" i="1" smtClean="0">
                        <a:latin typeface="Cambria Math" panose="02040503050406030204" pitchFamily="18" charset="0"/>
                      </a:rPr>
                      <m:t>ま</m:t>
                    </m:r>
                    <m:r>
                      <a:rPr lang="ja-JP" altLang="en-US" i="1" dirty="0" smtClean="0">
                        <a:latin typeface="Cambria Math" panose="02040503050406030204" pitchFamily="18" charset="0"/>
                      </a:rPr>
                      <m:t>たは</m:t>
                    </m:r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+1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ja-JP" altLang="en-US" dirty="0" smtClean="0"/>
                  <a:t>に遷移</a:t>
                </a:r>
                <a:endParaRPr lang="en-US" altLang="ja-JP" dirty="0" smtClean="0"/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)</m:t>
                    </m:r>
                    <m:r>
                      <a:rPr lang="ja-JP" altLang="en-US" i="1" smtClean="0">
                        <a:latin typeface="Cambria Math" panose="02040503050406030204" pitchFamily="18" charset="0"/>
                      </a:rPr>
                      <m:t>か</m:t>
                    </m:r>
                    <m:r>
                      <a:rPr lang="ja-JP" altLang="en-US" i="1" dirty="0" smtClean="0">
                        <a:latin typeface="Cambria Math" panose="02040503050406030204" pitchFamily="18" charset="0"/>
                      </a:rPr>
                      <m:t>らは</m:t>
                    </m:r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)≤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ja-JP" altLang="en-US" dirty="0" smtClean="0"/>
                  <a:t>となる全ての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ja-JP" altLang="en-US" dirty="0" smtClean="0"/>
                  <a:t>について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ja-JP" altLang="en-US" dirty="0" smtClean="0"/>
                  <a:t>に遷移すると遅いが、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ja-JP" altLang="en-US" i="1" smtClean="0">
                        <a:latin typeface="Cambria Math" panose="02040503050406030204" pitchFamily="18" charset="0"/>
                      </a:rPr>
                      <m:t>の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lang="ja-JP" altLang="en-US" i="1">
                        <a:latin typeface="Cambria Math" panose="02040503050406030204" pitchFamily="18" charset="0"/>
                      </a:rPr>
                      <m:t>に</m:t>
                    </m:r>
                  </m:oMath>
                </a14:m>
                <a:r>
                  <a:rPr lang="ja-JP" altLang="en-US" dirty="0" smtClean="0"/>
                  <a:t>ついての単調性により、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)≤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sSub>
                      <m:sSubPr>
                        <m:ctrlPr>
                          <a:rPr lang="en-US" altLang="ja-JP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−1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となる</a:t>
                </a:r>
                <a14:m>
                  <m:oMath xmlns:m="http://schemas.openxmlformats.org/officeDocument/2006/math">
                    <m:r>
                      <a:rPr kumimoji="1" lang="en-US" altLang="ja-JP" i="1" dirty="0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kumimoji="1" lang="ja-JP" altLang="en-US" dirty="0" smtClean="0"/>
                  <a:t>についてのみ調べれば十分である</a:t>
                </a:r>
                <a:endParaRPr kumimoji="1" lang="en-US" altLang="ja-JP" dirty="0" smtClean="0"/>
              </a:p>
              <a:p>
                <a:endParaRPr lang="en-US" altLang="ja-JP" dirty="0"/>
              </a:p>
              <a:p>
                <a:r>
                  <a:rPr kumimoji="1" lang="ja-JP" altLang="en-US" dirty="0" smtClean="0"/>
                  <a:t>これで</a:t>
                </a:r>
                <a:r>
                  <a:rPr kumimoji="1" lang="en-US" altLang="ja-JP" dirty="0" smtClean="0"/>
                  <a:t>O(ns)</a:t>
                </a:r>
                <a:r>
                  <a:rPr kumimoji="1" lang="ja-JP" altLang="en-US" dirty="0" smtClean="0"/>
                  <a:t>となり、解くことができる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/>
                  <a:t>後</a:t>
                </a:r>
                <a:r>
                  <a:rPr lang="ja-JP" altLang="en-US" dirty="0" smtClean="0"/>
                  <a:t>は各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がどこから来たかを覚えておいて復元する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メモリ</a:t>
                </a:r>
                <a:r>
                  <a:rPr lang="ja-JP" altLang="en-US" dirty="0"/>
                  <a:t>制限</a:t>
                </a:r>
                <a:r>
                  <a:rPr lang="ja-JP" altLang="en-US" dirty="0" smtClean="0"/>
                  <a:t>が</a:t>
                </a:r>
                <a:r>
                  <a:rPr lang="ja-JP" altLang="en-US" dirty="0"/>
                  <a:t>苦</a:t>
                </a:r>
                <a:r>
                  <a:rPr lang="ja-JP" altLang="en-US" dirty="0" smtClean="0"/>
                  <a:t>しいので、</a:t>
                </a:r>
                <a:r>
                  <a:rPr lang="en-US" altLang="ja-JP" dirty="0" smtClean="0"/>
                  <a:t>2byte</a:t>
                </a:r>
                <a:r>
                  <a:rPr lang="ja-JP" altLang="en-US" dirty="0" smtClean="0"/>
                  <a:t>整数</a:t>
                </a:r>
                <a:r>
                  <a:rPr lang="en-US" altLang="ja-JP" dirty="0" smtClean="0"/>
                  <a:t>(C++</a:t>
                </a:r>
                <a:r>
                  <a:rPr lang="ja-JP" altLang="en-US" dirty="0" smtClean="0"/>
                  <a:t>なら</a:t>
                </a:r>
                <a:r>
                  <a:rPr lang="en-US" altLang="ja-JP" dirty="0" smtClean="0"/>
                  <a:t>short)</a:t>
                </a:r>
                <a:r>
                  <a:rPr lang="ja-JP" altLang="en-US" dirty="0" smtClean="0"/>
                  <a:t>を使うなどで対応する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043" t="-2661" r="-870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41763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ジャッジ解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保坂</a:t>
            </a:r>
            <a:r>
              <a:rPr lang="ja-JP" altLang="en-US" dirty="0" smtClean="0"/>
              <a:t>：</a:t>
            </a:r>
            <a:r>
              <a:rPr lang="en-US" altLang="ja-JP" dirty="0" smtClean="0"/>
              <a:t>127</a:t>
            </a:r>
            <a:r>
              <a:rPr lang="ja-JP" altLang="en-US" dirty="0" smtClean="0"/>
              <a:t>行</a:t>
            </a:r>
            <a:r>
              <a:rPr lang="en-US" altLang="ja-JP" dirty="0" smtClean="0"/>
              <a:t>, 3201byte (Java)</a:t>
            </a:r>
          </a:p>
          <a:p>
            <a:r>
              <a:rPr lang="ja-JP" altLang="en-US" dirty="0" smtClean="0"/>
              <a:t>中須賀：</a:t>
            </a:r>
            <a:r>
              <a:rPr lang="en-US" altLang="ja-JP" dirty="0" smtClean="0"/>
              <a:t>95</a:t>
            </a:r>
            <a:r>
              <a:rPr lang="ja-JP" altLang="en-US" dirty="0" smtClean="0"/>
              <a:t>行</a:t>
            </a:r>
            <a:r>
              <a:rPr lang="en-US" altLang="ja-JP" dirty="0" smtClean="0"/>
              <a:t>, 2352byte (C++)</a:t>
            </a: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36725509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Accepted / Submission</a:t>
            </a:r>
          </a:p>
          <a:p>
            <a:pPr lvl="1"/>
            <a:r>
              <a:rPr lang="en-US" altLang="ja-JP" dirty="0"/>
              <a:t> </a:t>
            </a:r>
            <a:r>
              <a:rPr lang="en-US" altLang="ja-JP" dirty="0"/>
              <a:t>1</a:t>
            </a:r>
            <a:r>
              <a:rPr lang="en-US" altLang="ja-JP" dirty="0" smtClean="0"/>
              <a:t>/ 14 (7%)</a:t>
            </a:r>
            <a:endParaRPr lang="en-US" altLang="ja-JP" dirty="0" smtClean="0"/>
          </a:p>
          <a:p>
            <a:endParaRPr kumimoji="1" lang="en-US" altLang="ja-JP" dirty="0"/>
          </a:p>
          <a:p>
            <a:r>
              <a:rPr lang="en-US" altLang="ja-JP" dirty="0" smtClean="0"/>
              <a:t>First AC</a:t>
            </a:r>
          </a:p>
          <a:p>
            <a:pPr lvl="1"/>
            <a:r>
              <a:rPr kumimoji="1" lang="ja-JP" altLang="en-US" dirty="0" smtClean="0"/>
              <a:t>すめけ ブースター </a:t>
            </a:r>
            <a:r>
              <a:rPr kumimoji="1" lang="en-US" altLang="ja-JP" dirty="0" smtClean="0"/>
              <a:t>feat. </a:t>
            </a:r>
            <a:r>
              <a:rPr kumimoji="1" lang="en-US" altLang="ja-JP" smtClean="0"/>
              <a:t>GUMI (</a:t>
            </a:r>
            <a:r>
              <a:rPr lang="en-US" altLang="ja-JP" smtClean="0"/>
              <a:t>272min </a:t>
            </a:r>
            <a:r>
              <a:rPr kumimoji="1" lang="en-US" altLang="ja-JP" smtClean="0"/>
              <a:t>46sec)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42867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</TotalTime>
  <Words>815</Words>
  <Application>Microsoft Office PowerPoint</Application>
  <PresentationFormat>ユーザー設定</PresentationFormat>
  <Paragraphs>59</Paragraphs>
  <Slides>8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Office テーマ</vt:lpstr>
      <vt:lpstr>問題B Card Game Strategy</vt:lpstr>
      <vt:lpstr>問題概要</vt:lpstr>
      <vt:lpstr>考察</vt:lpstr>
      <vt:lpstr>方針</vt:lpstr>
      <vt:lpstr>解法</vt:lpstr>
      <vt:lpstr>解法</vt:lpstr>
      <vt:lpstr>ジャッジ解</vt:lpstr>
      <vt:lpstr>結果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問題B Card Game Strategy</dc:title>
  <dc:creator>中須賀謙吾</dc:creator>
  <cp:lastModifiedBy>Windows ユーザー</cp:lastModifiedBy>
  <cp:revision>82</cp:revision>
  <dcterms:created xsi:type="dcterms:W3CDTF">2015-04-18T13:30:58Z</dcterms:created>
  <dcterms:modified xsi:type="dcterms:W3CDTF">2015-04-19T10:39:01Z</dcterms:modified>
</cp:coreProperties>
</file>