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8" r:id="rId3"/>
    <p:sldId id="362" r:id="rId4"/>
    <p:sldId id="384" r:id="rId5"/>
    <p:sldId id="385" r:id="rId6"/>
    <p:sldId id="363" r:id="rId7"/>
    <p:sldId id="386" r:id="rId8"/>
    <p:sldId id="387" r:id="rId9"/>
    <p:sldId id="388" r:id="rId10"/>
    <p:sldId id="389" r:id="rId11"/>
    <p:sldId id="390" r:id="rId12"/>
    <p:sldId id="391" r:id="rId13"/>
    <p:sldId id="383" r:id="rId1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スタイル (淡色)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04" autoAdjust="0"/>
  </p:normalViewPr>
  <p:slideViewPr>
    <p:cSldViewPr>
      <p:cViewPr varScale="1">
        <p:scale>
          <a:sx n="121" d="100"/>
          <a:sy n="121" d="100"/>
        </p:scale>
        <p:origin x="1632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500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buSzPct val="100000"/>
              <a:buFont typeface="メイリオ" panose="020B0604030504040204" pitchFamily="50" charset="-128"/>
              <a:buChar char="‣"/>
              <a:defRPr/>
            </a:lvl2pPr>
            <a:lvl4pPr marL="1600200" indent="-228600">
              <a:buSzPct val="100000"/>
              <a:buFont typeface="メイリオ" panose="020B0604030504040204" pitchFamily="50" charset="-128"/>
              <a:buChar char="‣"/>
              <a:defRPr/>
            </a:lvl4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38750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2735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2851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2058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705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012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4618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7219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1692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3521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F4124-DFD5-4E97-93A5-72EB5E976DFB}" type="datetimeFigureOut">
              <a:rPr kumimoji="1" lang="ja-JP" altLang="en-US" smtClean="0"/>
              <a:t>2014/9/14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19ACB-867D-425A-BD64-972BF910B25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3984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1pPr>
      <a:lvl2pPr marL="742950" indent="-285750" algn="l" defTabSz="914400" rtl="0" eaLnBrk="1" latinLnBrk="0" hangingPunct="1">
        <a:spcBef>
          <a:spcPct val="20000"/>
        </a:spcBef>
        <a:buSzPct val="50000"/>
        <a:buFont typeface="Wingdings" panose="05000000000000000000" pitchFamily="2" charset="2"/>
        <a:buChar char="n"/>
        <a:defRPr kumimoji="1" sz="28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3pPr>
      <a:lvl4pPr marL="1600200" indent="-228600" algn="l" defTabSz="914400" rtl="0" eaLnBrk="1" latinLnBrk="0" hangingPunct="1">
        <a:spcBef>
          <a:spcPct val="20000"/>
        </a:spcBef>
        <a:buSzPct val="50000"/>
        <a:buFont typeface="Wingdings" panose="05000000000000000000" pitchFamily="2" charset="2"/>
        <a:buChar char="n"/>
        <a:defRPr kumimoji="1" sz="20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メイリオ" panose="020B0604030504040204" pitchFamily="50" charset="-128"/>
          <a:ea typeface="メイリオ" panose="020B0604030504040204" pitchFamily="50" charset="-128"/>
          <a:cs typeface="メイリオ" panose="020B0604030504040204" pitchFamily="50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1742951"/>
            <a:ext cx="7772400" cy="1470025"/>
          </a:xfrm>
        </p:spPr>
        <p:txBody>
          <a:bodyPr>
            <a:normAutofit/>
          </a:bodyPr>
          <a:lstStyle/>
          <a:p>
            <a:r>
              <a:rPr kumimoji="1" lang="en-US" altLang="ja-JP" sz="5400" dirty="0" err="1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Speedrun</a:t>
            </a:r>
            <a:endParaRPr kumimoji="1" lang="ja-JP" altLang="en-US" sz="5400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356992"/>
            <a:ext cx="6400800" cy="2281808"/>
          </a:xfrm>
        </p:spPr>
        <p:txBody>
          <a:bodyPr>
            <a:normAutofit/>
          </a:bodyPr>
          <a:lstStyle/>
          <a:p>
            <a:r>
              <a:rPr lang="en-US" altLang="ja-JP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JAG </a:t>
            </a:r>
            <a:r>
              <a:rPr lang="ja-JP" altLang="en-US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模擬</a:t>
            </a:r>
            <a:r>
              <a:rPr lang="ja-JP" altLang="en-US" sz="2700" dirty="0"/>
              <a:t>地区</a:t>
            </a:r>
            <a:r>
              <a:rPr lang="ja-JP" altLang="en-US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予選 </a:t>
            </a:r>
            <a:r>
              <a:rPr lang="en-US" altLang="ja-JP" sz="2700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2014</a:t>
            </a:r>
          </a:p>
          <a:p>
            <a:endParaRPr kumimoji="1" lang="en-US" altLang="ja-JP" sz="2700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4" name="サブタイトル 2"/>
          <p:cNvSpPr txBox="1">
            <a:spLocks/>
          </p:cNvSpPr>
          <p:nvPr/>
        </p:nvSpPr>
        <p:spPr>
          <a:xfrm>
            <a:off x="5508104" y="3645024"/>
            <a:ext cx="6400800" cy="2281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1"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endParaRPr lang="ja-JP" altLang="en-US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原案：</a:t>
            </a:r>
            <a:r>
              <a:rPr lang="ja-JP" altLang="en-US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宮村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解答：大槻・保坂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algn="l"/>
            <a:r>
              <a:rPr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解説：保坂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7039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ja-JP" altLang="en-US" dirty="0" smtClean="0"/>
                  <a:t>一本道の </a:t>
                </a:r>
                <a:r>
                  <a:rPr lang="en-US" altLang="ja-JP" dirty="0" smtClean="0"/>
                  <a:t>RPG</a:t>
                </a:r>
              </a:p>
              <a:p>
                <a:pPr lvl="1"/>
                <a:r>
                  <a:rPr lang="ja-JP" altLang="en-US" dirty="0" smtClean="0"/>
                  <a:t>チェックポイント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0, 1, …, </m:t>
                    </m:r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ja-JP" altLang="en-US" dirty="0" smtClean="0"/>
                  <a:t> でセーブできる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点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から点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までは確率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でクリア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失敗すると最後にセーブした場所に戻される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セーブも移動もそれぞれ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分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全クリア時間の期待値の最小値は？</a:t>
                </a:r>
                <a:endParaRPr lang="en-US" altLang="ja-JP" dirty="0" smtClean="0"/>
              </a:p>
              <a:p>
                <a:r>
                  <a:rPr lang="ja-JP" altLang="en-US" dirty="0" smtClean="0"/>
                  <a:t>制約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kumimoji="1" lang="en-US" altLang="ja-JP" b="0" i="1" smtClean="0">
                        <a:latin typeface="Cambria Math"/>
                      </a:rPr>
                      <m:t>≤</m:t>
                    </m:r>
                    <m:r>
                      <a:rPr kumimoji="1" lang="en-US" altLang="ja-JP" b="0" i="1" smtClean="0">
                        <a:latin typeface="Cambria Math"/>
                      </a:rPr>
                      <m:t>𝑁</m:t>
                    </m:r>
                    <m:r>
                      <a:rPr kumimoji="1" lang="en-US" altLang="ja-JP" b="0" i="1" smtClean="0">
                        <a:latin typeface="Cambria Math"/>
                      </a:rPr>
                      <m:t>≤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1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0.00&lt;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≤1.00</m:t>
                    </m:r>
                  </m:oMath>
                </a14:m>
                <a:r>
                  <a:rPr kumimoji="1" lang="en-US" altLang="ja-JP" dirty="0" smtClean="0"/>
                  <a:t> (</a:t>
                </a:r>
                <a:r>
                  <a:rPr lang="ja-JP" altLang="en-US" dirty="0" smtClean="0"/>
                  <a:t>小数第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/>
                  <a:t>位</a:t>
                </a:r>
                <a:r>
                  <a:rPr lang="ja-JP" altLang="en-US" dirty="0" smtClean="0"/>
                  <a:t>まで</a:t>
                </a:r>
                <a:r>
                  <a:rPr kumimoji="1" lang="en-US" altLang="ja-JP" dirty="0" smtClean="0"/>
                  <a:t>)</a:t>
                </a: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96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861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Input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点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err="1" smtClean="0"/>
                  <a:t>に到</a:t>
                </a:r>
                <a:r>
                  <a:rPr lang="ja-JP" altLang="en-US" dirty="0" smtClean="0"/>
                  <a:t>達</a:t>
                </a:r>
                <a:r>
                  <a:rPr lang="ja-JP" altLang="en-US" dirty="0"/>
                  <a:t>し</a:t>
                </a:r>
                <a:r>
                  <a:rPr lang="ja-JP" altLang="en-US" dirty="0" smtClean="0"/>
                  <a:t>たらセーブする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  <m:t>0.50</m:t>
                        </m:r>
                      </m:den>
                    </m:f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+1+</m:t>
                    </m:r>
                    <m:f>
                      <m:fPr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0.40</m:t>
                        </m:r>
                      </m:den>
                    </m:f>
                  </m:oMath>
                </a14:m>
                <a:endParaRPr kumimoji="1" lang="en-US" altLang="ja-JP" dirty="0" smtClean="0"/>
              </a:p>
              <a:p>
                <a:pPr lvl="2"/>
                <a:r>
                  <a:rPr lang="ja-JP" altLang="en-US" dirty="0" smtClean="0"/>
                  <a:t>確率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kumimoji="1" lang="ja-JP" altLang="en-US" dirty="0" smtClean="0"/>
                  <a:t> の事象が起こるまでの回数の期待値は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den>
                    </m:f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円/楕円 3"/>
              <p:cNvSpPr/>
              <p:nvPr/>
            </p:nvSpPr>
            <p:spPr>
              <a:xfrm>
                <a:off x="2123728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円/楕円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4797152"/>
                <a:ext cx="540000" cy="540000"/>
              </a:xfrm>
              <a:prstGeom prst="ellipse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円/楕円 4"/>
              <p:cNvSpPr/>
              <p:nvPr/>
            </p:nvSpPr>
            <p:spPr>
              <a:xfrm>
                <a:off x="3923728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円/楕円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728" y="4797152"/>
                <a:ext cx="540000" cy="540000"/>
              </a:xfrm>
              <a:prstGeom prst="ellipse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円/楕円 5"/>
              <p:cNvSpPr/>
              <p:nvPr/>
            </p:nvSpPr>
            <p:spPr>
              <a:xfrm>
                <a:off x="5723728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円/楕円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728" y="4797152"/>
                <a:ext cx="540000" cy="540000"/>
              </a:xfrm>
              <a:prstGeom prst="ellipse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直線矢印コネクタ 12"/>
          <p:cNvCxnSpPr>
            <a:stCxn id="4" idx="6"/>
            <a:endCxn id="5" idx="2"/>
          </p:cNvCxnSpPr>
          <p:nvPr/>
        </p:nvCxnSpPr>
        <p:spPr>
          <a:xfrm>
            <a:off x="2663728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5" idx="6"/>
            <a:endCxn id="6" idx="2"/>
          </p:cNvCxnSpPr>
          <p:nvPr/>
        </p:nvCxnSpPr>
        <p:spPr>
          <a:xfrm>
            <a:off x="4463728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テキスト ボックス 19"/>
              <p:cNvSpPr txBox="1"/>
              <p:nvPr/>
            </p:nvSpPr>
            <p:spPr>
              <a:xfrm>
                <a:off x="2465636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=0.50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0" name="テキスト ボックス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5636" y="4487071"/>
                <a:ext cx="1656184" cy="369332"/>
              </a:xfrm>
              <a:prstGeom prst="rect">
                <a:avLst/>
              </a:prstGeom>
              <a:blipFill rotWithShape="0">
                <a:blip r:embed="rId6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テキスト ボックス 20"/>
              <p:cNvSpPr txBox="1"/>
              <p:nvPr/>
            </p:nvSpPr>
            <p:spPr>
              <a:xfrm>
                <a:off x="4265636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=0.40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1" name="テキスト ボックス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636" y="4487071"/>
                <a:ext cx="1656184" cy="369332"/>
              </a:xfrm>
              <a:prstGeom prst="rect">
                <a:avLst/>
              </a:prstGeom>
              <a:blipFill rotWithShape="0">
                <a:blip r:embed="rId7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316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Input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セーブしないほうが速い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  <m:t>0.</m:t>
                        </m:r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kumimoji="1" lang="en-US" altLang="ja-JP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×0.60</m:t>
                        </m:r>
                      </m:den>
                    </m:f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dirty="0" smtClean="0">
                            <a:latin typeface="Cambria Math" panose="02040503050406030204" pitchFamily="18" charset="0"/>
                          </a:rPr>
                          <m:t>0.60</m:t>
                        </m:r>
                      </m:den>
                    </m:f>
                  </m:oMath>
                </a14:m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ja-JP" dirty="0" smtClean="0"/>
                  <a:t>-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dirty="0" smtClean="0"/>
                  <a:t> 間を通る回数の期待値が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0.70×0.60</m:t>
                        </m:r>
                      </m:den>
                    </m:f>
                  </m:oMath>
                </a14:m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/>
                  <a:t>-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ja-JP" altLang="en-US" dirty="0"/>
                  <a:t> 間を通る回数の期待値</a:t>
                </a:r>
                <a:r>
                  <a:rPr lang="ja-JP" altLang="en-US" dirty="0" smtClean="0"/>
                  <a:t>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0.60</m:t>
                        </m:r>
                      </m:den>
                    </m:f>
                  </m:oMath>
                </a14:m>
                <a:endParaRPr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15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円/楕円 3"/>
              <p:cNvSpPr/>
              <p:nvPr/>
            </p:nvSpPr>
            <p:spPr>
              <a:xfrm>
                <a:off x="2123728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円/楕円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4797152"/>
                <a:ext cx="540000" cy="540000"/>
              </a:xfrm>
              <a:prstGeom prst="ellipse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円/楕円 4"/>
              <p:cNvSpPr/>
              <p:nvPr/>
            </p:nvSpPr>
            <p:spPr>
              <a:xfrm>
                <a:off x="3923728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円/楕円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728" y="4797152"/>
                <a:ext cx="540000" cy="540000"/>
              </a:xfrm>
              <a:prstGeom prst="ellipse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円/楕円 5"/>
              <p:cNvSpPr/>
              <p:nvPr/>
            </p:nvSpPr>
            <p:spPr>
              <a:xfrm>
                <a:off x="5723728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円/楕円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728" y="4797152"/>
                <a:ext cx="540000" cy="540000"/>
              </a:xfrm>
              <a:prstGeom prst="ellipse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直線矢印コネクタ 12"/>
          <p:cNvCxnSpPr>
            <a:stCxn id="4" idx="6"/>
            <a:endCxn id="5" idx="2"/>
          </p:cNvCxnSpPr>
          <p:nvPr/>
        </p:nvCxnSpPr>
        <p:spPr>
          <a:xfrm>
            <a:off x="2663728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5" idx="6"/>
            <a:endCxn id="6" idx="2"/>
          </p:cNvCxnSpPr>
          <p:nvPr/>
        </p:nvCxnSpPr>
        <p:spPr>
          <a:xfrm>
            <a:off x="4463728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テキスト ボックス 19"/>
              <p:cNvSpPr txBox="1"/>
              <p:nvPr/>
            </p:nvSpPr>
            <p:spPr>
              <a:xfrm>
                <a:off x="2465636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=0.70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0" name="テキスト ボックス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5636" y="4487071"/>
                <a:ext cx="1656184" cy="369332"/>
              </a:xfrm>
              <a:prstGeom prst="rect">
                <a:avLst/>
              </a:prstGeom>
              <a:blipFill rotWithShape="0">
                <a:blip r:embed="rId6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テキスト ボックス 20"/>
              <p:cNvSpPr txBox="1"/>
              <p:nvPr/>
            </p:nvSpPr>
            <p:spPr>
              <a:xfrm>
                <a:off x="4265636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=0.60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1" name="テキスト ボックス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636" y="4487071"/>
                <a:ext cx="1656184" cy="369332"/>
              </a:xfrm>
              <a:prstGeom prst="rect">
                <a:avLst/>
              </a:prstGeom>
              <a:blipFill rotWithShape="0">
                <a:blip r:embed="rId7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881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Input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点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,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ではセーブしない，点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についたらセーブする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確率 </a:t>
                </a:r>
                <a14:m>
                  <m:oMath xmlns:m="http://schemas.openxmlformats.org/officeDocument/2006/math">
                    <m:r>
                      <a:rPr lang="en-US" altLang="ja-JP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の道の前でセーブするのは無駄</a:t>
                </a:r>
                <a:endParaRPr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74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円/楕円 3"/>
              <p:cNvSpPr/>
              <p:nvPr/>
            </p:nvSpPr>
            <p:spPr>
              <a:xfrm>
                <a:off x="2448424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kumimoji="1" lang="en-US" altLang="ja-JP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円/楕円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424" y="4797152"/>
                <a:ext cx="540000" cy="540000"/>
              </a:xfrm>
              <a:prstGeom prst="ellipse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円/楕円 4"/>
              <p:cNvSpPr/>
              <p:nvPr/>
            </p:nvSpPr>
            <p:spPr>
              <a:xfrm>
                <a:off x="4248424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円/楕円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424" y="4797152"/>
                <a:ext cx="540000" cy="540000"/>
              </a:xfrm>
              <a:prstGeom prst="ellipse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円/楕円 5"/>
              <p:cNvSpPr/>
              <p:nvPr/>
            </p:nvSpPr>
            <p:spPr>
              <a:xfrm>
                <a:off x="6048424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円/楕円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8424" y="4797152"/>
                <a:ext cx="540000" cy="540000"/>
              </a:xfrm>
              <a:prstGeom prst="ellipse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直線矢印コネクタ 12"/>
          <p:cNvCxnSpPr>
            <a:stCxn id="4" idx="6"/>
            <a:endCxn id="5" idx="2"/>
          </p:cNvCxnSpPr>
          <p:nvPr/>
        </p:nvCxnSpPr>
        <p:spPr>
          <a:xfrm>
            <a:off x="2988424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5" idx="6"/>
            <a:endCxn id="6" idx="2"/>
          </p:cNvCxnSpPr>
          <p:nvPr/>
        </p:nvCxnSpPr>
        <p:spPr>
          <a:xfrm>
            <a:off x="4788424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テキスト ボックス 19"/>
              <p:cNvSpPr txBox="1"/>
              <p:nvPr/>
            </p:nvSpPr>
            <p:spPr>
              <a:xfrm>
                <a:off x="2790332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=1.00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0" name="テキスト ボックス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332" y="4487071"/>
                <a:ext cx="1656184" cy="369332"/>
              </a:xfrm>
              <a:prstGeom prst="rect">
                <a:avLst/>
              </a:prstGeom>
              <a:blipFill rotWithShape="0">
                <a:blip r:embed="rId6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テキスト ボックス 20"/>
              <p:cNvSpPr txBox="1"/>
              <p:nvPr/>
            </p:nvSpPr>
            <p:spPr>
              <a:xfrm>
                <a:off x="4590332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=1.00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1" name="テキスト ボックス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0332" y="4487071"/>
                <a:ext cx="1656184" cy="369332"/>
              </a:xfrm>
              <a:prstGeom prst="rect">
                <a:avLst/>
              </a:prstGeom>
              <a:blipFill rotWithShape="0">
                <a:blip r:embed="rId7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円/楕円 10"/>
              <p:cNvSpPr/>
              <p:nvPr/>
            </p:nvSpPr>
            <p:spPr>
              <a:xfrm>
                <a:off x="7848424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1" name="円/楕円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48424" y="4797152"/>
                <a:ext cx="540000" cy="540000"/>
              </a:xfrm>
              <a:prstGeom prst="ellipse">
                <a:avLst/>
              </a:prstGeom>
              <a:blipFill rotWithShape="0">
                <a:blip r:embed="rId8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直線矢印コネクタ 11"/>
          <p:cNvCxnSpPr>
            <a:stCxn id="6" idx="6"/>
            <a:endCxn id="11" idx="2"/>
          </p:cNvCxnSpPr>
          <p:nvPr/>
        </p:nvCxnSpPr>
        <p:spPr>
          <a:xfrm>
            <a:off x="6588424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テキスト ボックス 13"/>
              <p:cNvSpPr txBox="1"/>
              <p:nvPr/>
            </p:nvSpPr>
            <p:spPr>
              <a:xfrm>
                <a:off x="6390332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=0.01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14" name="テキスト ボックス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0332" y="4487071"/>
                <a:ext cx="1656184" cy="369332"/>
              </a:xfrm>
              <a:prstGeom prst="rect">
                <a:avLst/>
              </a:prstGeom>
              <a:blipFill rotWithShape="0">
                <a:blip r:embed="rId9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円/楕円 17"/>
              <p:cNvSpPr/>
              <p:nvPr/>
            </p:nvSpPr>
            <p:spPr>
              <a:xfrm>
                <a:off x="648424" y="4797152"/>
                <a:ext cx="540000" cy="540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ja-JP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kumimoji="1" lang="ja-JP" altLang="en-US" sz="2400" dirty="0" smtClean="0">
                    <a:solidFill>
                      <a:schemeClr val="tx1"/>
                    </a:solidFill>
                  </a:rPr>
                  <a:t> </a:t>
                </a:r>
                <a:endParaRPr kumimoji="1" lang="ja-JP" altLang="en-US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円/楕円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424" y="4797152"/>
                <a:ext cx="540000" cy="540000"/>
              </a:xfrm>
              <a:prstGeom prst="ellipse">
                <a:avLst/>
              </a:prstGeom>
              <a:blipFill rotWithShape="0">
                <a:blip r:embed="rId10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直線矢印コネクタ 21"/>
          <p:cNvCxnSpPr>
            <a:stCxn id="18" idx="6"/>
            <a:endCxn id="4" idx="2"/>
          </p:cNvCxnSpPr>
          <p:nvPr/>
        </p:nvCxnSpPr>
        <p:spPr>
          <a:xfrm>
            <a:off x="1188424" y="5067152"/>
            <a:ext cx="126000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テキスト ボックス 22"/>
              <p:cNvSpPr txBox="1"/>
              <p:nvPr/>
            </p:nvSpPr>
            <p:spPr>
              <a:xfrm>
                <a:off x="990332" y="4487071"/>
                <a:ext cx="1656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=0.99</m:t>
                      </m:r>
                    </m:oMath>
                  </m:oMathPara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23" name="テキスト ボックス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332" y="4487071"/>
                <a:ext cx="1656184" cy="369332"/>
              </a:xfrm>
              <a:prstGeom prst="rect">
                <a:avLst/>
              </a:prstGeom>
              <a:blipFill rotWithShape="0">
                <a:blip r:embed="rId11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579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考察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各点について「到達したらセーブするか否か」を決めれば期待値が決まる</a:t>
                </a:r>
                <a:endParaRPr kumimoji="1" lang="en-US" altLang="ja-JP" dirty="0" smtClean="0"/>
              </a:p>
              <a:p>
                <a:endParaRPr lang="en-US" altLang="ja-JP" dirty="0"/>
              </a:p>
              <a:p>
                <a:r>
                  <a:rPr kumimoji="1" lang="ja-JP" altLang="en-US" dirty="0" smtClean="0"/>
                  <a:t>点 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lang="ja-JP" altLang="en-US" dirty="0" smtClean="0"/>
                  <a:t>でセーブしたまま点</a:t>
                </a:r>
                <a:r>
                  <a:rPr kumimoji="1" lang="ja-JP" altLang="en-US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err="1" smtClean="0"/>
                  <a:t>まで</a:t>
                </a:r>
                <a:r>
                  <a:rPr kumimoji="1" lang="ja-JP" altLang="en-US" dirty="0" smtClean="0"/>
                  <a:t>行くときの時間の期待値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は？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]=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…</m:t>
                        </m:r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b>
                        </m:sSub>
                      </m:den>
                    </m:f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…</m:t>
                        </m:r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b>
                        </m:sSub>
                      </m:den>
                    </m:f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+…+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b>
                        </m:sSub>
                      </m:den>
                    </m:f>
                  </m:oMath>
                </a14:m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15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1324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期待値計算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から 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err="1" smtClean="0"/>
                  <a:t>まで</a:t>
                </a:r>
                <a:r>
                  <a:rPr kumimoji="1" lang="ja-JP" altLang="en-US" dirty="0" smtClean="0"/>
                  <a:t>失敗しない確率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…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</m:sSub>
                  </m:oMath>
                </a14:m>
                <a:endParaRPr kumimoji="1" lang="en-US" altLang="ja-JP" b="0" dirty="0" smtClean="0"/>
              </a:p>
              <a:p>
                <a:pPr lvl="1"/>
                <a:r>
                  <a:rPr kumimoji="1" lang="ja-JP" altLang="en-US" dirty="0" smtClean="0"/>
                  <a:t>挑戦回数の期待値はその逆数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挑戦回数のうち，</a:t>
                </a:r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en-US" altLang="ja-JP" dirty="0" smtClean="0"/>
                  <a:t>-</a:t>
                </a:r>
                <a14:m>
                  <m:oMath xmlns:m="http://schemas.openxmlformats.org/officeDocument/2006/math"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dirty="0" smtClean="0">
                        <a:latin typeface="Cambria Math" panose="02040503050406030204" pitchFamily="18" charset="0"/>
                      </a:rPr>
                      <m:t>+1)</m:t>
                    </m:r>
                  </m:oMath>
                </a14:m>
                <a:r>
                  <a:rPr kumimoji="1" lang="ja-JP" altLang="en-US" dirty="0" smtClean="0"/>
                  <a:t> 間を通る割合は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kumimoji="1" lang="en-US" altLang="ja-JP" b="0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+1)</m:t>
                    </m:r>
                  </m:oMath>
                </a14:m>
                <a:r>
                  <a:rPr lang="en-US" altLang="ja-JP" dirty="0"/>
                  <a:t>-</a:t>
                </a:r>
                <a14:m>
                  <m:oMath xmlns:m="http://schemas.openxmlformats.org/officeDocument/2006/math">
                    <m:r>
                      <a:rPr lang="en-US" altLang="ja-JP" i="1" dirty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i="1" dirty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i="1" dirty="0">
                        <a:latin typeface="Cambria Math" panose="02040503050406030204" pitchFamily="18" charset="0"/>
                      </a:rPr>
                      <m:t>+2)</m:t>
                    </m:r>
                  </m:oMath>
                </a14:m>
                <a:r>
                  <a:rPr lang="ja-JP" altLang="en-US" dirty="0"/>
                  <a:t> 間を通る割合は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altLang="ja-JP" dirty="0" smtClean="0"/>
              </a:p>
              <a:p>
                <a:pPr lvl="2"/>
                <a:r>
                  <a:rPr lang="en-US" altLang="ja-JP" dirty="0" smtClean="0"/>
                  <a:t>……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−1)</m:t>
                    </m:r>
                  </m:oMath>
                </a14:m>
                <a:r>
                  <a:rPr lang="en-US" altLang="ja-JP" dirty="0" smtClean="0"/>
                  <a:t>-</a:t>
                </a:r>
                <a14:m>
                  <m:oMath xmlns:m="http://schemas.openxmlformats.org/officeDocument/2006/math"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ja-JP" altLang="en-US" dirty="0" smtClean="0"/>
                  <a:t> 間を通る割合は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…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b>
                    </m:sSub>
                  </m:oMath>
                </a14:m>
                <a:endParaRPr lang="ja-JP" altLang="en-US" dirty="0"/>
              </a:p>
              <a:p>
                <a:pPr lvl="1"/>
                <a:r>
                  <a:rPr kumimoji="1" lang="ja-JP" altLang="en-US" dirty="0" smtClean="0"/>
                  <a:t>期待値の線形性よりこれらを足して求まる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t="-94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779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期待値計算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以下の連立方程式を解いてもわかる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を「いま点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kumimoji="1" lang="ja-JP" altLang="en-US" dirty="0" smtClean="0"/>
                  <a:t> にいるとき，点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ja-JP" altLang="en-US" dirty="0" smtClean="0"/>
                  <a:t> でセーブしたまま点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ja-JP" altLang="en-US" dirty="0" smtClean="0"/>
                  <a:t> まで行くのにかかる時間の期待値」と</a:t>
                </a:r>
                <a:r>
                  <a:rPr lang="ja-JP" altLang="en-US" dirty="0" smtClean="0"/>
                  <a:t>すると，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=1+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</a:t>
                </a:r>
                <a:r>
                  <a:rPr kumimoji="1" lang="en-US" altLang="ja-JP" sz="1800" dirty="0" smtClean="0"/>
                  <a:t>(</a:t>
                </a:r>
                <a14:m>
                  <m:oMath xmlns:m="http://schemas.openxmlformats.org/officeDocument/2006/math"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+1,…,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kumimoji="1" lang="en-US" altLang="ja-JP" sz="1800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kumimoji="1" lang="en-US" altLang="ja-JP" sz="1800" dirty="0" smtClean="0"/>
                  <a:t>)</a:t>
                </a:r>
                <a:endParaRPr kumimoji="1" lang="en-US" altLang="ja-JP" dirty="0" smtClean="0"/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15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815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DP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𝑑𝑝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kumimoji="1" lang="ja-JP" altLang="en-US" dirty="0" smtClean="0"/>
                  <a:t> を「点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kumimoji="1" lang="ja-JP" altLang="en-US" dirty="0" smtClean="0"/>
                  <a:t> でセーブして，ゴールするまでの時間の期待値の最小値」とすると，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𝑑𝑝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kumimoji="1" lang="en-US" altLang="ja-JP" b="0" i="0" smtClean="0">
                                <a:latin typeface="Cambria Math" panose="02040503050406030204" pitchFamily="18" charset="0"/>
                              </a:rPr>
                              <m:t>min</m:t>
                            </m:r>
                          </m:e>
                          <m:lim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≤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lim>
                        </m:limLow>
                      </m:fName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d>
                          <m:dPr>
                            <m:begChr m:val="["/>
                            <m:endChr m:val="]"/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</m:e>
                        </m:d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𝑑𝑝</m:t>
                        </m:r>
                        <m:d>
                          <m:dPr>
                            <m:begChr m:val="["/>
                            <m:endChr m:val="]"/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</m:e>
                        </m:d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func>
                  </m:oMath>
                </a14:m>
                <a:r>
                  <a:rPr kumimoji="1" lang="ja-JP" altLang="en-US" dirty="0" smtClean="0"/>
                  <a:t> </a:t>
                </a:r>
                <a:r>
                  <a:rPr lang="en-US" altLang="ja-JP" sz="2000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sz="2000" b="0" i="1" dirty="0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sz="2000" b="0" i="1" dirty="0" smtClean="0">
                        <a:latin typeface="Cambria Math" panose="02040503050406030204" pitchFamily="18" charset="0"/>
                      </a:rPr>
                      <m:t>=0,1,…,</m:t>
                    </m:r>
                    <m:r>
                      <a:rPr lang="en-US" altLang="ja-JP" sz="2000" b="0" i="1" dirty="0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altLang="ja-JP" sz="2000" b="0" i="1" dirty="0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kumimoji="1" lang="en-US" altLang="ja-JP" sz="2000" dirty="0" smtClean="0"/>
                  <a:t>)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𝑑𝑝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答</a:t>
                </a:r>
                <a:r>
                  <a:rPr lang="ja-JP" altLang="en-US" dirty="0" smtClean="0"/>
                  <a:t>えは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𝑑𝑝</m:t>
                    </m:r>
                    <m:d>
                      <m:dPr>
                        <m:begChr m:val="["/>
                        <m:endChr m:val="]"/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kumimoji="1" lang="ja-JP" altLang="en-US" dirty="0" smtClean="0"/>
                  <a:t> 時間でできる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</m:den>
                    </m:f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+1)</m:t>
                    </m:r>
                  </m:oMath>
                </a14:m>
                <a:r>
                  <a:rPr kumimoji="1" lang="ja-JP" altLang="en-US" dirty="0" smtClean="0"/>
                  <a:t> </a:t>
                </a:r>
                <a:r>
                  <a:rPr lang="ja-JP" altLang="en-US" dirty="0" smtClean="0"/>
                  <a:t>に注意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TL</a:t>
                </a:r>
                <a:r>
                  <a:rPr lang="en-US" altLang="ja-JP" dirty="0"/>
                  <a:t>E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t="-2426" r="-207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468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高速化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たとえ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99%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成功する道が続いても，長いことセーブしないのは心許ない</a:t>
                </a:r>
                <a:r>
                  <a:rPr lang="en-US" altLang="ja-JP" dirty="0" smtClean="0"/>
                  <a:t>……</a:t>
                </a:r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 r="-66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409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高速化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確率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0.99</m:t>
                    </m:r>
                  </m:oMath>
                </a14:m>
                <a:r>
                  <a:rPr kumimoji="1" lang="ja-JP" altLang="en-US" dirty="0" smtClean="0"/>
                  <a:t> 以下を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20</m:t>
                    </m:r>
                  </m:oMath>
                </a14:m>
                <a:r>
                  <a:rPr kumimoji="1" lang="ja-JP" altLang="en-US" dirty="0" smtClean="0"/>
                  <a:t> 個以上含む区間は，直接行くより途中セーブするほうが速い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ちゃんとした証明：</a:t>
                </a:r>
                <a:endParaRPr kumimoji="1" lang="en-US" altLang="ja-JP" dirty="0" smtClean="0"/>
              </a:p>
              <a:p>
                <a:pPr lvl="2"/>
                <a:r>
                  <a:rPr lang="ja-JP" altLang="en-US" sz="1600" dirty="0"/>
                  <a:t>区間</a:t>
                </a:r>
                <a:r>
                  <a:rPr lang="ja-JP" altLang="en-US" sz="1600" dirty="0" smtClean="0"/>
                  <a:t>を </a:t>
                </a:r>
                <a14:m>
                  <m:oMath xmlns:m="http://schemas.openxmlformats.org/officeDocument/2006/math"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kumimoji="1" lang="en-US" altLang="ja-JP" sz="1600" dirty="0" smtClean="0"/>
                  <a:t> </a:t>
                </a:r>
                <a:r>
                  <a:rPr kumimoji="1" lang="ja-JP" altLang="en-US" sz="1600" dirty="0" smtClean="0"/>
                  <a:t>とする</a:t>
                </a:r>
                <a:endParaRPr kumimoji="1" lang="en-US" altLang="ja-JP" sz="1600" dirty="0" smtClean="0"/>
              </a:p>
              <a:p>
                <a:pPr lvl="2"/>
                <a:r>
                  <a:rPr kumimoji="1" lang="ja-JP" altLang="en-US" sz="1600" dirty="0" smtClean="0"/>
                  <a:t>確率 </a:t>
                </a:r>
                <a14:m>
                  <m:oMath xmlns:m="http://schemas.openxmlformats.org/officeDocument/2006/math"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0.99</m:t>
                    </m:r>
                  </m:oMath>
                </a14:m>
                <a:r>
                  <a:rPr kumimoji="1" lang="en-US" altLang="ja-JP" sz="1600" dirty="0" smtClean="0"/>
                  <a:t> </a:t>
                </a:r>
                <a:r>
                  <a:rPr kumimoji="1" lang="ja-JP" altLang="en-US" sz="1600" dirty="0" smtClean="0"/>
                  <a:t>以下の道が</a:t>
                </a:r>
                <a:r>
                  <a:rPr kumimoji="1" lang="en-US" altLang="ja-JP" sz="160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kumimoji="1" lang="en-US" altLang="ja-JP" sz="1600" dirty="0" smtClean="0"/>
                  <a:t> </a:t>
                </a:r>
                <a:r>
                  <a:rPr kumimoji="1" lang="ja-JP" altLang="en-US" sz="1600" dirty="0" smtClean="0"/>
                  <a:t>に</a:t>
                </a:r>
                <a:r>
                  <a:rPr kumimoji="1" lang="en-US" altLang="ja-JP" sz="160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sz="16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r>
                  <a:rPr kumimoji="1" lang="en-US" altLang="ja-JP" sz="1600" dirty="0" smtClean="0"/>
                  <a:t> </a:t>
                </a:r>
                <a:r>
                  <a:rPr lang="ja-JP" altLang="en-US" sz="1600" dirty="0" smtClean="0"/>
                  <a:t>個以上，</a:t>
                </a:r>
                <a14:m>
                  <m:oMath xmlns:m="http://schemas.openxmlformats.org/officeDocument/2006/math"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[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r>
                  <a:rPr lang="en-US" altLang="ja-JP" sz="1600" dirty="0" smtClean="0"/>
                  <a:t> </a:t>
                </a:r>
                <a:r>
                  <a:rPr lang="ja-JP" altLang="en-US" sz="1600" dirty="0" smtClean="0"/>
                  <a:t>に</a:t>
                </a:r>
                <a:r>
                  <a:rPr lang="en-US" altLang="ja-JP" sz="16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10</m:t>
                    </m:r>
                  </m:oMath>
                </a14:m>
                <a:r>
                  <a:rPr lang="en-US" altLang="ja-JP" sz="1600" dirty="0" smtClean="0"/>
                  <a:t> </a:t>
                </a:r>
                <a:r>
                  <a:rPr lang="ja-JP" altLang="en-US" sz="1600" dirty="0" smtClean="0"/>
                  <a:t>個以上となるように</a:t>
                </a:r>
                <a:r>
                  <a:rPr lang="en-US" altLang="ja-JP" sz="16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altLang="ja-JP" sz="1600" dirty="0" smtClean="0"/>
                  <a:t> </a:t>
                </a:r>
                <a:r>
                  <a:rPr lang="ja-JP" altLang="en-US" sz="1600" dirty="0" smtClean="0"/>
                  <a:t>をとる</a:t>
                </a:r>
                <a:endParaRPr lang="en-US" altLang="ja-JP" sz="1600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sub>
                        </m:sSub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…</m:t>
                        </m:r>
                        <m:sSub>
                          <m:sSubPr>
                            <m:ctrlP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sub>
                        </m:sSub>
                      </m:den>
                    </m:f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</m:oMath>
                </a14:m>
                <a:r>
                  <a:rPr lang="en-US" altLang="ja-JP" sz="1600" dirty="0" smtClean="0"/>
                  <a:t> </a:t>
                </a:r>
                <a:r>
                  <a:rPr lang="ja-JP" altLang="en-US" sz="1600" dirty="0" smtClean="0"/>
                  <a:t>だから，</a:t>
                </a:r>
                <a14:m>
                  <m:oMath xmlns:m="http://schemas.openxmlformats.org/officeDocument/2006/math"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</m:e>
                        </m:d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+1+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𝑗</m:t>
                            </m:r>
                          </m:e>
                        </m:d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…</m:t>
                            </m:r>
                            <m:sSub>
                              <m:sSubPr>
                                <m:ctrlP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−1</m:t>
                                </m:r>
                              </m:sub>
                            </m:sSub>
                          </m:den>
                        </m:f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𝑒</m:t>
                    </m:r>
                    <m:d>
                      <m:dPr>
                        <m:begChr m:val="["/>
                        <m:endChr m:val="]"/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−1&gt;</m:t>
                    </m:r>
                    <m:d>
                      <m:dPr>
                        <m:ctrlP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ja-JP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sSup>
                              <m:sSupPr>
                                <m:ctrlP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0.99</m:t>
                                </m:r>
                              </m:e>
                              <m:sup>
                                <m:r>
                                  <a:rPr lang="en-US" altLang="ja-JP" sz="1600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sup>
                            </m:sSup>
                          </m:den>
                        </m:f>
                        <m:r>
                          <a:rPr lang="en-US" altLang="ja-JP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altLang="ja-JP" sz="1600" b="0" i="1" smtClean="0">
                        <a:latin typeface="Cambria Math" panose="02040503050406030204" pitchFamily="18" charset="0"/>
                      </a:rPr>
                      <m:t>×10−1&gt;0</m:t>
                    </m:r>
                  </m:oMath>
                </a14:m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ちゃんと証明しなくても，全部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0.99</m:t>
                    </m:r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のときで試してみればよい</a:t>
                </a:r>
                <a:endParaRPr lang="en-US" altLang="ja-JP" dirty="0" smtClean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693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高速化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kumimoji="1" lang="ja-JP" altLang="en-US" dirty="0" smtClean="0"/>
                  <a:t>確率 </a:t>
                </a:r>
                <a14:m>
                  <m:oMath xmlns:m="http://schemas.openxmlformats.org/officeDocument/2006/math">
                    <m:r>
                      <a:rPr kumimoji="1" lang="en-US" altLang="ja-JP" i="1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の道の前ではセーブしないことも合わせると，各地点に対して「次のセーブ地点」の候補は高々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18</m:t>
                    </m:r>
                  </m:oMath>
                </a14:m>
                <a:r>
                  <a:rPr kumimoji="1" lang="ja-JP" altLang="en-US" dirty="0" smtClean="0"/>
                  <a:t> 個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確率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1" lang="ja-JP" altLang="en-US" dirty="0" smtClean="0"/>
                  <a:t> の区間をまとめておけば，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18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kumimoji="1" lang="ja-JP" altLang="en-US" dirty="0" smtClean="0"/>
                  <a:t> 回のループで </a:t>
                </a:r>
                <a:r>
                  <a:rPr kumimoji="1" lang="en-US" altLang="ja-JP" dirty="0" smtClean="0"/>
                  <a:t>DP</a:t>
                </a:r>
                <a:r>
                  <a:rPr kumimoji="1" lang="ja-JP" altLang="en-US" dirty="0" smtClean="0"/>
                  <a:t> 配列が埋まる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入力の確率の精度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kumimoji="1" lang="ja-JP" altLang="en-US" dirty="0" smtClean="0"/>
                  <a:t> に対して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𝜀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−1/2</m:t>
                        </m:r>
                      </m:sup>
                    </m:sSup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計算量が入力の</a:t>
                </a:r>
                <a:r>
                  <a:rPr lang="ja-JP" altLang="en-US" dirty="0"/>
                  <a:t>精度</a:t>
                </a:r>
                <a:r>
                  <a:rPr lang="ja-JP" altLang="en-US" dirty="0" smtClean="0"/>
                  <a:t>に本質的に依存する問題はときどき出題されます，注意しましょう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704"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691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結果</a:t>
            </a:r>
            <a:endParaRPr kumimoji="1" lang="ja-JP" altLang="en-US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Accepted / Trying Teams /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Submission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lvl="1"/>
            <a:r>
              <a:rPr lang="en-US" altLang="ja-JP" dirty="0" smtClean="0"/>
              <a:t>5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/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8 </a:t>
            </a:r>
            <a:r>
              <a:rPr lang="en-US" altLang="ja-JP" dirty="0" smtClean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/ </a:t>
            </a:r>
            <a:r>
              <a:rPr lang="en-US" altLang="ja-JP" dirty="0" smtClean="0"/>
              <a:t>32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r>
              <a:rPr lang="en-US" altLang="ja-JP" dirty="0" smtClean="0"/>
              <a:t>First AC</a:t>
            </a:r>
            <a:endParaRPr lang="en-US" altLang="ja-JP" dirty="0" smtClean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lvl="1"/>
            <a:r>
              <a:rPr lang="ja-JP" altLang="en-US" dirty="0"/>
              <a:t>凍らせないでください。容器破損、成分の分離・沈殿につながります</a:t>
            </a:r>
            <a:r>
              <a:rPr lang="ja-JP" altLang="en-US" dirty="0" smtClean="0"/>
              <a:t>。</a:t>
            </a:r>
            <a:r>
              <a:rPr lang="en-US" altLang="ja-JP" dirty="0" smtClean="0"/>
              <a:t> </a:t>
            </a:r>
            <a:r>
              <a:rPr lang="en-US" altLang="ja-JP" dirty="0"/>
              <a:t>(54:22)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6716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accent1"/>
          </a:solidFill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  <a:tailEnd type="triangle" w="med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2375</TotalTime>
  <Words>371</Words>
  <Application>Microsoft Office PowerPoint</Application>
  <PresentationFormat>画面に合わせる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20" baseType="lpstr">
      <vt:lpstr>ＭＳ Ｐゴシック</vt:lpstr>
      <vt:lpstr>メイリオ</vt:lpstr>
      <vt:lpstr>Arial</vt:lpstr>
      <vt:lpstr>Calibri</vt:lpstr>
      <vt:lpstr>Cambria Math</vt:lpstr>
      <vt:lpstr>Wingdings</vt:lpstr>
      <vt:lpstr>Office ​​テーマ</vt:lpstr>
      <vt:lpstr>Speedrun</vt:lpstr>
      <vt:lpstr>問題概要</vt:lpstr>
      <vt:lpstr>Sample Input</vt:lpstr>
      <vt:lpstr>Sample Input</vt:lpstr>
      <vt:lpstr>Sample Input</vt:lpstr>
      <vt:lpstr>考察</vt:lpstr>
      <vt:lpstr>期待値計算</vt:lpstr>
      <vt:lpstr>期待値計算</vt:lpstr>
      <vt:lpstr>DP</vt:lpstr>
      <vt:lpstr>高速化</vt:lpstr>
      <vt:lpstr>高速化</vt:lpstr>
      <vt:lpstr>高速化</vt:lpstr>
      <vt:lpstr>結果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hos</dc:creator>
  <cp:lastModifiedBy>hos</cp:lastModifiedBy>
  <cp:revision>399</cp:revision>
  <dcterms:created xsi:type="dcterms:W3CDTF">2012-03-21T10:55:24Z</dcterms:created>
  <dcterms:modified xsi:type="dcterms:W3CDTF">2014-09-14T07:57:42Z</dcterms:modified>
</cp:coreProperties>
</file>