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798F56-3EC6-4052-9A44-E8E368B245E2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F164DA8-31BA-4547-A523-5F10A750390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Headstrong Student</a:t>
            </a:r>
            <a:br>
              <a:rPr lang="en-US" b="1" dirty="0" smtClean="0"/>
            </a:b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85800" y="3286124"/>
            <a:ext cx="7772400" cy="1525187"/>
          </a:xfrm>
        </p:spPr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</a:t>
            </a:r>
            <a:r>
              <a:rPr lang="ja-JP" altLang="en-US" dirty="0" smtClean="0"/>
              <a:t>寺島</a:t>
            </a:r>
            <a:r>
              <a:rPr lang="en-US" altLang="ja-JP" dirty="0" smtClean="0"/>
              <a:t>,</a:t>
            </a:r>
            <a:r>
              <a:rPr lang="ja-JP" altLang="en-US" dirty="0" smtClean="0"/>
              <a:t>吉田</a:t>
            </a:r>
            <a:r>
              <a:rPr lang="en-US" altLang="ja-JP" dirty="0" smtClean="0"/>
              <a:t>,</a:t>
            </a:r>
            <a:r>
              <a:rPr lang="ja-JP" altLang="en-US" dirty="0" smtClean="0"/>
              <a:t>吉野</a:t>
            </a:r>
            <a:endParaRPr lang="en-US" altLang="ja-JP" dirty="0" smtClean="0"/>
          </a:p>
          <a:p>
            <a:r>
              <a:rPr lang="ja-JP" altLang="en-US" dirty="0" smtClean="0"/>
              <a:t>英訳</a:t>
            </a:r>
            <a:r>
              <a:rPr lang="en-US" altLang="ja-JP" dirty="0" smtClean="0"/>
              <a:t>: </a:t>
            </a:r>
            <a:r>
              <a:rPr lang="ja-JP" altLang="en-US" dirty="0" smtClean="0"/>
              <a:t>吉野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吉田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Submitted: 53 (24 teams)</a:t>
            </a:r>
          </a:p>
          <a:p>
            <a:r>
              <a:rPr lang="en-US" altLang="ja-JP" dirty="0" smtClean="0"/>
              <a:t>Accepted: 20 teams</a:t>
            </a:r>
          </a:p>
          <a:p>
            <a:r>
              <a:rPr kumimoji="1" lang="en-US" altLang="ja-JP" dirty="0" smtClean="0"/>
              <a:t>First Accept: 15 (</a:t>
            </a:r>
            <a:r>
              <a:rPr lang="en-US" dirty="0" smtClean="0"/>
              <a:t>__________(</a:t>
            </a:r>
            <a:r>
              <a:rPr lang="en-US" dirty="0" err="1" smtClean="0"/>
              <a:t>andaasukoaazu</a:t>
            </a:r>
            <a:r>
              <a:rPr lang="en-US" dirty="0" smtClean="0"/>
              <a:t>)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解答状況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kumimoji="1" lang="ja-JP" altLang="en-US" dirty="0" smtClean="0"/>
              <a:t>を小数で表現したときの非循環部の桁数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1" lang="ja-JP" altLang="en-US" dirty="0" smtClean="0"/>
              <a:t>と循環部の桁数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kumimoji="1" lang="ja-JP" altLang="en-US" dirty="0" smtClean="0"/>
              <a:t>を求めよ。</a:t>
            </a:r>
            <a:r>
              <a:rPr lang="ja-JP" altLang="en-US" dirty="0" smtClean="0"/>
              <a:t>ただし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ja-JP" altLang="en-US" dirty="0" smtClean="0"/>
              <a:t>が有限小数の場合は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=0</a:t>
            </a:r>
            <a:r>
              <a:rPr lang="ja-JP" altLang="en-US" dirty="0" smtClean="0"/>
              <a:t>とみなす。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例</a:t>
            </a:r>
            <a:r>
              <a:rPr lang="en-US" altLang="ja-JP" dirty="0" smtClean="0"/>
              <a:t>:</a:t>
            </a:r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=1/6=0.1666...      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⇒ 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)=(1,1)</a:t>
            </a:r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=3/5=0.6               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⇒ 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)=(1,0)</a:t>
            </a:r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=2/200=0.01         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⇒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)=(2,0)</a:t>
            </a:r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=25/99=0.2525… 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⇒ 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p,q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)=(0,2)</a:t>
            </a:r>
          </a:p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実際に割り算をシミュレートしてみる。</a:t>
            </a:r>
            <a:endParaRPr kumimoji="1" lang="en-US" altLang="ja-JP" dirty="0" smtClean="0"/>
          </a:p>
          <a:p>
            <a:r>
              <a:rPr lang="ja-JP" altLang="en-US" dirty="0" smtClean="0"/>
              <a:t>現在の状態は</a:t>
            </a:r>
            <a:r>
              <a:rPr lang="en-US" altLang="ja-JP" dirty="0" smtClean="0"/>
              <a:t>”</a:t>
            </a:r>
            <a:r>
              <a:rPr lang="ja-JP" altLang="en-US" dirty="0" smtClean="0"/>
              <a:t>余り</a:t>
            </a:r>
            <a:r>
              <a:rPr lang="en-US" altLang="ja-JP" dirty="0" smtClean="0"/>
              <a:t>”</a:t>
            </a:r>
            <a:r>
              <a:rPr lang="ja-JP" altLang="en-US" dirty="0" smtClean="0"/>
              <a:t>で表現できる。</a:t>
            </a:r>
            <a:endParaRPr lang="en-US" altLang="ja-JP" dirty="0" smtClean="0"/>
          </a:p>
          <a:p>
            <a:r>
              <a:rPr kumimoji="1" lang="ja-JP" altLang="en-US" dirty="0" smtClean="0"/>
              <a:t>同じ</a:t>
            </a:r>
            <a:r>
              <a:rPr kumimoji="1" lang="en-US" altLang="ja-JP" dirty="0" smtClean="0"/>
              <a:t>”</a:t>
            </a:r>
            <a:r>
              <a:rPr kumimoji="1" lang="ja-JP" altLang="en-US" dirty="0" smtClean="0"/>
              <a:t>余り</a:t>
            </a:r>
            <a:r>
              <a:rPr kumimoji="1" lang="en-US" altLang="ja-JP" dirty="0" smtClean="0"/>
              <a:t>”</a:t>
            </a:r>
            <a:r>
              <a:rPr kumimoji="1" lang="ja-JP" altLang="en-US" dirty="0" smtClean="0"/>
              <a:t>に二度出会ったら循環があるということ。</a:t>
            </a:r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例</a:t>
            </a:r>
            <a:r>
              <a:rPr lang="en-US" altLang="ja-JP" dirty="0" smtClean="0"/>
              <a:t>: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=25,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=99</a:t>
            </a:r>
          </a:p>
          <a:p>
            <a:pPr>
              <a:buNone/>
            </a:pPr>
            <a:r>
              <a:rPr lang="ja-JP" altLang="en-US" dirty="0" smtClean="0"/>
              <a:t>最初の余り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ja-JP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=25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とする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ja-JP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*10=250=99*2</a:t>
            </a:r>
            <a:r>
              <a:rPr kumimoji="1" lang="en-US" altLang="ja-JP" dirty="0" smtClean="0">
                <a:latin typeface="+mj-ea"/>
                <a:ea typeface="+mj-ea"/>
                <a:cs typeface="Times New Roman" pitchFamily="18" charset="0"/>
              </a:rPr>
              <a:t>…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 ⇒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ja-JP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=52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とする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ja-JP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*10=520=99*5</a:t>
            </a:r>
            <a:r>
              <a:rPr lang="en-US" altLang="ja-JP" dirty="0" smtClean="0">
                <a:latin typeface="+mj-ea"/>
                <a:cs typeface="Times New Roman" pitchFamily="18" charset="0"/>
              </a:rPr>
              <a:t>…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⇒ 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ja-JP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=25</a:t>
            </a:r>
            <a:r>
              <a:rPr kumimoji="1" lang="ja-JP" altLang="en-US" dirty="0" smtClean="0">
                <a:latin typeface="Times New Roman" pitchFamily="18" charset="0"/>
                <a:cs typeface="Times New Roman" pitchFamily="18" charset="0"/>
              </a:rPr>
              <a:t>とする</a:t>
            </a:r>
            <a:endParaRPr kumimoji="1"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ja-JP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ja-JP" altLang="en-US" dirty="0" smtClean="0"/>
              <a:t>と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ja-JP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kumimoji="1" lang="ja-JP" altLang="en-US" dirty="0" smtClean="0"/>
              <a:t>が等しい。</a:t>
            </a:r>
            <a:r>
              <a:rPr lang="ja-JP" altLang="en-US" dirty="0" smtClean="0"/>
              <a:t>非循環部の長さ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=0</a:t>
            </a:r>
            <a:r>
              <a:rPr lang="en-US" altLang="ja-JP" dirty="0" smtClean="0"/>
              <a:t>, </a:t>
            </a:r>
            <a:r>
              <a:rPr lang="ja-JP" altLang="en-US" dirty="0" smtClean="0"/>
              <a:t>循環部の長さ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=2</a:t>
            </a:r>
            <a:r>
              <a:rPr lang="ja-JP" altLang="en-US" dirty="0" err="1" smtClean="0"/>
              <a:t>。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余りの種類は高々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ja-JP" altLang="en-US" dirty="0" smtClean="0"/>
              <a:t>種類。</a:t>
            </a:r>
            <a:endParaRPr lang="en-US" altLang="ja-JP" dirty="0" smtClean="0"/>
          </a:p>
          <a:p>
            <a:r>
              <a:rPr kumimoji="1" lang="ja-JP" altLang="en-US" dirty="0" smtClean="0"/>
              <a:t>割り算のシミュレートを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ja-JP" altLang="en-US" dirty="0" smtClean="0"/>
              <a:t>ステップ</a:t>
            </a:r>
            <a:r>
              <a:rPr kumimoji="1" lang="ja-JP" altLang="en-US" smtClean="0"/>
              <a:t>行えば</a:t>
            </a:r>
            <a:r>
              <a:rPr kumimoji="1" lang="ja-JP" altLang="en-US" dirty="0" smtClean="0"/>
              <a:t>、</a:t>
            </a:r>
            <a:r>
              <a:rPr lang="ja-JP" altLang="en-US" dirty="0" smtClean="0"/>
              <a:t>鳩ノ巣原理から必ず二回同じ余りが現れる。</a:t>
            </a:r>
            <a:endParaRPr lang="en-US" altLang="ja-JP" dirty="0" smtClean="0"/>
          </a:p>
          <a:p>
            <a:r>
              <a:rPr kumimoji="1" lang="ja-JP" altLang="en-US" dirty="0" smtClean="0"/>
              <a:t>よって計算量は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O(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kumimoji="1" lang="ja-JP" altLang="en-US" dirty="0" smtClean="0"/>
              <a:t>になる。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pPr>
              <a:buNone/>
            </a:pP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</a:t>
            </a:r>
            <a:r>
              <a:rPr lang="en-US" altLang="ja-JP" dirty="0" smtClean="0"/>
              <a:t>(1)</a:t>
            </a:r>
            <a:r>
              <a:rPr lang="ja-JP" altLang="en-US" dirty="0" smtClean="0"/>
              <a:t>の計算量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以下の性質が知られている。</a:t>
            </a:r>
            <a:endParaRPr lang="en-US" altLang="ja-JP" dirty="0" smtClean="0"/>
          </a:p>
          <a:p>
            <a:pPr>
              <a:buNone/>
            </a:pP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定理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ja-JP" altLang="en-US" dirty="0" smtClean="0"/>
              <a:t>と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ja-JP" altLang="en-US" dirty="0" smtClean="0"/>
              <a:t>を互いに素な整数とする。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ja-JP" altLang="en-US" dirty="0" smtClean="0"/>
              <a:t>の非循環部、循環部の桁数をそれぞれ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ja-JP" altLang="en-US" dirty="0" smtClean="0"/>
              <a:t>とする。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=2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gcd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,10)=1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と</a:t>
            </a:r>
            <a:r>
              <a:rPr lang="ja-JP" altLang="en-US" dirty="0" smtClean="0"/>
              <a:t>表すと次が成り立つ。</a:t>
            </a:r>
            <a:endParaRPr lang="en-US" altLang="ja-JP" dirty="0" smtClean="0"/>
          </a:p>
          <a:p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=1</a:t>
            </a:r>
            <a:r>
              <a:rPr kumimoji="1" lang="ja-JP" altLang="en-US" dirty="0" smtClean="0"/>
              <a:t>の時、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max(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ja-JP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ja-JP" i="1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=0</a:t>
            </a:r>
          </a:p>
          <a:p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&gt;1</a:t>
            </a:r>
            <a:r>
              <a:rPr kumimoji="1" lang="ja-JP" altLang="en-US" dirty="0" smtClean="0"/>
              <a:t>の時</a:t>
            </a:r>
            <a:r>
              <a:rPr lang="ja-JP" altLang="en-US" dirty="0" smtClean="0"/>
              <a:t>、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=max(</a:t>
            </a:r>
            <a:r>
              <a:rPr kumimoji="1" lang="en-US" altLang="ja-JP" i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en-US" altLang="ja-JP" dirty="0" err="1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1" lang="en-US" altLang="ja-JP" i="1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=(10(mod 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kumimoji="1" lang="ja-JP" altLang="en-US" dirty="0" err="1" smtClean="0">
                <a:latin typeface="Times New Roman" pitchFamily="18" charset="0"/>
                <a:cs typeface="Times New Roman" pitchFamily="18" charset="0"/>
              </a:rPr>
              <a:t>の位</a:t>
            </a:r>
            <a:r>
              <a:rPr kumimoji="1" lang="ja-JP" altLang="en-US" dirty="0" smtClean="0">
                <a:latin typeface="Times New Roman" pitchFamily="18" charset="0"/>
                <a:cs typeface="Times New Roman" pitchFamily="18" charset="0"/>
              </a:rPr>
              <a:t>数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但し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err="1" smtClean="0">
                <a:latin typeface="Times New Roman" pitchFamily="18" charset="0"/>
                <a:cs typeface="Times New Roman" pitchFamily="18" charset="0"/>
              </a:rPr>
              <a:t>の位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数とは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=1(mod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となる最小の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のことである。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err="1" smtClean="0"/>
              <a:t>の位</a:t>
            </a:r>
            <a:r>
              <a:rPr lang="ja-JP" altLang="en-US" dirty="0" smtClean="0"/>
              <a:t>数が求まれば問題は解ける。</a:t>
            </a:r>
            <a:endParaRPr kumimoji="1" lang="en-US" altLang="ja-JP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kumimoji="1" lang="en-US" altLang="ja-JP" baseline="30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85720" y="1928802"/>
            <a:ext cx="8572560" cy="321471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err="1" smtClean="0">
                <a:latin typeface="Times New Roman" pitchFamily="18" charset="0"/>
                <a:cs typeface="Times New Roman" pitchFamily="18" charset="0"/>
              </a:rPr>
              <a:t>gcd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(10,</a:t>
            </a:r>
            <a:r>
              <a:rPr kumimoji="1"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kumimoji="1" lang="en-US" altLang="ja-JP" dirty="0" smtClean="0">
                <a:latin typeface="Times New Roman" pitchFamily="18" charset="0"/>
                <a:cs typeface="Times New Roman" pitchFamily="18" charset="0"/>
              </a:rPr>
              <a:t>)=1</a:t>
            </a:r>
            <a:r>
              <a:rPr kumimoji="1" lang="ja-JP" altLang="en-US" dirty="0" err="1" smtClean="0"/>
              <a:t>なので</a:t>
            </a:r>
            <a:r>
              <a:rPr kumimoji="1" lang="ja-JP" altLang="en-US" dirty="0" smtClean="0"/>
              <a:t>フェルマーオイラーの定理から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=1(mod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/>
              <a:t>が成り立つ（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/>
              <a:t>は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ja-JP" altLang="en-US" dirty="0" smtClean="0"/>
              <a:t>未満で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ja-JP" altLang="en-US" dirty="0" smtClean="0"/>
              <a:t>と互いに素な数の個数）。</a:t>
            </a:r>
            <a:endParaRPr lang="en-US" altLang="ja-JP" dirty="0" smtClean="0"/>
          </a:p>
          <a:p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/>
              <a:t>の計算は簡単。</a:t>
            </a:r>
            <a:endParaRPr kumimoji="1" lang="en-US" altLang="ja-JP" dirty="0" smtClean="0"/>
          </a:p>
          <a:p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/>
              <a:t>が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=1(mod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/>
              <a:t>を満たす</a:t>
            </a:r>
            <a:r>
              <a:rPr lang="en-US" altLang="ja-JP" dirty="0" smtClean="0"/>
              <a:t>”</a:t>
            </a:r>
            <a:r>
              <a:rPr lang="ja-JP" altLang="en-US" dirty="0" smtClean="0"/>
              <a:t>最小</a:t>
            </a:r>
            <a:r>
              <a:rPr lang="en-US" altLang="ja-JP" dirty="0" smtClean="0"/>
              <a:t>”</a:t>
            </a:r>
            <a:r>
              <a:rPr lang="ja-JP" altLang="en-US" dirty="0" smtClean="0"/>
              <a:t>の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ja-JP" altLang="en-US" dirty="0" smtClean="0"/>
              <a:t>かどうかは分からない。しかし</a:t>
            </a:r>
            <a:r>
              <a:rPr lang="en-US" altLang="ja-JP" dirty="0" smtClean="0"/>
              <a:t>”</a:t>
            </a:r>
            <a:r>
              <a:rPr lang="ja-JP" altLang="en-US" dirty="0" smtClean="0"/>
              <a:t>最小</a:t>
            </a:r>
            <a:r>
              <a:rPr lang="en-US" altLang="ja-JP" dirty="0" smtClean="0"/>
              <a:t>”</a:t>
            </a:r>
            <a:r>
              <a:rPr lang="ja-JP" altLang="en-US" dirty="0" smtClean="0"/>
              <a:t>の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ja-JP" altLang="en-US" dirty="0" smtClean="0"/>
              <a:t>が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/>
              <a:t>の約数であることは証明出来る</a:t>
            </a:r>
            <a:r>
              <a:rPr lang="en-US" altLang="ja-JP" dirty="0" smtClean="0"/>
              <a:t>(Exercise!)</a:t>
            </a:r>
            <a:r>
              <a:rPr lang="ja-JP" altLang="en-US" dirty="0" err="1" smtClean="0"/>
              <a:t>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err="1" smtClean="0"/>
              <a:t>なの</a:t>
            </a:r>
            <a:r>
              <a:rPr kumimoji="1" lang="ja-JP" altLang="en-US" dirty="0" smtClean="0"/>
              <a:t>で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の約数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を全て列挙して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=1(mod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になるかどうか調べれば良い。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の計算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: O(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時間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が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altLang="ja-JP" i="1" baseline="30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=1(mod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を満たすかのチェック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: O(log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時間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の約数の数は高々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個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全体の計算量は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	O(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+φ(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log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)=O(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log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)=O(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baseline="30000" dirty="0" smtClean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log </a:t>
            </a:r>
            <a:r>
              <a:rPr lang="en-US" altLang="ja-JP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時間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想定解</a:t>
            </a:r>
            <a:r>
              <a:rPr lang="en-US" altLang="ja-JP" dirty="0" smtClean="0"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と比べ高速。</a:t>
            </a:r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altLang="ja-JP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</a:t>
            </a:r>
            <a:r>
              <a:rPr kumimoji="1" lang="en-US" altLang="ja-JP" dirty="0" smtClean="0"/>
              <a:t>(2)</a:t>
            </a:r>
            <a:r>
              <a:rPr kumimoji="1" lang="ja-JP" altLang="en-US" dirty="0" smtClean="0"/>
              <a:t>の計算量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</TotalTime>
  <Words>384</Words>
  <Application>Microsoft Office PowerPoint</Application>
  <PresentationFormat>画面に合わせる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ビジネス</vt:lpstr>
      <vt:lpstr>Headstrong Student </vt:lpstr>
      <vt:lpstr>解答状況</vt:lpstr>
      <vt:lpstr>問題概要</vt:lpstr>
      <vt:lpstr>想定解(1)</vt:lpstr>
      <vt:lpstr>想定解(1)の計算量</vt:lpstr>
      <vt:lpstr>想定解(2)</vt:lpstr>
      <vt:lpstr>想定解(2)</vt:lpstr>
      <vt:lpstr>想定解(2)の計算量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oxy</dc:creator>
  <cp:lastModifiedBy> </cp:lastModifiedBy>
  <cp:revision>158</cp:revision>
  <dcterms:created xsi:type="dcterms:W3CDTF">2008-10-18T04:27:43Z</dcterms:created>
  <dcterms:modified xsi:type="dcterms:W3CDTF">2008-10-19T07:19:50Z</dcterms:modified>
</cp:coreProperties>
</file>