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34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タイトル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日付プレースホルダ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コンテンツ プレースホル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15" name="スライド番号プレースホルダ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6" name="フッター プレースホルダ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7" name="直線コネクタ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2" name="コンテンツ プレースホル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4" name="コンテンツ プレースホル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2" name="テキスト プレースホル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10" name="直線コネクタ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コンテンツ プレースホル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1" name="タイトル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46B9D0C-0931-4FC2-96DE-965409BDBCBF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5E39F42-387C-43DA-A5B5-F64D910F200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72946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原案：野田</a:t>
            </a:r>
            <a:endParaRPr kumimoji="1" lang="en-US" altLang="ja-JP" dirty="0" smtClean="0"/>
          </a:p>
          <a:p>
            <a:r>
              <a:rPr lang="ja-JP" altLang="en-US" dirty="0" smtClean="0"/>
              <a:t>　　　担当：福澤，黄檗</a:t>
            </a:r>
            <a:endParaRPr lang="en-US" altLang="ja-JP" dirty="0" smtClean="0"/>
          </a:p>
          <a:p>
            <a:r>
              <a:rPr lang="ja-JP" altLang="en-US" dirty="0" smtClean="0"/>
              <a:t>英訳：吉野</a:t>
            </a:r>
            <a:endParaRPr lang="en-US" altLang="ja-JP" dirty="0" smtClean="0"/>
          </a:p>
          <a:p>
            <a:r>
              <a:rPr lang="ja-JP" altLang="en-US" dirty="0" smtClean="0"/>
              <a:t>解説：福澤</a:t>
            </a:r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b="1" smtClean="0"/>
              <a:t>Problem F :</a:t>
            </a:r>
            <a:br>
              <a:rPr lang="en-US" sz="4400" b="1" smtClean="0"/>
            </a:br>
            <a:r>
              <a:rPr lang="en-US" sz="4400" b="1" smtClean="0"/>
              <a:t>Controlled </a:t>
            </a:r>
            <a:r>
              <a:rPr lang="en-US" sz="4400" b="1" dirty="0" smtClean="0"/>
              <a:t>Tournament</a:t>
            </a:r>
            <a:endParaRPr lang="en-US"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人の選手がいて，任意の</a:t>
            </a:r>
            <a:r>
              <a:rPr lang="ja-JP" altLang="en-US" dirty="0" smtClean="0"/>
              <a:t>選手</a:t>
            </a:r>
            <a:r>
              <a:rPr kumimoji="1" lang="ja-JP" altLang="en-US" dirty="0" smtClean="0"/>
              <a:t>間の対戦結果が分かっているときに，</a:t>
            </a:r>
            <a:r>
              <a:rPr kumimoji="1" lang="en-US" altLang="ja-JP" dirty="0" smtClean="0"/>
              <a:t>M</a:t>
            </a:r>
            <a:r>
              <a:rPr kumimoji="1" lang="ja-JP" altLang="en-US" dirty="0" smtClean="0"/>
              <a:t>を優勝させるトーナメント表は何通りあるか？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ある人の対戦回数は </a:t>
            </a:r>
            <a:r>
              <a:rPr lang="en-US" altLang="ja-JP" dirty="0" smtClean="0"/>
              <a:t>log</a:t>
            </a:r>
            <a:r>
              <a:rPr lang="ja-JP" altLang="en-US" dirty="0" smtClean="0"/>
              <a:t> </a:t>
            </a:r>
            <a:r>
              <a:rPr lang="en-US" altLang="ja-JP" sz="1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ja-JP" dirty="0" smtClean="0"/>
              <a:t> N </a:t>
            </a:r>
            <a:r>
              <a:rPr lang="ja-JP" altLang="en-US" dirty="0" smtClean="0"/>
              <a:t>小数点以下切り上げ以下でなければならない．</a:t>
            </a:r>
            <a:endParaRPr kumimoji="1" lang="en-US" altLang="ja-JP" dirty="0" smtClean="0"/>
          </a:p>
          <a:p>
            <a:r>
              <a:rPr lang="ja-JP" altLang="en-US" dirty="0" smtClean="0"/>
              <a:t>回転で一致するトーナメント表は，同じトーナメント表とする．</a:t>
            </a:r>
            <a:endParaRPr lang="en-US" altLang="ja-JP" dirty="0" smtClean="0"/>
          </a:p>
          <a:p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kumimoji="1" lang="ja-JP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全通りためしては，当然ダメ！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重複を取り除くのが大変！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そもそも解だけで最大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ja-JP" altLang="en-US" dirty="0" smtClean="0"/>
              <a:t>億通りくらい</a:t>
            </a:r>
            <a:r>
              <a:rPr lang="ja-JP" altLang="en-US" dirty="0" smtClean="0"/>
              <a:t>になる．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以下の表を用いて</a:t>
            </a:r>
            <a:r>
              <a:rPr lang="en-US" altLang="ja-JP" dirty="0" smtClean="0"/>
              <a:t>DP</a:t>
            </a:r>
            <a:r>
              <a:rPr lang="ja-JP" altLang="en-US" dirty="0" smtClean="0"/>
              <a:t>的に求めてもたぶんダメ！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DP[</a:t>
            </a:r>
            <a:r>
              <a:rPr lang="ja-JP" altLang="en-US" dirty="0" smtClean="0"/>
              <a:t>勝つ人</a:t>
            </a:r>
            <a:r>
              <a:rPr lang="en-US" altLang="ja-JP" dirty="0" smtClean="0"/>
              <a:t>W][</a:t>
            </a:r>
            <a:r>
              <a:rPr lang="ja-JP" altLang="en-US" dirty="0" smtClean="0"/>
              <a:t>負ける人の組</a:t>
            </a:r>
            <a:r>
              <a:rPr lang="en-US" altLang="ja-JP" dirty="0" smtClean="0"/>
              <a:t>][</a:t>
            </a:r>
            <a:r>
              <a:rPr lang="ja-JP" altLang="en-US" dirty="0" smtClean="0"/>
              <a:t>一人の最大対戦回数</a:t>
            </a:r>
            <a:r>
              <a:rPr lang="en-US" altLang="ja-JP" dirty="0" smtClean="0"/>
              <a:t>] </a:t>
            </a:r>
            <a:br>
              <a:rPr lang="en-US" altLang="ja-JP" dirty="0" smtClean="0"/>
            </a:br>
            <a:r>
              <a:rPr lang="en-US" altLang="ja-JP" dirty="0" smtClean="0"/>
              <a:t>	= W</a:t>
            </a:r>
            <a:r>
              <a:rPr lang="ja-JP" altLang="en-US" dirty="0" smtClean="0"/>
              <a:t>が勝てる部分トーナメント表の組み合わせ数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制限時間が３～５分くらいあれば</a:t>
            </a:r>
            <a:r>
              <a:rPr lang="en-US" altLang="ja-JP" dirty="0" err="1" smtClean="0"/>
              <a:t>Accpeted</a:t>
            </a:r>
            <a:r>
              <a:rPr lang="ja-JP" altLang="en-US" dirty="0" smtClean="0"/>
              <a:t>になるか</a:t>
            </a:r>
            <a:r>
              <a:rPr lang="ja-JP" altLang="en-US" dirty="0" smtClean="0"/>
              <a:t>も</a:t>
            </a:r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ダメな解法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トーナメントを上から部分トーナメントに分割しながら，</a:t>
            </a:r>
            <a:r>
              <a:rPr lang="ja-JP" altLang="en-US" dirty="0" smtClean="0"/>
              <a:t>以下のような配列を使って，</a:t>
            </a:r>
            <a:r>
              <a:rPr kumimoji="1" lang="ja-JP" altLang="en-US" dirty="0" smtClean="0"/>
              <a:t>メモ化探索して部分トーナメントの組み合わせ数を求める．</a:t>
            </a:r>
            <a:endParaRPr lang="en-US" altLang="ja-JP" dirty="0" smtClean="0"/>
          </a:p>
          <a:p>
            <a:pPr lvl="1"/>
            <a:r>
              <a:rPr kumimoji="1" lang="en-US" altLang="ja-JP" sz="2400" dirty="0" smtClean="0"/>
              <a:t>memo[</a:t>
            </a:r>
            <a:r>
              <a:rPr lang="ja-JP" altLang="en-US" sz="2400" dirty="0" smtClean="0"/>
              <a:t>勝つ</a:t>
            </a:r>
            <a:r>
              <a:rPr kumimoji="1" lang="ja-JP" altLang="en-US" sz="2400" dirty="0" smtClean="0"/>
              <a:t>人</a:t>
            </a:r>
            <a:r>
              <a:rPr kumimoji="1" lang="en-US" altLang="ja-JP" sz="2400" dirty="0" smtClean="0"/>
              <a:t>W][</a:t>
            </a:r>
            <a:r>
              <a:rPr kumimoji="1" lang="ja-JP" altLang="en-US" sz="2400" dirty="0" smtClean="0"/>
              <a:t>負ける人の組</a:t>
            </a:r>
            <a:r>
              <a:rPr kumimoji="1" lang="en-US" altLang="ja-JP" sz="2400" dirty="0" smtClean="0"/>
              <a:t>][</a:t>
            </a:r>
            <a:r>
              <a:rPr kumimoji="1" lang="ja-JP" altLang="en-US" sz="2400" dirty="0" smtClean="0"/>
              <a:t>一人の最大対戦回数</a:t>
            </a:r>
            <a:r>
              <a:rPr kumimoji="1" lang="en-US" altLang="ja-JP" sz="2400" dirty="0" smtClean="0"/>
              <a:t>] 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	= W</a:t>
            </a:r>
            <a:r>
              <a:rPr kumimoji="1" lang="ja-JP" altLang="en-US" sz="2400" dirty="0" smtClean="0"/>
              <a:t>が勝てる部分トーナメント表の組み合わせ数</a:t>
            </a:r>
            <a:r>
              <a:rPr kumimoji="1" lang="en-US" altLang="ja-JP" sz="2200" dirty="0" smtClean="0"/>
              <a:t/>
            </a:r>
            <a:br>
              <a:rPr kumimoji="1" lang="en-US" altLang="ja-JP" sz="2200" dirty="0" smtClean="0"/>
            </a:br>
            <a:endParaRPr kumimoji="1" lang="en-US" altLang="ja-JP" sz="2200" dirty="0" smtClean="0"/>
          </a:p>
          <a:p>
            <a:pPr lvl="1"/>
            <a:r>
              <a:rPr lang="ja-JP" altLang="en-US" sz="2400" dirty="0" smtClean="0"/>
              <a:t>各状態の</a:t>
            </a:r>
            <a:r>
              <a:rPr lang="ja-JP" altLang="en-US" sz="2400" dirty="0" smtClean="0"/>
              <a:t>探索</a:t>
            </a:r>
            <a:endParaRPr lang="en-US" altLang="ja-JP" dirty="0" smtClean="0"/>
          </a:p>
          <a:p>
            <a:pPr lvl="2"/>
            <a:r>
              <a:rPr lang="en-US" altLang="ja-JP" sz="2100" dirty="0" smtClean="0"/>
              <a:t>W</a:t>
            </a:r>
            <a:r>
              <a:rPr lang="ja-JP" altLang="en-US" sz="2100" dirty="0" smtClean="0"/>
              <a:t>に負ける人それぞれついて，残りの負ける人の組を二つに分割し，</a:t>
            </a:r>
            <a:r>
              <a:rPr lang="en-US" altLang="ja-JP" sz="2100" dirty="0" smtClean="0"/>
              <a:t>W</a:t>
            </a:r>
            <a:r>
              <a:rPr lang="ja-JP" altLang="en-US" sz="2100" dirty="0" smtClean="0"/>
              <a:t>と負ける人が勝つ左右の部分トーナメントの組み合わせを求め，その結果を掛け合わせたものの合計を求める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  <a:p>
            <a:pPr lvl="1"/>
            <a:r>
              <a:rPr lang="ja-JP" altLang="en-US" dirty="0" smtClean="0"/>
              <a:t>こうすることで無駄な探索がとても少なくなる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z="2800" dirty="0" smtClean="0"/>
              <a:t>memo[</a:t>
            </a:r>
            <a:r>
              <a:rPr lang="ja-JP" altLang="en-US" sz="2800" dirty="0" smtClean="0"/>
              <a:t>勝つ人</a:t>
            </a:r>
            <a:r>
              <a:rPr lang="en-US" altLang="ja-JP" sz="2800" dirty="0" smtClean="0"/>
              <a:t>W][</a:t>
            </a:r>
            <a:r>
              <a:rPr lang="ja-JP" altLang="en-US" sz="2800" dirty="0" smtClean="0"/>
              <a:t>負ける人の組</a:t>
            </a:r>
            <a:r>
              <a:rPr lang="en-US" altLang="ja-JP" sz="2800" dirty="0" smtClean="0"/>
              <a:t>]</a:t>
            </a:r>
            <a:r>
              <a:rPr lang="ja-JP" altLang="en-US" sz="2800" dirty="0" smtClean="0"/>
              <a:t>とすると，探索し忘れてしまうところが出てくる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解法（注意点）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rot="5400000" flipH="1" flipV="1">
            <a:off x="1071538" y="4428338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1427934" y="407194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 rot="5400000">
            <a:off x="1785124" y="442913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rot="5400000">
            <a:off x="2285190" y="442913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>
            <a:off x="2642380" y="407194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 rot="5400000">
            <a:off x="3000364" y="4429132"/>
            <a:ext cx="713586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1785124" y="3429000"/>
            <a:ext cx="121444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 rot="5400000">
            <a:off x="1463653" y="3750471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rot="5400000">
            <a:off x="2678099" y="3750471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rot="5400000" flipH="1" flipV="1">
            <a:off x="6144430" y="5141924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>
            <a:off x="6500826" y="4785528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 rot="5400000">
            <a:off x="6858016" y="5142718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rot="5400000">
            <a:off x="5785652" y="442913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6142842" y="4071942"/>
            <a:ext cx="71438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rot="5400000">
            <a:off x="6500826" y="4429132"/>
            <a:ext cx="713586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>
            <a:off x="5285586" y="3429000"/>
            <a:ext cx="121444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rot="5400000">
            <a:off x="4964115" y="3750471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 rot="5400000">
            <a:off x="6178561" y="3750471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rot="5400000">
            <a:off x="2108183" y="3106735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rot="5400000">
            <a:off x="5608645" y="3106735"/>
            <a:ext cx="64294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テキスト ボックス 41"/>
          <p:cNvSpPr txBox="1"/>
          <p:nvPr/>
        </p:nvSpPr>
        <p:spPr>
          <a:xfrm>
            <a:off x="1071538" y="5000636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４人で，対戦</a:t>
            </a:r>
            <a:r>
              <a:rPr kumimoji="1" lang="ja-JP" altLang="en-US" dirty="0" smtClean="0"/>
              <a:t>回数の制限が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ja-JP" altLang="en-US" dirty="0" smtClean="0"/>
              <a:t>のときは</a:t>
            </a:r>
            <a:r>
              <a:rPr kumimoji="1" lang="ja-JP" altLang="en-US" dirty="0" smtClean="0"/>
              <a:t>，この</a:t>
            </a:r>
            <a:r>
              <a:rPr kumimoji="1" lang="ja-JP" altLang="en-US" dirty="0" smtClean="0"/>
              <a:t>形しか無い</a:t>
            </a:r>
            <a:endParaRPr kumimoji="1" lang="ja-JP" altLang="en-US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4857752" y="5572140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対戦回数の制限が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kumimoji="1" lang="ja-JP" altLang="en-US" dirty="0" smtClean="0"/>
              <a:t>のときは，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この形も含まれる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無駄な探索は避けよう！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例えば，負ける</a:t>
            </a:r>
            <a:r>
              <a:rPr lang="ja-JP" altLang="en-US" dirty="0"/>
              <a:t>人</a:t>
            </a:r>
            <a:r>
              <a:rPr lang="ja-JP" altLang="en-US" dirty="0" smtClean="0"/>
              <a:t>の組み合わせを二つに分割する際に常に，</a:t>
            </a:r>
            <a:r>
              <a:rPr lang="ja-JP" altLang="en-US" dirty="0"/>
              <a:t>以下のようにする</a:t>
            </a:r>
            <a:r>
              <a:rPr lang="ja-JP" altLang="en-US" dirty="0" smtClean="0"/>
              <a:t>とまずい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　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int</a:t>
            </a:r>
            <a:r>
              <a:rPr lang="en-US" altLang="ja-JP" sz="2400" dirty="0" smtClean="0">
                <a:solidFill>
                  <a:srgbClr val="002060"/>
                </a:solidFill>
              </a:rPr>
              <a:t> losers =</a:t>
            </a:r>
            <a:r>
              <a:rPr lang="ja-JP" altLang="en-US" sz="2400" dirty="0" smtClean="0">
                <a:solidFill>
                  <a:srgbClr val="002060"/>
                </a:solidFill>
              </a:rPr>
              <a:t>　負ける人の組み合わせ</a:t>
            </a:r>
            <a:r>
              <a:rPr lang="en-US" altLang="ja-JP" sz="2400" dirty="0" smtClean="0">
                <a:solidFill>
                  <a:srgbClr val="002060"/>
                </a:solidFill>
              </a:rPr>
              <a:t>;</a:t>
            </a:r>
            <a:br>
              <a:rPr lang="en-US" altLang="ja-JP" sz="2400" dirty="0" smtClean="0">
                <a:solidFill>
                  <a:srgbClr val="002060"/>
                </a:solidFill>
              </a:rPr>
            </a:br>
            <a:r>
              <a:rPr lang="ja-JP" altLang="en-US" sz="2400" dirty="0" smtClean="0">
                <a:solidFill>
                  <a:srgbClr val="002060"/>
                </a:solidFill>
              </a:rPr>
              <a:t>　</a:t>
            </a:r>
            <a:r>
              <a:rPr lang="en-US" altLang="ja-JP" sz="2400" dirty="0" smtClean="0">
                <a:solidFill>
                  <a:srgbClr val="002060"/>
                </a:solidFill>
              </a:rPr>
              <a:t>for(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int</a:t>
            </a:r>
            <a:r>
              <a:rPr lang="en-US" altLang="ja-JP" sz="2400" dirty="0" smtClean="0">
                <a:solidFill>
                  <a:srgbClr val="002060"/>
                </a:solidFill>
              </a:rPr>
              <a:t> 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</a:t>
            </a:r>
            <a:r>
              <a:rPr lang="en-US" altLang="ja-JP" sz="2400" dirty="0" smtClean="0">
                <a:solidFill>
                  <a:srgbClr val="002060"/>
                </a:solidFill>
              </a:rPr>
              <a:t> = </a:t>
            </a:r>
            <a:r>
              <a:rPr lang="en-US" altLang="ja-JP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altLang="ja-JP" sz="2400" dirty="0" smtClean="0">
                <a:solidFill>
                  <a:srgbClr val="002060"/>
                </a:solidFill>
              </a:rPr>
              <a:t>; 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</a:t>
            </a:r>
            <a:r>
              <a:rPr lang="en-US" altLang="ja-JP" sz="2400" dirty="0" smtClean="0">
                <a:solidFill>
                  <a:srgbClr val="002060"/>
                </a:solidFill>
              </a:rPr>
              <a:t> &lt;= losers; 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</a:t>
            </a:r>
            <a:r>
              <a:rPr lang="en-US" altLang="ja-JP" sz="2400" dirty="0" smtClean="0">
                <a:solidFill>
                  <a:srgbClr val="002060"/>
                </a:solidFill>
              </a:rPr>
              <a:t>++)</a:t>
            </a:r>
            <a:br>
              <a:rPr lang="en-US" altLang="ja-JP" sz="2400" dirty="0" smtClean="0">
                <a:solidFill>
                  <a:srgbClr val="002060"/>
                </a:solidFill>
              </a:rPr>
            </a:br>
            <a:r>
              <a:rPr lang="en-US" altLang="ja-JP" sz="2400" dirty="0" smtClean="0">
                <a:solidFill>
                  <a:srgbClr val="002060"/>
                </a:solidFill>
              </a:rPr>
              <a:t>	</a:t>
            </a:r>
            <a:r>
              <a:rPr lang="ja-JP" altLang="en-US" sz="2400" dirty="0" smtClean="0">
                <a:solidFill>
                  <a:srgbClr val="002060"/>
                </a:solidFill>
              </a:rPr>
              <a:t>　　</a:t>
            </a:r>
            <a:r>
              <a:rPr lang="en-US" altLang="ja-JP" sz="2400" dirty="0" smtClean="0">
                <a:solidFill>
                  <a:srgbClr val="002060"/>
                </a:solidFill>
              </a:rPr>
              <a:t>if((</a:t>
            </a:r>
            <a:r>
              <a:rPr lang="en-US" altLang="ja-JP" sz="2400" dirty="0" err="1" smtClean="0">
                <a:solidFill>
                  <a:srgbClr val="002060"/>
                </a:solidFill>
              </a:rPr>
              <a:t>i</a:t>
            </a:r>
            <a:r>
              <a:rPr lang="en-US" altLang="ja-JP" sz="2400" dirty="0" smtClean="0">
                <a:solidFill>
                  <a:srgbClr val="002060"/>
                </a:solidFill>
              </a:rPr>
              <a:t> |loser) == loser)) {</a:t>
            </a:r>
            <a:br>
              <a:rPr lang="en-US" altLang="ja-JP" sz="2400" dirty="0" smtClean="0">
                <a:solidFill>
                  <a:srgbClr val="002060"/>
                </a:solidFill>
              </a:rPr>
            </a:br>
            <a:r>
              <a:rPr lang="en-US" altLang="ja-JP" sz="2400" dirty="0" smtClean="0">
                <a:solidFill>
                  <a:srgbClr val="002060"/>
                </a:solidFill>
              </a:rPr>
              <a:t>		…</a:t>
            </a:r>
            <a:br>
              <a:rPr lang="en-US" altLang="ja-JP" sz="2400" dirty="0" smtClean="0">
                <a:solidFill>
                  <a:srgbClr val="002060"/>
                </a:solidFill>
              </a:rPr>
            </a:br>
            <a:r>
              <a:rPr lang="en-US" altLang="ja-JP" sz="2400" dirty="0" smtClean="0">
                <a:solidFill>
                  <a:srgbClr val="002060"/>
                </a:solidFill>
              </a:rPr>
              <a:t>	</a:t>
            </a:r>
            <a:r>
              <a:rPr lang="ja-JP" altLang="en-US" sz="2400" dirty="0" smtClean="0">
                <a:solidFill>
                  <a:srgbClr val="002060"/>
                </a:solidFill>
              </a:rPr>
              <a:t>　　</a:t>
            </a:r>
            <a:r>
              <a:rPr lang="en-US" altLang="ja-JP" sz="2400" dirty="0" smtClean="0">
                <a:solidFill>
                  <a:srgbClr val="002060"/>
                </a:solidFill>
              </a:rPr>
              <a:t>}</a:t>
            </a: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r>
              <a:rPr lang="ja-JP" altLang="en-US" dirty="0" smtClean="0"/>
              <a:t>必要なものだけ抽出して，組み合わせを作る．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または，これをメモ化するなどしないと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TLE</a:t>
            </a:r>
            <a:r>
              <a:rPr lang="ja-JP" altLang="en-US" dirty="0" smtClean="0"/>
              <a:t>になる可能性大！</a:t>
            </a:r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解法（注意点）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 : 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245</a:t>
            </a:r>
            <a:r>
              <a:rPr kumimoji="1" lang="ja-JP" altLang="en-US" dirty="0" smtClean="0"/>
              <a:t>分 </a:t>
            </a:r>
            <a:r>
              <a:rPr kumimoji="1" lang="en-US" altLang="ja-JP" dirty="0" smtClean="0"/>
              <a:t>HITORI++</a:t>
            </a:r>
          </a:p>
          <a:p>
            <a:r>
              <a:rPr lang="en-US" altLang="ja-JP" dirty="0" smtClean="0"/>
              <a:t>Total </a:t>
            </a:r>
            <a:r>
              <a:rPr lang="en-US" altLang="ja-JP" dirty="0" smtClean="0"/>
              <a:t>Accepted : </a:t>
            </a:r>
            <a:r>
              <a:rPr lang="ja-JP" altLang="en-US" dirty="0" smtClean="0"/>
              <a:t>０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kumimoji="1" lang="en-US" altLang="ja-JP" dirty="0" smtClean="0"/>
              <a:t>Total Submit : </a:t>
            </a:r>
            <a:r>
              <a:rPr kumimoji="1" lang="ja-JP" altLang="en-US" dirty="0" smtClean="0"/>
              <a:t>９</a:t>
            </a:r>
            <a:r>
              <a:rPr kumimoji="1" lang="en-US" altLang="ja-JP" dirty="0" smtClean="0"/>
              <a:t>(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HITORI++, 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kkntkr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ペーパー">
  <a:themeElements>
    <a:clrScheme name="みやび">
      <a:dk1>
        <a:sysClr val="windowText" lastClr="000000"/>
      </a:dk1>
      <a:lt1>
        <a:sysClr val="window" lastClr="FFFFFF"/>
      </a:lt1>
      <a:dk2>
        <a:srgbClr val="975C1E"/>
      </a:dk2>
      <a:lt2>
        <a:srgbClr val="FFE880"/>
      </a:lt2>
      <a:accent1>
        <a:srgbClr val="E3560E"/>
      </a:accent1>
      <a:accent2>
        <a:srgbClr val="5C5943"/>
      </a:accent2>
      <a:accent3>
        <a:srgbClr val="F1AB3B"/>
      </a:accent3>
      <a:accent4>
        <a:srgbClr val="6D8A16"/>
      </a:accent4>
      <a:accent5>
        <a:srgbClr val="73AAC0"/>
      </a:accent5>
      <a:accent6>
        <a:srgbClr val="3E68AF"/>
      </a:accent6>
      <a:hlink>
        <a:srgbClr val="0000FE"/>
      </a:hlink>
      <a:folHlink>
        <a:srgbClr val="800080"/>
      </a:folHlink>
    </a:clrScheme>
    <a:fontScheme name="ペーパー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ペーパー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610</TotalTime>
  <Words>285</Words>
  <Application>Microsoft Office PowerPoint</Application>
  <PresentationFormat>画面に合わせる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ペーパー</vt:lpstr>
      <vt:lpstr>Problem F : Controlled Tournament</vt:lpstr>
      <vt:lpstr>問題概要</vt:lpstr>
      <vt:lpstr>ダメな解法</vt:lpstr>
      <vt:lpstr>解法</vt:lpstr>
      <vt:lpstr>解法（注意点）</vt:lpstr>
      <vt:lpstr>解法（注意点）</vt:lpstr>
      <vt:lpstr>結果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Controlled Tournament</dc:title>
  <dc:creator>Tai Fukuzawa</dc:creator>
  <cp:lastModifiedBy>Tai Fukuzawa</cp:lastModifiedBy>
  <cp:revision>9</cp:revision>
  <dcterms:created xsi:type="dcterms:W3CDTF">2008-10-11T09:40:41Z</dcterms:created>
  <dcterms:modified xsi:type="dcterms:W3CDTF">2008-10-20T14:26:36Z</dcterms:modified>
</cp:coreProperties>
</file>