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67" r:id="rId3"/>
    <p:sldId id="257" r:id="rId4"/>
    <p:sldId id="258" r:id="rId5"/>
    <p:sldId id="266" r:id="rId6"/>
    <p:sldId id="268" r:id="rId7"/>
    <p:sldId id="271" r:id="rId8"/>
    <p:sldId id="269" r:id="rId9"/>
    <p:sldId id="270" r:id="rId10"/>
    <p:sldId id="273" r:id="rId11"/>
    <p:sldId id="274" r:id="rId12"/>
    <p:sldId id="259" r:id="rId13"/>
    <p:sldId id="260" r:id="rId14"/>
    <p:sldId id="262" r:id="rId15"/>
    <p:sldId id="263" r:id="rId16"/>
    <p:sldId id="264" r:id="rId17"/>
    <p:sldId id="272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96" autoAdjust="0"/>
    <p:restoredTop sz="94660"/>
  </p:normalViewPr>
  <p:slideViewPr>
    <p:cSldViewPr>
      <p:cViewPr varScale="1">
        <p:scale>
          <a:sx n="91" d="100"/>
          <a:sy n="91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kumimoji="1"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kumimoji="1"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kumimoji="1"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kumimoji="1"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kumimoji="1"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kumimoji="1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kumimoji="1"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kumimoji="1"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</a:t>
            </a:r>
            <a:r>
              <a:rPr lang="ja-JP" altLang="en-US" dirty="0" smtClean="0"/>
              <a:t>野田</a:t>
            </a:r>
            <a:endParaRPr lang="en-US" altLang="ja-JP" dirty="0" smtClean="0"/>
          </a:p>
          <a:p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:</a:t>
            </a:r>
            <a:r>
              <a:rPr kumimoji="1" lang="ja-JP" altLang="en-US" dirty="0" smtClean="0"/>
              <a:t>野田・山口</a:t>
            </a:r>
            <a:endParaRPr kumimoji="1" lang="en-US" altLang="ja-JP" dirty="0" smtClean="0"/>
          </a:p>
          <a:p>
            <a:r>
              <a:rPr kumimoji="1" lang="ja-JP" altLang="en-US" dirty="0" smtClean="0"/>
              <a:t>問題文</a:t>
            </a:r>
            <a:r>
              <a:rPr kumimoji="1" lang="en-US" altLang="ja-JP" dirty="0" smtClean="0"/>
              <a:t>:</a:t>
            </a:r>
            <a:r>
              <a:rPr kumimoji="1" lang="ja-JP" altLang="en-US" dirty="0" smtClean="0"/>
              <a:t>野田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Problem E: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dirty="0"/>
              <a:t>Psychic </a:t>
            </a:r>
            <a:r>
              <a:rPr lang="en-US" altLang="ja-JP" dirty="0" smtClean="0"/>
              <a:t>Accelerator</a:t>
            </a:r>
            <a:br>
              <a:rPr lang="en-US" altLang="ja-JP" dirty="0" smtClean="0"/>
            </a:br>
            <a:r>
              <a:rPr lang="ja-JP" altLang="en-US" sz="3600" dirty="0" smtClean="0"/>
              <a:t>～ とある超能力の物体加速器～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10302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高校物理と高校数学の知識で解けます</a:t>
            </a:r>
            <a:endParaRPr kumimoji="1" lang="en-US" altLang="ja-JP" dirty="0" smtClean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はじめに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4458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物体に加速度を与えながら</a:t>
            </a:r>
            <a:r>
              <a:rPr lang="ja-JP" altLang="en-US" dirty="0" smtClean="0"/>
              <a:t>、線分</a:t>
            </a:r>
            <a:r>
              <a:rPr lang="en-US" altLang="ja-JP" dirty="0" smtClean="0"/>
              <a:t>(</a:t>
            </a:r>
            <a:r>
              <a:rPr lang="ja-JP" altLang="en-US" dirty="0" smtClean="0"/>
              <a:t>ストレート</a:t>
            </a:r>
            <a:r>
              <a:rPr lang="en-US" altLang="ja-JP" dirty="0" smtClean="0"/>
              <a:t>)</a:t>
            </a:r>
            <a:r>
              <a:rPr lang="ja-JP" altLang="en-US" dirty="0" smtClean="0"/>
              <a:t>と</a:t>
            </a:r>
            <a:r>
              <a:rPr lang="ja-JP" altLang="en-US" dirty="0" smtClean="0"/>
              <a:t>円弧の一部</a:t>
            </a:r>
            <a:r>
              <a:rPr lang="en-US" altLang="ja-JP" dirty="0"/>
              <a:t>(</a:t>
            </a:r>
            <a:r>
              <a:rPr lang="ja-JP" altLang="en-US" dirty="0"/>
              <a:t>コーナー</a:t>
            </a:r>
            <a:r>
              <a:rPr lang="en-US" altLang="ja-JP" dirty="0"/>
              <a:t>)</a:t>
            </a:r>
            <a:r>
              <a:rPr lang="ja-JP" altLang="en-US" dirty="0" smtClean="0"/>
              <a:t>から</a:t>
            </a:r>
            <a:r>
              <a:rPr lang="ja-JP" altLang="en-US" dirty="0" smtClean="0"/>
              <a:t>なるコース上を、始点から終点まで動かす。</a:t>
            </a:r>
            <a:r>
              <a:rPr lang="ja-JP" altLang="en-US" dirty="0" smtClean="0"/>
              <a:t>最も</a:t>
            </a:r>
            <a:r>
              <a:rPr lang="ja-JP" altLang="en-US" dirty="0" smtClean="0"/>
              <a:t>高速</a:t>
            </a:r>
            <a:r>
              <a:rPr lang="ja-JP" altLang="en-US" dirty="0" smtClean="0"/>
              <a:t>に</a:t>
            </a:r>
            <a:r>
              <a:rPr lang="ja-JP" altLang="en-US" dirty="0" smtClean="0"/>
              <a:t>動かした際の時間を求めよ。</a:t>
            </a:r>
            <a:endParaRPr lang="en-US" altLang="ja-JP" dirty="0" smtClean="0"/>
          </a:p>
          <a:p>
            <a:pPr lvl="1"/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 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6001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kumimoji="1" lang="ja-JP" altLang="en-US" dirty="0" smtClean="0"/>
                  <a:t>加速度を与える際の条件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最大で絶対値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𝐴</m:t>
                    </m:r>
                  </m:oMath>
                </a14:m>
                <a:r>
                  <a:rPr lang="ja-JP" altLang="en-US" dirty="0" smtClean="0"/>
                  <a:t>まで加速度を与えることができる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 smtClean="0"/>
                  <a:t>物体が静止している場合、</a:t>
                </a:r>
                <a:r>
                  <a:rPr lang="ja-JP" altLang="en-US" dirty="0"/>
                  <a:t>全</a:t>
                </a:r>
                <a:r>
                  <a:rPr kumimoji="1" lang="ja-JP" altLang="en-US" dirty="0" smtClean="0"/>
                  <a:t>方向に加速度を与えることができる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/>
                  <a:t>物体</a:t>
                </a:r>
                <a:r>
                  <a:rPr lang="ja-JP" altLang="en-US" dirty="0" smtClean="0"/>
                  <a:t>が移動している場合、以下の方向に加速度を与えることができる</a:t>
                </a:r>
                <a:endParaRPr lang="en-US" altLang="ja-JP" dirty="0" smtClean="0"/>
              </a:p>
              <a:p>
                <a:pPr lvl="2"/>
                <a:r>
                  <a:rPr lang="ja-JP" altLang="en-US" dirty="0" smtClean="0"/>
                  <a:t>移動方向</a:t>
                </a:r>
                <a:endParaRPr lang="en-US" altLang="ja-JP" dirty="0" smtClean="0"/>
              </a:p>
              <a:p>
                <a:pPr lvl="2"/>
                <a:r>
                  <a:rPr kumimoji="1" lang="ja-JP" altLang="en-US" dirty="0"/>
                  <a:t>移動</a:t>
                </a:r>
                <a:r>
                  <a:rPr kumimoji="1" lang="ja-JP" altLang="en-US" dirty="0" smtClean="0"/>
                  <a:t>方向の逆方向</a:t>
                </a:r>
                <a:endParaRPr kumimoji="1" lang="en-US" altLang="ja-JP" dirty="0" smtClean="0"/>
              </a:p>
              <a:p>
                <a:pPr lvl="2"/>
                <a:r>
                  <a:rPr lang="ja-JP" altLang="en-US" dirty="0"/>
                  <a:t>移動方向に</a:t>
                </a:r>
                <a:r>
                  <a:rPr lang="ja-JP" altLang="en-US" dirty="0" smtClean="0"/>
                  <a:t>垂直方向</a:t>
                </a:r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96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 </a:t>
            </a:r>
            <a:r>
              <a:rPr kumimoji="1" lang="en-US" altLang="ja-JP" dirty="0" smtClean="0"/>
              <a:t>(2)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3139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解法は前半パートと後半パートに分かれます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前半</a:t>
            </a:r>
            <a:r>
              <a:rPr lang="en-US" altLang="ja-JP" dirty="0" smtClean="0"/>
              <a:t>: </a:t>
            </a:r>
            <a:r>
              <a:rPr lang="ja-JP" altLang="en-US" dirty="0"/>
              <a:t>幾何</a:t>
            </a:r>
            <a:r>
              <a:rPr lang="ja-JP" altLang="en-US" dirty="0" smtClean="0"/>
              <a:t>パート</a:t>
            </a:r>
            <a:endParaRPr lang="en-US" altLang="ja-JP" dirty="0" smtClean="0"/>
          </a:p>
          <a:p>
            <a:pPr lvl="2"/>
            <a:r>
              <a:rPr lang="ja-JP" altLang="en-US" dirty="0"/>
              <a:t>コーナー</a:t>
            </a:r>
            <a:r>
              <a:rPr lang="ja-JP" altLang="en-US" dirty="0" smtClean="0"/>
              <a:t>の中心を求める</a:t>
            </a:r>
            <a:endParaRPr lang="en-US" altLang="ja-JP" dirty="0" smtClean="0"/>
          </a:p>
          <a:p>
            <a:pPr lvl="2"/>
            <a:r>
              <a:rPr lang="ja-JP" altLang="en-US" dirty="0"/>
              <a:t>コーナー</a:t>
            </a:r>
            <a:r>
              <a:rPr lang="ja-JP" altLang="en-US" dirty="0" smtClean="0"/>
              <a:t>の中心角を求める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後半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物理パート</a:t>
            </a:r>
            <a:endParaRPr kumimoji="1" lang="en-US" altLang="ja-JP" dirty="0" smtClean="0"/>
          </a:p>
          <a:p>
            <a:pPr lvl="2"/>
            <a:r>
              <a:rPr lang="ja-JP" altLang="en-US" dirty="0"/>
              <a:t>コーナーの</a:t>
            </a:r>
            <a:r>
              <a:rPr lang="ja-JP" altLang="en-US" dirty="0" smtClean="0"/>
              <a:t>進入</a:t>
            </a:r>
            <a:r>
              <a:rPr lang="ja-JP" altLang="en-US" dirty="0"/>
              <a:t>速度を</a:t>
            </a:r>
            <a:r>
              <a:rPr lang="ja-JP" altLang="en-US" dirty="0" smtClean="0"/>
              <a:t>求める</a:t>
            </a:r>
            <a:endParaRPr lang="en-US" altLang="ja-JP" dirty="0" smtClean="0"/>
          </a:p>
          <a:p>
            <a:pPr lvl="2"/>
            <a:r>
              <a:rPr lang="ja-JP" altLang="en-US" dirty="0"/>
              <a:t>加速</a:t>
            </a:r>
            <a:r>
              <a:rPr kumimoji="1" lang="ja-JP" altLang="en-US" dirty="0" smtClean="0"/>
              <a:t>・減速のタイミングを求める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3339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プレースホルダー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前半</a:t>
            </a:r>
            <a:r>
              <a:rPr kumimoji="1" lang="en-US" altLang="ja-JP" dirty="0" smtClean="0"/>
              <a:t>: </a:t>
            </a:r>
            <a:r>
              <a:rPr lang="ja-JP" altLang="en-US" dirty="0"/>
              <a:t>幾何</a:t>
            </a:r>
            <a:r>
              <a:rPr kumimoji="1" lang="ja-JP" altLang="en-US" dirty="0" smtClean="0"/>
              <a:t>パート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8950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円の中心を求める</a:t>
            </a:r>
            <a:endParaRPr lang="en-US" altLang="ja-JP" dirty="0" smtClean="0"/>
          </a:p>
          <a:p>
            <a:r>
              <a:rPr lang="ja-JP" altLang="en-US" dirty="0"/>
              <a:t>コーナーの中心角を求める</a:t>
            </a:r>
            <a:endParaRPr lang="en-US" altLang="ja-JP" dirty="0"/>
          </a:p>
          <a:p>
            <a:pPr lvl="1"/>
            <a:r>
              <a:rPr kumimoji="1" lang="ja-JP" altLang="en-US" dirty="0" smtClean="0"/>
              <a:t>後半の物理パートで、コーナーの半径と中心角が必要となる</a:t>
            </a:r>
            <a:endParaRPr kumimoji="1" lang="en-US" altLang="ja-JP" dirty="0" smtClean="0"/>
          </a:p>
          <a:p>
            <a:pPr lvl="1"/>
            <a:endParaRPr kumimoji="1" lang="ja-JP" altLang="en-US" dirty="0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幾何パート</a:t>
            </a:r>
            <a:r>
              <a:rPr lang="en-US" altLang="ja-JP" dirty="0" smtClean="0"/>
              <a:t>(1)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5762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円の中心位置を求める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線分の端点を通り、線分に垂直な線の交点が円弧の中心位置となる</a:t>
            </a:r>
            <a:endParaRPr lang="en-US" altLang="ja-JP" dirty="0"/>
          </a:p>
          <a:p>
            <a:pPr lvl="1"/>
            <a:r>
              <a:rPr lang="ja-JP" altLang="en-US" dirty="0" smtClean="0"/>
              <a:t>線分が平行な場合は端点を結ぶ線分の中点</a:t>
            </a:r>
            <a:endParaRPr lang="en-US" altLang="ja-JP" dirty="0" smtClean="0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幾何</a:t>
            </a:r>
            <a:r>
              <a:rPr lang="ja-JP" altLang="en-US" dirty="0" smtClean="0"/>
              <a:t>パート</a:t>
            </a:r>
            <a:r>
              <a:rPr lang="en-US" altLang="ja-JP" dirty="0" smtClean="0"/>
              <a:t>(2)</a:t>
            </a:r>
            <a:endParaRPr kumimoji="1" lang="ja-JP" altLang="en-US" dirty="0"/>
          </a:p>
        </p:txBody>
      </p:sp>
      <p:grpSp>
        <p:nvGrpSpPr>
          <p:cNvPr id="3" name="グループ化 2"/>
          <p:cNvGrpSpPr/>
          <p:nvPr/>
        </p:nvGrpSpPr>
        <p:grpSpPr>
          <a:xfrm>
            <a:off x="853100" y="3733982"/>
            <a:ext cx="2926812" cy="2880320"/>
            <a:chOff x="853100" y="3733982"/>
            <a:chExt cx="2926812" cy="2880320"/>
          </a:xfrm>
        </p:grpSpPr>
        <p:sp>
          <p:nvSpPr>
            <p:cNvPr id="6" name="円/楕円 5"/>
            <p:cNvSpPr/>
            <p:nvPr/>
          </p:nvSpPr>
          <p:spPr>
            <a:xfrm>
              <a:off x="1907704" y="3877998"/>
              <a:ext cx="1872208" cy="1872208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8" name="直線矢印コネクタ 7"/>
            <p:cNvCxnSpPr>
              <a:endCxn id="6" idx="5"/>
            </p:cNvCxnSpPr>
            <p:nvPr/>
          </p:nvCxnSpPr>
          <p:spPr>
            <a:xfrm flipV="1">
              <a:off x="2293260" y="5476027"/>
              <a:ext cx="1212473" cy="113827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矢印コネクタ 9"/>
            <p:cNvCxnSpPr/>
            <p:nvPr/>
          </p:nvCxnSpPr>
          <p:spPr>
            <a:xfrm flipH="1">
              <a:off x="853100" y="3877998"/>
              <a:ext cx="1872208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コネクタ 14"/>
            <p:cNvCxnSpPr/>
            <p:nvPr/>
          </p:nvCxnSpPr>
          <p:spPr>
            <a:xfrm>
              <a:off x="2725308" y="3733982"/>
              <a:ext cx="282200" cy="25922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コネクタ 17"/>
            <p:cNvCxnSpPr/>
            <p:nvPr/>
          </p:nvCxnSpPr>
          <p:spPr>
            <a:xfrm flipH="1" flipV="1">
              <a:off x="2437276" y="4382054"/>
              <a:ext cx="1342636" cy="14401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円/楕円 25"/>
            <p:cNvSpPr/>
            <p:nvPr/>
          </p:nvSpPr>
          <p:spPr>
            <a:xfrm>
              <a:off x="2778079" y="4733147"/>
              <a:ext cx="139543" cy="146964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" name="グループ化 1"/>
          <p:cNvGrpSpPr/>
          <p:nvPr/>
        </p:nvGrpSpPr>
        <p:grpSpPr>
          <a:xfrm>
            <a:off x="4860032" y="3877998"/>
            <a:ext cx="2808312" cy="2736304"/>
            <a:chOff x="4860032" y="3877998"/>
            <a:chExt cx="2808312" cy="2736304"/>
          </a:xfrm>
        </p:grpSpPr>
        <p:sp>
          <p:nvSpPr>
            <p:cNvPr id="33" name="円/楕円 32"/>
            <p:cNvSpPr/>
            <p:nvPr/>
          </p:nvSpPr>
          <p:spPr>
            <a:xfrm>
              <a:off x="5796136" y="4238038"/>
              <a:ext cx="1872208" cy="1872208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34" name="直線矢印コネクタ 33"/>
            <p:cNvCxnSpPr/>
            <p:nvPr/>
          </p:nvCxnSpPr>
          <p:spPr>
            <a:xfrm>
              <a:off x="4860032" y="6110246"/>
              <a:ext cx="187649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線矢印コネクタ 34"/>
            <p:cNvCxnSpPr>
              <a:stCxn id="33" idx="0"/>
            </p:cNvCxnSpPr>
            <p:nvPr/>
          </p:nvCxnSpPr>
          <p:spPr>
            <a:xfrm flipH="1">
              <a:off x="4860032" y="4238038"/>
              <a:ext cx="1872208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線コネクタ 35"/>
            <p:cNvCxnSpPr/>
            <p:nvPr/>
          </p:nvCxnSpPr>
          <p:spPr>
            <a:xfrm>
              <a:off x="6732240" y="3877998"/>
              <a:ext cx="8572" cy="273630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円/楕円 37"/>
            <p:cNvSpPr/>
            <p:nvPr/>
          </p:nvSpPr>
          <p:spPr>
            <a:xfrm>
              <a:off x="6666511" y="5093187"/>
              <a:ext cx="139543" cy="146964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4798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kumimoji="1" lang="ja-JP" altLang="en-US" dirty="0" smtClean="0"/>
                  <a:t>コーナーの中心角を求める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lang="ja-JP" altLang="en-US" b="0" i="1" smtClean="0">
                        <a:latin typeface="Cambria Math"/>
                      </a:rPr>
                      <m:t>𝜃</m:t>
                    </m:r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r>
                      <a:rPr lang="en-US" altLang="ja-JP" b="0" i="1" smtClean="0">
                        <a:latin typeface="Cambria Math"/>
                      </a:rPr>
                      <m:t>𝑎𝑐𝑜𝑠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ja-JP" i="1" smtClean="0">
                                <a:latin typeface="Cambria Math"/>
                              </a:rPr>
                            </m:ctrlPr>
                          </m:fPr>
                          <m:num>
                            <m:acc>
                              <m:accPr>
                                <m:chr m:val="⃗"/>
                                <m:ctrlPr>
                                  <a:rPr lang="en-US" altLang="ja-JP" i="1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𝑎</m:t>
                                </m:r>
                              </m:e>
                            </m:acc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acc>
                              <m:accPr>
                                <m:chr m:val="⃗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𝑏</m:t>
                                </m:r>
                              </m:e>
                            </m:acc>
                          </m:num>
                          <m:den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n-US" altLang="ja-JP" i="1" smtClean="0"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𝑎</m:t>
                                    </m:r>
                                  </m:e>
                                </m:acc>
                              </m:e>
                            </m:d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n-US" altLang="ja-JP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𝑏</m:t>
                                    </m:r>
                                  </m:e>
                                </m:acc>
                              </m:e>
                            </m:d>
                          </m:den>
                        </m:f>
                      </m:e>
                    </m:d>
                  </m:oMath>
                </a14:m>
                <a:endParaRPr lang="en-US" altLang="ja-JP" dirty="0" smtClean="0">
                  <a:latin typeface="Cambria Math"/>
                </a:endParaRPr>
              </a:p>
              <a:p>
                <a:pPr lvl="2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ja-JP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altLang="ja-JP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en-US" altLang="ja-JP" dirty="0" smtClean="0">
                    <a:latin typeface="Cambria Math"/>
                  </a:rPr>
                  <a:t>: i</a:t>
                </a:r>
                <a:r>
                  <a:rPr lang="ja-JP" altLang="en-US" dirty="0" smtClean="0">
                    <a:latin typeface="Cambria Math"/>
                  </a:rPr>
                  <a:t>番目のストレート</a:t>
                </a:r>
                <a:endParaRPr lang="en-US" altLang="ja-JP" i="1" dirty="0" smtClean="0">
                  <a:latin typeface="Cambria Math"/>
                </a:endParaRPr>
              </a:p>
              <a:p>
                <a:pPr lvl="2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ja-JP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en-US" altLang="ja-JP" dirty="0" smtClean="0">
                    <a:latin typeface="Cambria Math"/>
                  </a:rPr>
                  <a:t>: (i+1)</a:t>
                </a:r>
                <a:r>
                  <a:rPr lang="ja-JP" altLang="en-US" dirty="0" smtClean="0">
                    <a:latin typeface="Cambria Math"/>
                  </a:rPr>
                  <a:t>番目のストレート</a:t>
                </a:r>
                <a:endParaRPr lang="en-US" altLang="ja-JP" i="1" dirty="0" smtClean="0">
                  <a:latin typeface="Cambria Math"/>
                </a:endParaRPr>
              </a:p>
              <a:p>
                <a:endParaRPr lang="en-US" altLang="ja-JP" dirty="0">
                  <a:latin typeface="Cambria Math"/>
                </a:endParaRPr>
              </a:p>
              <a:p>
                <a:endParaRPr lang="en-US" altLang="ja-JP" dirty="0" smtClean="0">
                  <a:latin typeface="Cambria Math"/>
                </a:endParaRPr>
              </a:p>
              <a:p>
                <a:r>
                  <a:rPr lang="ja-JP" altLang="en-US" dirty="0" smtClean="0">
                    <a:latin typeface="Cambria Math"/>
                  </a:rPr>
                  <a:t>これだけでは</a:t>
                </a:r>
                <a14:m>
                  <m:oMath xmlns:m="http://schemas.openxmlformats.org/officeDocument/2006/math">
                    <m:r>
                      <a:rPr lang="ja-JP" altLang="en-US" b="0" i="1" smtClean="0">
                        <a:latin typeface="Cambria Math"/>
                      </a:rPr>
                      <m:t>𝜃</m:t>
                    </m:r>
                    <m:r>
                      <a:rPr lang="en-US" altLang="ja-JP" b="0" i="0" smtClean="0">
                        <a:latin typeface="Cambria Math"/>
                      </a:rPr>
                      <m:t>&lt;</m:t>
                    </m:r>
                    <m:r>
                      <m:rPr>
                        <m:sty m:val="p"/>
                      </m:rPr>
                      <a:rPr lang="el-GR" altLang="ja-JP" b="0" i="1" smtClean="0">
                        <a:latin typeface="Cambria Math"/>
                        <a:ea typeface="Cambria Math"/>
                      </a:rPr>
                      <m:t>π</m:t>
                    </m:r>
                  </m:oMath>
                </a14:m>
                <a:r>
                  <a:rPr lang="ja-JP" altLang="en-US" dirty="0" smtClean="0">
                    <a:latin typeface="Cambria Math"/>
                  </a:rPr>
                  <a:t>か</a:t>
                </a:r>
                <a14:m>
                  <m:oMath xmlns:m="http://schemas.openxmlformats.org/officeDocument/2006/math">
                    <m:r>
                      <a:rPr lang="ja-JP" altLang="en-US" b="0" i="1" smtClean="0">
                        <a:latin typeface="Cambria Math"/>
                      </a:rPr>
                      <m:t>𝜃</m:t>
                    </m:r>
                    <m:r>
                      <a:rPr lang="en-US" altLang="ja-JP" b="0" i="0" smtClean="0">
                        <a:latin typeface="Cambria Math"/>
                      </a:rPr>
                      <m:t>&gt;</m:t>
                    </m:r>
                    <m:r>
                      <m:rPr>
                        <m:sty m:val="p"/>
                      </m:rPr>
                      <a:rPr lang="el-GR" altLang="ja-JP" b="0" i="1" smtClean="0">
                        <a:latin typeface="Cambria Math"/>
                        <a:ea typeface="Cambria Math"/>
                      </a:rPr>
                      <m:t>π</m:t>
                    </m:r>
                  </m:oMath>
                </a14:m>
                <a:r>
                  <a:rPr lang="ja-JP" altLang="en-US" dirty="0" smtClean="0">
                    <a:latin typeface="Cambria Math"/>
                  </a:rPr>
                  <a:t>かが区別できない</a:t>
                </a:r>
                <a:endParaRPr lang="en-US" altLang="ja-JP" dirty="0" smtClean="0">
                  <a:latin typeface="Cambria Math"/>
                </a:endParaRP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3504" b="-80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幾何パート</a:t>
            </a:r>
            <a:r>
              <a:rPr lang="en-US" altLang="ja-JP" dirty="0" smtClean="0"/>
              <a:t>(3)</a:t>
            </a:r>
            <a:endParaRPr kumimoji="1" lang="ja-JP" altLang="en-US" dirty="0"/>
          </a:p>
        </p:txBody>
      </p:sp>
      <p:grpSp>
        <p:nvGrpSpPr>
          <p:cNvPr id="12" name="グループ化 11"/>
          <p:cNvGrpSpPr/>
          <p:nvPr/>
        </p:nvGrpSpPr>
        <p:grpSpPr>
          <a:xfrm>
            <a:off x="5725934" y="1738057"/>
            <a:ext cx="2926812" cy="2961620"/>
            <a:chOff x="5725934" y="1738057"/>
            <a:chExt cx="2926812" cy="2961620"/>
          </a:xfrm>
        </p:grpSpPr>
        <p:sp>
          <p:nvSpPr>
            <p:cNvPr id="4" name="円/楕円 3"/>
            <p:cNvSpPr/>
            <p:nvPr/>
          </p:nvSpPr>
          <p:spPr>
            <a:xfrm>
              <a:off x="6780538" y="1882073"/>
              <a:ext cx="1872208" cy="1872208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5" name="直線矢印コネクタ 4"/>
            <p:cNvCxnSpPr>
              <a:endCxn id="4" idx="5"/>
            </p:cNvCxnSpPr>
            <p:nvPr/>
          </p:nvCxnSpPr>
          <p:spPr>
            <a:xfrm flipV="1">
              <a:off x="7166094" y="3480102"/>
              <a:ext cx="1212473" cy="113827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線矢印コネクタ 5"/>
            <p:cNvCxnSpPr/>
            <p:nvPr/>
          </p:nvCxnSpPr>
          <p:spPr>
            <a:xfrm flipH="1">
              <a:off x="5725934" y="1882073"/>
              <a:ext cx="1872208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線コネクタ 6"/>
            <p:cNvCxnSpPr/>
            <p:nvPr/>
          </p:nvCxnSpPr>
          <p:spPr>
            <a:xfrm>
              <a:off x="7598142" y="1738057"/>
              <a:ext cx="282200" cy="25922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線コネクタ 7"/>
            <p:cNvCxnSpPr/>
            <p:nvPr/>
          </p:nvCxnSpPr>
          <p:spPr>
            <a:xfrm flipH="1" flipV="1">
              <a:off x="7310110" y="2386129"/>
              <a:ext cx="1342636" cy="14401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円/楕円 8"/>
            <p:cNvSpPr/>
            <p:nvPr/>
          </p:nvSpPr>
          <p:spPr>
            <a:xfrm>
              <a:off x="7650913" y="2737222"/>
              <a:ext cx="139543" cy="146964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テキスト ボックス 9"/>
                <p:cNvSpPr txBox="1"/>
                <p:nvPr/>
              </p:nvSpPr>
              <p:spPr>
                <a:xfrm>
                  <a:off x="7345194" y="4330345"/>
                  <a:ext cx="37144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𝑎</m:t>
                            </m:r>
                          </m:e>
                        </m:acc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0" name="テキスト ボックス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45194" y="4330345"/>
                  <a:ext cx="371448" cy="369332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t="-22951" r="-24590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テキスト ボックス 10"/>
                <p:cNvSpPr txBox="1"/>
                <p:nvPr/>
              </p:nvSpPr>
              <p:spPr>
                <a:xfrm>
                  <a:off x="6204474" y="1738057"/>
                  <a:ext cx="367665" cy="41030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e>
                        </m:acc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1" name="テキスト ボックス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4474" y="1738057"/>
                  <a:ext cx="367665" cy="410305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33230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ja-JP" altLang="en-US" i="1" smtClean="0">
                        <a:latin typeface="Cambria Math"/>
                      </a:rPr>
                      <m:t>𝜃</m:t>
                    </m:r>
                    <m:r>
                      <a:rPr lang="en-US" altLang="ja-JP">
                        <a:latin typeface="Cambria Math"/>
                      </a:rPr>
                      <m:t>&lt;</m:t>
                    </m:r>
                    <m:r>
                      <m:rPr>
                        <m:sty m:val="p"/>
                      </m:rPr>
                      <a:rPr lang="el-GR" altLang="ja-JP" i="1">
                        <a:latin typeface="Cambria Math"/>
                        <a:ea typeface="Cambria Math"/>
                      </a:rPr>
                      <m:t>π</m:t>
                    </m:r>
                  </m:oMath>
                </a14:m>
                <a:r>
                  <a:rPr lang="en-US" altLang="ja-JP" dirty="0" smtClean="0"/>
                  <a:t> or</a:t>
                </a:r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/>
                      </a:rPr>
                      <m:t> </m:t>
                    </m:r>
                    <m:r>
                      <a:rPr lang="ja-JP" altLang="en-US" i="1">
                        <a:latin typeface="Cambria Math"/>
                      </a:rPr>
                      <m:t>𝜃</m:t>
                    </m:r>
                    <m:r>
                      <a:rPr lang="en-US" altLang="ja-JP">
                        <a:latin typeface="Cambria Math"/>
                      </a:rPr>
                      <m:t>&gt;</m:t>
                    </m:r>
                    <m:r>
                      <m:rPr>
                        <m:sty m:val="p"/>
                      </m:rPr>
                      <a:rPr lang="el-GR" altLang="ja-JP" i="1">
                        <a:latin typeface="Cambria Math"/>
                        <a:ea typeface="Cambria Math"/>
                      </a:rPr>
                      <m:t>π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の判定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ストレートを延長した半直線が交差していなければ</a:t>
                </a:r>
                <a14:m>
                  <m:oMath xmlns:m="http://schemas.openxmlformats.org/officeDocument/2006/math">
                    <m:r>
                      <a:rPr lang="ja-JP" altLang="en-US" i="1">
                        <a:latin typeface="Cambria Math"/>
                      </a:rPr>
                      <m:t>𝜃</m:t>
                    </m:r>
                    <m:r>
                      <a:rPr lang="en-US" altLang="ja-JP">
                        <a:latin typeface="Cambria Math"/>
                      </a:rPr>
                      <m:t>&lt;</m:t>
                    </m:r>
                    <m:r>
                      <m:rPr>
                        <m:sty m:val="p"/>
                      </m:rPr>
                      <a:rPr lang="el-GR" altLang="ja-JP" i="1">
                        <a:latin typeface="Cambria Math"/>
                        <a:ea typeface="Cambria Math"/>
                      </a:rPr>
                      <m:t>π</m:t>
                    </m:r>
                  </m:oMath>
                </a14:m>
                <a:r>
                  <a:rPr kumimoji="1" lang="ja-JP" altLang="en-US" dirty="0" smtClean="0"/>
                  <a:t>、そうでなければ</a:t>
                </a:r>
                <a14:m>
                  <m:oMath xmlns:m="http://schemas.openxmlformats.org/officeDocument/2006/math">
                    <m:r>
                      <a:rPr lang="ja-JP" altLang="en-US" i="1">
                        <a:latin typeface="Cambria Math"/>
                      </a:rPr>
                      <m:t>𝜃</m:t>
                    </m:r>
                    <m:r>
                      <a:rPr lang="en-US" altLang="ja-JP">
                        <a:latin typeface="Cambria Math"/>
                      </a:rPr>
                      <m:t>&gt;</m:t>
                    </m:r>
                    <m:r>
                      <m:rPr>
                        <m:sty m:val="p"/>
                      </m:rPr>
                      <a:rPr lang="el-GR" altLang="ja-JP" i="1">
                        <a:latin typeface="Cambria Math"/>
                        <a:ea typeface="Cambria Math"/>
                      </a:rPr>
                      <m:t>π</m:t>
                    </m:r>
                  </m:oMath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96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幾何パート</a:t>
            </a:r>
            <a:r>
              <a:rPr lang="en-US" altLang="ja-JP" dirty="0" smtClean="0"/>
              <a:t>(4)</a:t>
            </a:r>
            <a:endParaRPr kumimoji="1" lang="ja-JP" altLang="en-US" dirty="0"/>
          </a:p>
        </p:txBody>
      </p:sp>
      <p:grpSp>
        <p:nvGrpSpPr>
          <p:cNvPr id="39" name="グループ化 38"/>
          <p:cNvGrpSpPr/>
          <p:nvPr/>
        </p:nvGrpSpPr>
        <p:grpSpPr>
          <a:xfrm>
            <a:off x="4429790" y="3278923"/>
            <a:ext cx="4176464" cy="2651689"/>
            <a:chOff x="4429790" y="3278923"/>
            <a:chExt cx="4176464" cy="2651689"/>
          </a:xfrm>
        </p:grpSpPr>
        <p:sp>
          <p:nvSpPr>
            <p:cNvPr id="12" name="円/楕円 11"/>
            <p:cNvSpPr/>
            <p:nvPr/>
          </p:nvSpPr>
          <p:spPr>
            <a:xfrm>
              <a:off x="6734046" y="3482340"/>
              <a:ext cx="1872208" cy="1872208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13" name="直線矢印コネクタ 12"/>
            <p:cNvCxnSpPr/>
            <p:nvPr/>
          </p:nvCxnSpPr>
          <p:spPr>
            <a:xfrm>
              <a:off x="4789830" y="3705837"/>
              <a:ext cx="2508872" cy="158417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矢印コネクタ 13"/>
            <p:cNvCxnSpPr/>
            <p:nvPr/>
          </p:nvCxnSpPr>
          <p:spPr>
            <a:xfrm flipH="1">
              <a:off x="4429790" y="3482340"/>
              <a:ext cx="3121860" cy="58867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コネクタ 14"/>
            <p:cNvCxnSpPr/>
            <p:nvPr/>
          </p:nvCxnSpPr>
          <p:spPr>
            <a:xfrm>
              <a:off x="7525936" y="3338324"/>
              <a:ext cx="307914" cy="25922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コネクタ 15"/>
            <p:cNvCxnSpPr/>
            <p:nvPr/>
          </p:nvCxnSpPr>
          <p:spPr>
            <a:xfrm flipV="1">
              <a:off x="7057162" y="3278923"/>
              <a:ext cx="1117044" cy="25202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円/楕円 16"/>
            <p:cNvSpPr/>
            <p:nvPr/>
          </p:nvSpPr>
          <p:spPr>
            <a:xfrm>
              <a:off x="7604421" y="4337489"/>
              <a:ext cx="139543" cy="146964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26" name="直線矢印コネクタ 25"/>
            <p:cNvCxnSpPr/>
            <p:nvPr/>
          </p:nvCxnSpPr>
          <p:spPr>
            <a:xfrm>
              <a:off x="5797942" y="4337489"/>
              <a:ext cx="1488928" cy="95252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線矢印コネクタ 30"/>
            <p:cNvCxnSpPr/>
            <p:nvPr/>
          </p:nvCxnSpPr>
          <p:spPr>
            <a:xfrm flipH="1">
              <a:off x="5869950" y="3489813"/>
              <a:ext cx="1655986" cy="294335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グループ化 39"/>
          <p:cNvGrpSpPr/>
          <p:nvPr/>
        </p:nvGrpSpPr>
        <p:grpSpPr>
          <a:xfrm>
            <a:off x="529572" y="3277188"/>
            <a:ext cx="3505733" cy="3520919"/>
            <a:chOff x="529572" y="3277188"/>
            <a:chExt cx="3505733" cy="3520919"/>
          </a:xfrm>
        </p:grpSpPr>
        <p:sp>
          <p:nvSpPr>
            <p:cNvPr id="4" name="円/楕円 3"/>
            <p:cNvSpPr/>
            <p:nvPr/>
          </p:nvSpPr>
          <p:spPr>
            <a:xfrm>
              <a:off x="2163097" y="3421204"/>
              <a:ext cx="1872208" cy="1872208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5" name="直線矢印コネクタ 4"/>
            <p:cNvCxnSpPr>
              <a:endCxn id="4" idx="5"/>
            </p:cNvCxnSpPr>
            <p:nvPr/>
          </p:nvCxnSpPr>
          <p:spPr>
            <a:xfrm flipV="1">
              <a:off x="2548653" y="5019233"/>
              <a:ext cx="1212473" cy="1138275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線矢印コネクタ 5"/>
            <p:cNvCxnSpPr/>
            <p:nvPr/>
          </p:nvCxnSpPr>
          <p:spPr>
            <a:xfrm flipH="1">
              <a:off x="529572" y="3421204"/>
              <a:ext cx="2451129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線コネクタ 6"/>
            <p:cNvCxnSpPr/>
            <p:nvPr/>
          </p:nvCxnSpPr>
          <p:spPr>
            <a:xfrm>
              <a:off x="2980701" y="3277188"/>
              <a:ext cx="282200" cy="25922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線コネクタ 7"/>
            <p:cNvCxnSpPr/>
            <p:nvPr/>
          </p:nvCxnSpPr>
          <p:spPr>
            <a:xfrm flipH="1" flipV="1">
              <a:off x="2692669" y="3925260"/>
              <a:ext cx="1342636" cy="14401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円/楕円 8"/>
            <p:cNvSpPr/>
            <p:nvPr/>
          </p:nvSpPr>
          <p:spPr>
            <a:xfrm>
              <a:off x="3033472" y="4276353"/>
              <a:ext cx="139543" cy="146964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29" name="直線矢印コネクタ 28"/>
            <p:cNvCxnSpPr/>
            <p:nvPr/>
          </p:nvCxnSpPr>
          <p:spPr>
            <a:xfrm flipV="1">
              <a:off x="1861212" y="5067175"/>
              <a:ext cx="1869918" cy="1730932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線矢印コネクタ 34"/>
            <p:cNvCxnSpPr/>
            <p:nvPr/>
          </p:nvCxnSpPr>
          <p:spPr>
            <a:xfrm flipH="1">
              <a:off x="1285148" y="3435465"/>
              <a:ext cx="1667547" cy="350913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2873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プレースホルダー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後半</a:t>
            </a:r>
            <a:r>
              <a:rPr lang="en-US" altLang="ja-JP" dirty="0" smtClean="0"/>
              <a:t>: </a:t>
            </a:r>
            <a:r>
              <a:rPr lang="ja-JP" altLang="en-US" dirty="0"/>
              <a:t>物理</a:t>
            </a:r>
            <a:r>
              <a:rPr lang="ja-JP" altLang="en-US" dirty="0" smtClean="0"/>
              <a:t>パート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9861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問題を整理する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ストレート</a:t>
            </a:r>
            <a:r>
              <a:rPr lang="ja-JP" altLang="en-US" dirty="0" smtClean="0"/>
              <a:t>では移動方向、又は移動方向の逆にしか加速度を与えられない</a:t>
            </a:r>
            <a:endParaRPr lang="en-US" altLang="ja-JP" dirty="0" smtClean="0"/>
          </a:p>
          <a:p>
            <a:pPr lvl="1"/>
            <a:r>
              <a:rPr lang="ja-JP" altLang="en-US" dirty="0"/>
              <a:t>コーナーで</a:t>
            </a:r>
            <a:r>
              <a:rPr lang="ja-JP" altLang="en-US" dirty="0" smtClean="0"/>
              <a:t>はコーナーの中心に向かってのみ加速度を与える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物理パート</a:t>
            </a:r>
            <a:r>
              <a:rPr lang="en-US" altLang="ja-JP" dirty="0" smtClean="0"/>
              <a:t>(1)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2482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最適な戦略</a:t>
            </a:r>
            <a:r>
              <a:rPr lang="ja-JP" altLang="en-US" dirty="0" smtClean="0"/>
              <a:t>は・・・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ストレート</a:t>
            </a:r>
            <a:r>
              <a:rPr lang="ja-JP" altLang="en-US" dirty="0" smtClean="0"/>
              <a:t>では常にフルアクセル又はフルブレーキ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コーナーでは、進入速度を維持しつつ中心方向に加速度を与える</a:t>
            </a:r>
            <a:endParaRPr lang="en-US" altLang="ja-JP" dirty="0" smtClean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物理パート</a:t>
            </a:r>
            <a:r>
              <a:rPr lang="en-US" altLang="ja-JP" dirty="0" smtClean="0"/>
              <a:t>(2)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63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速度の決め方</a:t>
            </a:r>
            <a:r>
              <a:rPr kumimoji="1" lang="en-US" altLang="ja-JP" dirty="0" smtClean="0"/>
              <a:t>(1)</a:t>
            </a:r>
          </a:p>
          <a:p>
            <a:pPr lvl="1"/>
            <a:r>
              <a:rPr lang="ja-JP" altLang="en-US" dirty="0" smtClean="0"/>
              <a:t>コーナーの進入速度は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Min(</a:t>
            </a:r>
            <a:r>
              <a:rPr lang="ja-JP" altLang="en-US" dirty="0" smtClean="0"/>
              <a:t>コースアウトしない最大速度</a:t>
            </a:r>
            <a:r>
              <a:rPr lang="en-US" altLang="ja-JP" dirty="0" smtClean="0"/>
              <a:t>, </a:t>
            </a:r>
            <a:r>
              <a:rPr lang="ja-JP" altLang="en-US" dirty="0" smtClean="0"/>
              <a:t>ストレートで加速して出せる最大速度</a:t>
            </a:r>
            <a:r>
              <a:rPr lang="en-US" altLang="ja-JP" dirty="0" smtClean="0"/>
              <a:t>)</a:t>
            </a:r>
          </a:p>
          <a:p>
            <a:pPr lvl="1"/>
            <a:r>
              <a:rPr lang="ja-JP" altLang="en-US" dirty="0"/>
              <a:t>前後</a:t>
            </a:r>
            <a:r>
              <a:rPr lang="ja-JP" altLang="en-US" dirty="0" smtClean="0"/>
              <a:t>のコーナーとストレートを考慮し、速度を決めなければならない</a:t>
            </a:r>
            <a:endParaRPr lang="en-US" altLang="ja-JP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物理パート</a:t>
            </a:r>
            <a:r>
              <a:rPr lang="en-US" altLang="ja-JP" dirty="0" smtClean="0"/>
              <a:t>(3)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1836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速度の決め方</a:t>
            </a:r>
            <a:r>
              <a:rPr kumimoji="1" lang="en-US" altLang="ja-JP" dirty="0" smtClean="0"/>
              <a:t>(2)</a:t>
            </a:r>
          </a:p>
          <a:p>
            <a:pPr marL="971550" lvl="1" indent="-514350">
              <a:buFont typeface="+mj-lt"/>
              <a:buAutoNum type="arabicPeriod"/>
            </a:pPr>
            <a:r>
              <a:rPr kumimoji="1" lang="ja-JP" altLang="en-US" dirty="0" smtClean="0"/>
              <a:t>終点から始点の順にコーナーの制限速度を求める</a:t>
            </a:r>
            <a:endParaRPr lang="en-US" altLang="ja-JP" dirty="0"/>
          </a:p>
          <a:p>
            <a:pPr marL="971550" lvl="1" indent="-514350">
              <a:buFont typeface="+mj-lt"/>
              <a:buAutoNum type="arabicPeriod"/>
            </a:pPr>
            <a:r>
              <a:rPr lang="ja-JP" altLang="en-US" dirty="0"/>
              <a:t>始点</a:t>
            </a:r>
            <a:r>
              <a:rPr lang="ja-JP" altLang="en-US" dirty="0" smtClean="0"/>
              <a:t>から終点の順にコーナーの進入速度を求める</a:t>
            </a:r>
            <a:endParaRPr lang="en-US" altLang="ja-JP" dirty="0" smtClean="0"/>
          </a:p>
          <a:p>
            <a:pPr marL="971550" lvl="1" indent="-514350">
              <a:buFont typeface="+mj-lt"/>
              <a:buAutoNum type="arabicPeriod"/>
            </a:pPr>
            <a:r>
              <a:rPr lang="ja-JP" altLang="en-US" dirty="0" smtClean="0"/>
              <a:t>アクセル・ブレーキのタイミングを求める</a:t>
            </a:r>
            <a:endParaRPr lang="en-US" altLang="ja-JP" dirty="0" smtClean="0"/>
          </a:p>
          <a:p>
            <a:pPr marL="971550" lvl="1" indent="-514350">
              <a:buFont typeface="+mj-lt"/>
              <a:buAutoNum type="arabicPeriod"/>
            </a:pPr>
            <a:r>
              <a:rPr lang="ja-JP" altLang="en-US" dirty="0" smtClean="0"/>
              <a:t>時間を求める</a:t>
            </a:r>
            <a:endParaRPr kumimoji="1" lang="en-US" altLang="ja-JP" dirty="0" smtClean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物理パート</a:t>
            </a:r>
            <a:r>
              <a:rPr lang="en-US" altLang="ja-JP" dirty="0" smtClean="0"/>
              <a:t>(4)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6420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342900" lvl="1" indent="-342900">
                  <a:buFont typeface="Arial" pitchFamily="34" charset="0"/>
                  <a:buChar char="•"/>
                </a:pPr>
                <a:r>
                  <a:rPr lang="ja-JP" altLang="en-US" dirty="0" smtClean="0"/>
                  <a:t>終点から始点の順にコーナーの制限速度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ja-JP" altLang="en-US" dirty="0" smtClean="0"/>
                  <a:t>を求める</a:t>
                </a:r>
                <a:endParaRPr lang="en-US" altLang="ja-JP" dirty="0" smtClean="0"/>
              </a:p>
              <a:p>
                <a:pPr marL="742950" lvl="2" indent="-342900"/>
                <a:r>
                  <a:rPr lang="ja-JP" altLang="en-US" dirty="0"/>
                  <a:t>コースアウトしない最大</a:t>
                </a:r>
                <a:r>
                  <a:rPr lang="ja-JP" altLang="en-US" dirty="0" smtClean="0"/>
                  <a:t>速度</a:t>
                </a:r>
                <a:endParaRPr lang="en-US" altLang="ja-JP" dirty="0"/>
              </a:p>
              <a:p>
                <a:pPr marL="1200150" lvl="3" indent="-342900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𝑎</m:t>
                    </m:r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𝑣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/</m:t>
                    </m:r>
                    <m:r>
                      <a:rPr lang="en-US" altLang="ja-JP" b="0" i="1" smtClean="0">
                        <a:latin typeface="Cambria Math"/>
                      </a:rPr>
                      <m:t>𝑟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より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i="1" smtClean="0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ja-JP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𝐴</m:t>
                        </m:r>
                        <m:sSub>
                          <m:sSub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ja-JP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rad>
                  </m:oMath>
                </a14:m>
                <a:endParaRPr lang="en-US" altLang="ja-JP" dirty="0" smtClean="0"/>
              </a:p>
              <a:p>
                <a:pPr marL="742950" lvl="2" indent="-342900"/>
                <a:r>
                  <a:rPr lang="ja-JP" altLang="en-US" dirty="0" smtClean="0"/>
                  <a:t>次のコーナーの制限速度を超えないための条件</a:t>
                </a:r>
                <a:endParaRPr lang="en-US" altLang="ja-JP" dirty="0" smtClean="0"/>
              </a:p>
              <a:p>
                <a:pPr marL="1200150" lvl="3" indent="-342900"/>
                <a:r>
                  <a:rPr lang="ja-JP" altLang="en-US" dirty="0"/>
                  <a:t>フルブレーキを</a:t>
                </a:r>
                <a:r>
                  <a:rPr lang="ja-JP" altLang="en-US" dirty="0" smtClean="0"/>
                  <a:t>行</a:t>
                </a:r>
                <a:r>
                  <a:rPr lang="ja-JP" altLang="en-US" dirty="0"/>
                  <a:t>うと</a:t>
                </a:r>
                <a:r>
                  <a:rPr lang="ja-JP" altLang="en-US" dirty="0" smtClean="0"/>
                  <a:t>仮定する</a:t>
                </a:r>
                <a:endParaRPr lang="en-US" altLang="ja-JP" dirty="0" smtClean="0"/>
              </a:p>
              <a:p>
                <a:pPr marL="1657350" lvl="4" indent="-342900"/>
                <a:r>
                  <a:rPr lang="ja-JP" altLang="en-US" dirty="0"/>
                  <a:t>加速度は</a:t>
                </a:r>
                <a14:m>
                  <m:oMath xmlns:m="http://schemas.openxmlformats.org/officeDocument/2006/math">
                    <m:r>
                      <a:rPr lang="en-US" altLang="ja-JP">
                        <a:latin typeface="Cambria Math"/>
                      </a:rPr>
                      <m:t>−</m:t>
                    </m:r>
                    <m:r>
                      <a:rPr lang="en-US" altLang="ja-JP" i="1">
                        <a:latin typeface="Cambria Math"/>
                      </a:rPr>
                      <m:t>𝐴</m:t>
                    </m:r>
                  </m:oMath>
                </a14:m>
                <a:endParaRPr lang="en-US" altLang="ja-JP" dirty="0" smtClean="0"/>
              </a:p>
              <a:p>
                <a:pPr marL="1200150" lvl="3" indent="-342900"/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𝑣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ja-JP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i="1" smtClean="0">
                        <a:latin typeface="Cambria Math"/>
                      </a:rPr>
                      <m:t>=</m:t>
                    </m:r>
                    <m:r>
                      <a:rPr lang="en-US" altLang="ja-JP" b="0" i="1" smtClean="0">
                        <a:latin typeface="Cambria Math"/>
                      </a:rPr>
                      <m:t>2</m:t>
                    </m:r>
                    <m:r>
                      <a:rPr lang="en-US" altLang="ja-JP" b="0" i="1" smtClean="0">
                        <a:latin typeface="Cambria Math"/>
                      </a:rPr>
                      <m:t>𝑎𝑠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より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𝑖</m:t>
                                </m:r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+1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ja-JP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</a:rPr>
                          <m:t>+2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𝐴</m:t>
                        </m:r>
                        <m:r>
                          <a:rPr lang="en-US" altLang="ja-JP" i="1">
                            <a:latin typeface="Cambria Math"/>
                          </a:rPr>
                          <m:t>𝑠</m:t>
                        </m:r>
                      </m:e>
                    </m:rad>
                  </m:oMath>
                </a14:m>
                <a:endParaRPr lang="en-US" altLang="ja-JP" dirty="0" smtClean="0"/>
              </a:p>
              <a:p>
                <a:pPr marL="742950" lvl="2" indent="-342900"/>
                <a:endParaRPr lang="en-US" altLang="ja-JP" dirty="0" smtClean="0"/>
              </a:p>
              <a:p>
                <a:pPr marL="742950" lvl="2" indent="-342900"/>
                <a:r>
                  <a:rPr lang="ja-JP" altLang="en-US" dirty="0" smtClean="0"/>
                  <a:t>コーナーの制限速度</a:t>
                </a:r>
                <a:endParaRPr lang="en-US" altLang="ja-JP" dirty="0" smtClean="0"/>
              </a:p>
              <a:p>
                <a:pPr marL="1200150" lvl="3" indent="-342900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ja-JP" b="0" i="0" smtClean="0">
                        <a:latin typeface="Cambria Math"/>
                      </a:rPr>
                      <m:t>min</m:t>
                    </m:r>
                    <m:r>
                      <a:rPr lang="en-US" altLang="ja-JP" b="0" i="1" smtClean="0">
                        <a:latin typeface="Cambria Math"/>
                      </a:rPr>
                      <m:t>⁡(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altLang="ja-JP" i="1">
                            <a:latin typeface="Cambria Math"/>
                          </a:rPr>
                          <m:t>𝐴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rad>
                    <m:r>
                      <a:rPr lang="en-US" altLang="ja-JP" b="0" i="1" smtClean="0">
                        <a:latin typeface="Cambria Math"/>
                      </a:rPr>
                      <m:t>,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</a:rPr>
                                  <m:t>𝑖</m:t>
                                </m:r>
                                <m:r>
                                  <a:rPr lang="en-US" altLang="ja-JP" i="1">
                                    <a:latin typeface="Cambria Math"/>
                                  </a:rPr>
                                  <m:t>+1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ja-JP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</a:rPr>
                          <m:t>+2</m:t>
                        </m:r>
                        <m:r>
                          <a:rPr lang="en-US" altLang="ja-JP" i="1">
                            <a:latin typeface="Cambria Math"/>
                          </a:rPr>
                          <m:t>𝐴𝑠</m:t>
                        </m:r>
                      </m:e>
                    </m:rad>
                    <m:r>
                      <a:rPr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435" t="-96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物理パート</a:t>
            </a:r>
            <a:r>
              <a:rPr lang="en-US" altLang="ja-JP" dirty="0" smtClean="0"/>
              <a:t>(5)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6225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342900" lvl="1" indent="-342900">
                  <a:buFont typeface="Arial" pitchFamily="34" charset="0"/>
                  <a:buChar char="•"/>
                </a:pPr>
                <a:r>
                  <a:rPr lang="ja-JP" altLang="en-US" dirty="0" smtClean="0"/>
                  <a:t>始点から終点の順にコーナーの進入速度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′</m:t>
                        </m:r>
                      </m:sup>
                    </m:sSup>
                  </m:oMath>
                </a14:m>
                <a:r>
                  <a:rPr lang="ja-JP" altLang="en-US" dirty="0"/>
                  <a:t>を求める</a:t>
                </a:r>
                <a:endParaRPr lang="en-US" altLang="ja-JP" dirty="0"/>
              </a:p>
              <a:p>
                <a:pPr marL="742950" lvl="2" indent="-342900"/>
                <a:r>
                  <a:rPr lang="ja-JP" altLang="en-US" dirty="0"/>
                  <a:t>コースアウトしない最大速度</a:t>
                </a:r>
                <a:endParaRPr lang="en-US" altLang="ja-JP" dirty="0"/>
              </a:p>
              <a:p>
                <a:pPr marL="1200150" lvl="3" indent="-342900"/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𝑎</m:t>
                    </m:r>
                    <m:r>
                      <a:rPr lang="en-US" altLang="ja-JP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</a:rPr>
                          <m:t>𝑣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i="1">
                        <a:latin typeface="Cambria Math"/>
                      </a:rPr>
                      <m:t>/</m:t>
                    </m:r>
                    <m:r>
                      <a:rPr lang="en-US" altLang="ja-JP" i="1">
                        <a:latin typeface="Cambria Math"/>
                      </a:rPr>
                      <m:t>𝑟</m:t>
                    </m:r>
                  </m:oMath>
                </a14:m>
                <a:r>
                  <a:rPr lang="en-US" altLang="ja-JP" dirty="0"/>
                  <a:t> </a:t>
                </a:r>
                <a:r>
                  <a:rPr lang="ja-JP" altLang="en-US" dirty="0"/>
                  <a:t>より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altLang="ja-JP" i="1">
                            <a:latin typeface="Cambria Math"/>
                          </a:rPr>
                          <m:t>𝐴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rad>
                  </m:oMath>
                </a14:m>
                <a:endParaRPr lang="en-US" altLang="ja-JP" dirty="0"/>
              </a:p>
              <a:p>
                <a:pPr marL="742950" lvl="2" indent="-342900"/>
                <a:r>
                  <a:rPr lang="ja-JP" altLang="en-US" dirty="0"/>
                  <a:t>次のコーナーの制限速度を超えないための</a:t>
                </a:r>
                <a:r>
                  <a:rPr lang="ja-JP" altLang="en-US" dirty="0" smtClean="0"/>
                  <a:t>条件</a:t>
                </a:r>
                <a:endParaRPr lang="en-US" altLang="ja-JP" dirty="0" smtClean="0"/>
              </a:p>
              <a:p>
                <a:pPr marL="1200150" lvl="3" indent="-342900"/>
                <a:r>
                  <a:rPr lang="ja-JP" altLang="en-US" dirty="0"/>
                  <a:t>フルアクセルを行うと仮定する</a:t>
                </a:r>
                <a:endParaRPr lang="en-US" altLang="ja-JP" dirty="0"/>
              </a:p>
              <a:p>
                <a:pPr marL="1200150" lvl="3" indent="-342900"/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</a:rPr>
                          <m:t>𝑣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i="1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i="1">
                        <a:latin typeface="Cambria Math"/>
                      </a:rPr>
                      <m:t>=2</m:t>
                    </m:r>
                    <m:r>
                      <a:rPr lang="en-US" altLang="ja-JP" i="1">
                        <a:latin typeface="Cambria Math"/>
                      </a:rPr>
                      <m:t>𝑎𝑠</m:t>
                    </m:r>
                  </m:oMath>
                </a14:m>
                <a:r>
                  <a:rPr lang="en-US" altLang="ja-JP" dirty="0"/>
                  <a:t> </a:t>
                </a:r>
                <a:r>
                  <a:rPr lang="ja-JP" altLang="en-US" dirty="0"/>
                  <a:t>より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</a:rPr>
                                  <m:t>𝑖</m:t>
                                </m:r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altLang="ja-JP" i="1">
                                    <a:latin typeface="Cambria Math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ja-JP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</a:rPr>
                          <m:t>+2</m:t>
                        </m:r>
                        <m:r>
                          <a:rPr lang="en-US" altLang="ja-JP" i="1">
                            <a:latin typeface="Cambria Math"/>
                          </a:rPr>
                          <m:t>𝐴𝑠</m:t>
                        </m:r>
                      </m:e>
                    </m:rad>
                  </m:oMath>
                </a14:m>
                <a:endParaRPr lang="en-US" altLang="ja-JP" dirty="0" smtClean="0"/>
              </a:p>
              <a:p>
                <a:pPr marL="742950" lvl="2" indent="-342900"/>
                <a:endParaRPr lang="en-US" altLang="ja-JP" dirty="0"/>
              </a:p>
              <a:p>
                <a:pPr marL="742950" lvl="2" indent="-342900"/>
                <a:r>
                  <a:rPr lang="ja-JP" altLang="en-US" dirty="0"/>
                  <a:t>コーナーの制限速度</a:t>
                </a:r>
                <a:endParaRPr lang="en-US" altLang="ja-JP" dirty="0"/>
              </a:p>
              <a:p>
                <a:pPr marL="1200150" lvl="3" indent="-342900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ja-JP">
                        <a:latin typeface="Cambria Math"/>
                      </a:rPr>
                      <m:t>min</m:t>
                    </m:r>
                    <m:r>
                      <a:rPr lang="en-US" altLang="ja-JP" i="1">
                        <a:latin typeface="Cambria Math"/>
                      </a:rPr>
                      <m:t>⁡(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altLang="ja-JP" i="1">
                            <a:latin typeface="Cambria Math"/>
                          </a:rPr>
                          <m:t>𝐴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rad>
                    <m:r>
                      <a:rPr lang="en-US" altLang="ja-JP" i="1">
                        <a:latin typeface="Cambria Math"/>
                      </a:rPr>
                      <m:t>,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</a:rPr>
                                  <m:t>𝑖</m:t>
                                </m:r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altLang="ja-JP" i="1">
                                    <a:latin typeface="Cambria Math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ja-JP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</a:rPr>
                          <m:t>+2</m:t>
                        </m:r>
                        <m:r>
                          <a:rPr lang="en-US" altLang="ja-JP" i="1">
                            <a:latin typeface="Cambria Math"/>
                          </a:rPr>
                          <m:t>𝐴𝑠</m:t>
                        </m:r>
                      </m:e>
                    </m:rad>
                    <m:r>
                      <a:rPr lang="en-US" altLang="ja-JP" i="1">
                        <a:latin typeface="Cambria Math"/>
                      </a:rPr>
                      <m:t>)</m:t>
                    </m:r>
                  </m:oMath>
                </a14:m>
                <a:endParaRPr lang="en-US" altLang="ja-JP" dirty="0"/>
              </a:p>
              <a:p>
                <a:pPr lvl="1"/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435" t="-96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物理パート</a:t>
            </a:r>
            <a:r>
              <a:rPr lang="en-US" altLang="ja-JP" dirty="0" smtClean="0"/>
              <a:t>(6)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6540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/>
                  <a:t>アクセル・ブレーキのタイミングを求める</a:t>
                </a:r>
                <a:endParaRPr lang="en-US" altLang="ja-JP" dirty="0"/>
              </a:p>
              <a:p>
                <a:pPr lvl="1"/>
                <a:r>
                  <a:rPr lang="ja-JP" altLang="en-US" dirty="0" smtClean="0"/>
                  <a:t>距離</a:t>
                </a:r>
                <a14:m>
                  <m:oMath xmlns:m="http://schemas.openxmlformats.org/officeDocument/2006/math">
                    <m:r>
                      <a:rPr lang="en-US" altLang="ja-JP" i="1" dirty="0">
                        <a:latin typeface="Cambria Math"/>
                      </a:rPr>
                      <m:t>𝑠</m:t>
                    </m:r>
                  </m:oMath>
                </a14:m>
                <a:r>
                  <a:rPr lang="ja-JP" altLang="en-US" dirty="0" smtClean="0"/>
                  <a:t>のストレートで</a:t>
                </a:r>
                <a14:m>
                  <m:oMath xmlns:m="http://schemas.openxmlformats.org/officeDocument/2006/math">
                    <m:r>
                      <a:rPr lang="en-US" altLang="ja-JP" i="1" dirty="0">
                        <a:latin typeface="Cambria Math"/>
                      </a:rPr>
                      <m:t>𝑥</m:t>
                    </m:r>
                  </m:oMath>
                </a14:m>
                <a:r>
                  <a:rPr lang="ja-JP" altLang="en-US" dirty="0" err="1" smtClean="0"/>
                  <a:t>まで</a:t>
                </a:r>
                <a:r>
                  <a:rPr lang="ja-JP" altLang="en-US" dirty="0" smtClean="0"/>
                  <a:t>フルアクセル、以降フルブレーキを行うものとして式を立てる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lang="en-US" altLang="ja-JP" i="1" dirty="0">
                        <a:latin typeface="Cambria Math"/>
                      </a:rPr>
                      <m:t>𝑥</m:t>
                    </m:r>
                  </m:oMath>
                </a14:m>
                <a:r>
                  <a:rPr lang="ja-JP" altLang="en-US" dirty="0" smtClean="0"/>
                  <a:t>における速度を</a:t>
                </a:r>
                <a14:m>
                  <m:oMath xmlns:m="http://schemas.openxmlformats.org/officeDocument/2006/math">
                    <m:r>
                      <a:rPr lang="en-US" altLang="ja-JP" b="0" i="1" dirty="0" smtClean="0">
                        <a:latin typeface="Cambria Math"/>
                      </a:rPr>
                      <m:t>𝑣</m:t>
                    </m:r>
                  </m:oMath>
                </a14:m>
                <a:r>
                  <a:rPr lang="ja-JP" altLang="en-US" dirty="0" smtClean="0"/>
                  <a:t>とおくと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ja-JP" b="0" i="1" dirty="0" smtClean="0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ja-JP" b="0" i="1" dirty="0" smtClean="0">
                                <a:latin typeface="Cambria Math"/>
                              </a:rPr>
                            </m:ctrlPr>
                          </m:eqArrPr>
                          <m:e>
                            <m:sSup>
                              <m:sSupPr>
                                <m:ctrlPr>
                                  <a:rPr lang="en-US" altLang="ja-JP" i="1" dirty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 dirty="0">
                                    <a:latin typeface="Cambria Math"/>
                                  </a:rPr>
                                  <m:t>𝑣</m:t>
                                </m:r>
                              </m:e>
                              <m:sup>
                                <m:r>
                                  <a:rPr lang="en-US" altLang="ja-JP" i="1" dirty="0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i="1" dirty="0">
                                <a:latin typeface="Cambria Math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altLang="ja-JP" i="1" dirty="0">
                                    <a:latin typeface="Cambria Math"/>
                                  </a:rPr>
                                </m:ctrlPr>
                              </m:sSupPr>
                              <m:e>
                                <m:sSub>
                                  <m:sSubPr>
                                    <m:ctrlPr>
                                      <a:rPr lang="en-US" altLang="ja-JP" i="1" dirty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 dirty="0">
                                        <a:latin typeface="Cambria Math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ja-JP" i="1" dirty="0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  <m:sup>
                                <m:r>
                                  <a:rPr lang="en-US" altLang="ja-JP" i="1" dirty="0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</a:rPr>
                              <m:t>=2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𝐴𝑥</m:t>
                            </m:r>
                          </m:e>
                          <m:e>
                            <m:sSup>
                              <m:sSupPr>
                                <m:ctrlPr>
                                  <a:rPr lang="en-US" altLang="ja-JP" b="0" i="1" dirty="0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sSub>
                                  <m:sSubPr>
                                    <m:ctrlPr>
                                      <a:rPr lang="en-US" altLang="ja-JP" i="1" dirty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 dirty="0">
                                        <a:latin typeface="Cambria Math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ja-JP" i="1" dirty="0">
                                        <a:latin typeface="Cambria Math"/>
                                      </a:rPr>
                                      <m:t>𝑖</m:t>
                                    </m:r>
                                    <m:r>
                                      <a:rPr lang="en-US" altLang="ja-JP" i="1" dirty="0">
                                        <a:latin typeface="Cambria Math"/>
                                      </a:rPr>
                                      <m:t>+1</m:t>
                                    </m:r>
                                  </m:sub>
                                </m:sSub>
                              </m:e>
                              <m:sup>
                                <m:r>
                                  <a:rPr lang="en-US" altLang="ja-JP" b="0" i="1" dirty="0" smtClean="0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b="0" i="1" dirty="0" smtClean="0">
                                <a:latin typeface="Cambria Math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altLang="ja-JP" i="1" dirty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 dirty="0">
                                    <a:latin typeface="Cambria Math"/>
                                  </a:rPr>
                                  <m:t>𝑣</m:t>
                                </m:r>
                              </m:e>
                              <m:sup>
                                <m:r>
                                  <a:rPr lang="en-US" altLang="ja-JP" i="1" dirty="0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b="0" i="1" dirty="0" smtClean="0">
                                <a:latin typeface="Cambria Math"/>
                              </a:rPr>
                              <m:t>=−2</m:t>
                            </m:r>
                            <m:r>
                              <a:rPr lang="en-US" altLang="ja-JP" b="0" i="1" dirty="0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altLang="ja-JP" b="0" i="1" dirty="0" smtClean="0">
                                <a:latin typeface="Cambria Math"/>
                              </a:rPr>
                              <m:t>(</m:t>
                            </m:r>
                            <m:r>
                              <a:rPr lang="en-US" altLang="ja-JP" b="0" i="1" dirty="0" smtClean="0">
                                <a:latin typeface="Cambria Math"/>
                              </a:rPr>
                              <m:t>𝑠</m:t>
                            </m:r>
                            <m:r>
                              <a:rPr lang="en-US" altLang="ja-JP" b="0" i="1" dirty="0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b="0" i="1" dirty="0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ja-JP" b="0" i="1" dirty="0" smtClean="0">
                                <a:latin typeface="Cambria Math"/>
                              </a:rPr>
                              <m:t>)</m:t>
                            </m:r>
                          </m:e>
                        </m:eqArr>
                      </m:e>
                    </m:d>
                  </m:oMath>
                </a14:m>
                <a:endParaRPr lang="en-US" altLang="ja-JP" b="0" dirty="0" smtClean="0"/>
              </a:p>
              <a:p>
                <a:pPr lvl="1"/>
                <a:endParaRPr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96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物理パート</a:t>
            </a:r>
            <a:r>
              <a:rPr lang="en-US" altLang="ja-JP" dirty="0" smtClean="0"/>
              <a:t>(7)</a:t>
            </a:r>
            <a:endParaRPr kumimoji="1" lang="ja-JP" altLang="en-US" dirty="0"/>
          </a:p>
        </p:txBody>
      </p:sp>
      <p:grpSp>
        <p:nvGrpSpPr>
          <p:cNvPr id="20" name="グループ化 19"/>
          <p:cNvGrpSpPr/>
          <p:nvPr/>
        </p:nvGrpSpPr>
        <p:grpSpPr>
          <a:xfrm>
            <a:off x="2489421" y="5107856"/>
            <a:ext cx="4119617" cy="973666"/>
            <a:chOff x="4029035" y="2528714"/>
            <a:chExt cx="4119617" cy="973666"/>
          </a:xfrm>
        </p:grpSpPr>
        <p:cxnSp>
          <p:nvCxnSpPr>
            <p:cNvPr id="5" name="直線コネクタ 4"/>
            <p:cNvCxnSpPr/>
            <p:nvPr/>
          </p:nvCxnSpPr>
          <p:spPr>
            <a:xfrm>
              <a:off x="4860032" y="2996952"/>
              <a:ext cx="2952328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線コネクタ 6"/>
            <p:cNvCxnSpPr/>
            <p:nvPr/>
          </p:nvCxnSpPr>
          <p:spPr>
            <a:xfrm>
              <a:off x="4860032" y="2898046"/>
              <a:ext cx="0" cy="216024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線コネクタ 8"/>
            <p:cNvCxnSpPr/>
            <p:nvPr/>
          </p:nvCxnSpPr>
          <p:spPr>
            <a:xfrm>
              <a:off x="7812360" y="2888940"/>
              <a:ext cx="0" cy="216024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コネクタ 10"/>
            <p:cNvCxnSpPr/>
            <p:nvPr/>
          </p:nvCxnSpPr>
          <p:spPr>
            <a:xfrm>
              <a:off x="6660232" y="2880044"/>
              <a:ext cx="0" cy="252028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テキスト ボックス 11"/>
                <p:cNvSpPr txBox="1"/>
                <p:nvPr/>
              </p:nvSpPr>
              <p:spPr>
                <a:xfrm>
                  <a:off x="4642536" y="2528714"/>
                  <a:ext cx="4349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kumimoji="1" lang="en-US" altLang="ja-JP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kumimoji="1" lang="en-US" altLang="ja-JP" b="0" i="1" dirty="0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2" name="テキスト ボックス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42536" y="2528714"/>
                  <a:ext cx="434991" cy="369332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b="-3333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テキスト ボックス 12"/>
                <p:cNvSpPr txBox="1"/>
                <p:nvPr/>
              </p:nvSpPr>
              <p:spPr>
                <a:xfrm>
                  <a:off x="7494049" y="2528714"/>
                  <a:ext cx="654603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kumimoji="1" lang="en-US" altLang="ja-JP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kumimoji="1" lang="en-US" altLang="ja-JP" b="0" i="1" dirty="0" smtClean="0">
                                <a:latin typeface="Cambria Math"/>
                              </a:rPr>
                              <m:t>𝑖</m:t>
                            </m:r>
                            <m:r>
                              <a:rPr kumimoji="1" lang="en-US" altLang="ja-JP" b="0" i="1" dirty="0" smtClean="0">
                                <a:latin typeface="Cambria Math"/>
                              </a:rPr>
                              <m:t>+1</m:t>
                            </m:r>
                          </m:sub>
                        </m:sSub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3" name="テキスト ボックス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94049" y="2528714"/>
                  <a:ext cx="654603" cy="369332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b="-3333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テキスト ボックス 14"/>
                <p:cNvSpPr txBox="1"/>
                <p:nvPr/>
              </p:nvSpPr>
              <p:spPr>
                <a:xfrm>
                  <a:off x="6475566" y="2528714"/>
                  <a:ext cx="36933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ja-JP" i="1" dirty="0">
                            <a:latin typeface="Cambria Math"/>
                          </a:rPr>
                          <m:t>𝑣</m:t>
                        </m:r>
                      </m:oMath>
                    </m:oMathPara>
                  </a14:m>
                  <a:endParaRPr lang="ja-JP" altLang="en-US" dirty="0"/>
                </a:p>
              </p:txBody>
            </p:sp>
          </mc:Choice>
          <mc:Fallback xmlns="">
            <p:sp>
              <p:nvSpPr>
                <p:cNvPr id="15" name="テキスト ボックス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75566" y="2528714"/>
                  <a:ext cx="369332" cy="369332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テキスト ボックス 15"/>
                <p:cNvSpPr txBox="1"/>
                <p:nvPr/>
              </p:nvSpPr>
              <p:spPr>
                <a:xfrm>
                  <a:off x="5508104" y="3133048"/>
                  <a:ext cx="3679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ja-JP" b="0" i="1" dirty="0" smtClean="0">
                            <a:latin typeface="Cambria Math"/>
                          </a:rPr>
                          <m:t>𝑥</m:t>
                        </m:r>
                      </m:oMath>
                    </m:oMathPara>
                  </a14:m>
                  <a:endParaRPr lang="ja-JP" altLang="en-US" dirty="0"/>
                </a:p>
              </p:txBody>
            </p:sp>
          </mc:Choice>
          <mc:Fallback xmlns="">
            <p:sp>
              <p:nvSpPr>
                <p:cNvPr id="16" name="テキスト ボックス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08104" y="3133048"/>
                  <a:ext cx="367986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テキスト ボックス 17"/>
                <p:cNvSpPr txBox="1"/>
                <p:nvPr/>
              </p:nvSpPr>
              <p:spPr>
                <a:xfrm>
                  <a:off x="6880836" y="3133048"/>
                  <a:ext cx="75584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ja-JP" b="0" i="1" dirty="0" smtClean="0">
                            <a:latin typeface="Cambria Math"/>
                          </a:rPr>
                          <m:t>𝑠</m:t>
                        </m:r>
                        <m:r>
                          <a:rPr lang="en-US" altLang="ja-JP" b="0" i="1" dirty="0" smtClean="0">
                            <a:latin typeface="Cambria Math"/>
                          </a:rPr>
                          <m:t>−</m:t>
                        </m:r>
                        <m:r>
                          <a:rPr lang="en-US" altLang="ja-JP" b="0" i="1" dirty="0" smtClean="0">
                            <a:latin typeface="Cambria Math"/>
                          </a:rPr>
                          <m:t>𝑥</m:t>
                        </m:r>
                      </m:oMath>
                    </m:oMathPara>
                  </a14:m>
                  <a:endParaRPr lang="ja-JP" altLang="en-US" dirty="0"/>
                </a:p>
              </p:txBody>
            </p:sp>
          </mc:Choice>
          <mc:Fallback xmlns="">
            <p:sp>
              <p:nvSpPr>
                <p:cNvPr id="18" name="テキスト ボックス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80836" y="3133048"/>
                  <a:ext cx="755848" cy="369332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テキスト ボックス 18"/>
            <p:cNvSpPr txBox="1"/>
            <p:nvPr/>
          </p:nvSpPr>
          <p:spPr>
            <a:xfrm>
              <a:off x="4029035" y="2532223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ja-JP" altLang="en-US" dirty="0"/>
                <a:t>速度</a:t>
              </a:r>
              <a:endParaRPr kumimoji="1" lang="ja-JP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6555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前ページの連立方程式を解いて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ja-JP" i="1" smtClean="0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ja-JP" i="1" smtClean="0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sSub>
                                      <m:sSubPr>
                                        <m:ctrlPr>
                                          <a:rPr lang="en-US" altLang="ja-JP" b="0" i="1" smtClean="0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ja-JP" b="0" i="1" smtClean="0">
                                            <a:latin typeface="Cambria Math"/>
                                          </a:rPr>
                                          <m:t>𝑣</m:t>
                                        </m:r>
                                      </m:e>
                                      <m:sub>
                                        <m:r>
                                          <a:rPr lang="en-US" altLang="ja-JP" b="0" i="1" smtClean="0">
                                            <a:latin typeface="Cambria Math"/>
                                          </a:rPr>
                                          <m:t>𝑖</m:t>
                                        </m:r>
                                        <m:r>
                                          <a:rPr lang="en-US" altLang="ja-JP" b="0" i="1" smtClean="0">
                                            <a:latin typeface="Cambria Math"/>
                                          </a:rPr>
                                          <m:t>+1</m:t>
                                        </m:r>
                                      </m:sub>
                                    </m:sSub>
                                  </m:e>
                                  <m:sup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sSub>
                                      <m:sSubPr>
                                        <m:ctrlPr>
                                          <a:rPr lang="en-US" altLang="ja-JP" b="0" i="1" smtClean="0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ja-JP" b="0" i="1" smtClean="0">
                                            <a:latin typeface="Cambria Math"/>
                                          </a:rPr>
                                          <m:t>𝑣</m:t>
                                        </m:r>
                                      </m:e>
                                      <m:sub>
                                        <m:r>
                                          <a:rPr lang="en-US" altLang="ja-JP" b="0" i="1" smtClean="0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</m:e>
                                  <m:sup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+2</m:t>
                                </m:r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𝐴𝑆</m:t>
                                </m:r>
                              </m:num>
                              <m:den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4</m:t>
                                </m:r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𝐴</m:t>
                                </m:r>
                              </m:den>
                            </m:f>
                          </m:e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𝑣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=</m:t>
                            </m:r>
                            <m:rad>
                              <m:radPr>
                                <m:degHide m:val="on"/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radPr>
                              <m:deg/>
                              <m:e>
                                <m:sSup>
                                  <m:sSup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sSub>
                                      <m:sSubPr>
                                        <m:ctrlPr>
                                          <a:rPr lang="en-US" altLang="ja-JP" b="0" i="1" smtClean="0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ja-JP" b="0" i="1" smtClean="0">
                                            <a:latin typeface="Cambria Math"/>
                                          </a:rPr>
                                          <m:t>𝑣</m:t>
                                        </m:r>
                                      </m:e>
                                      <m:sub>
                                        <m:r>
                                          <a:rPr lang="en-US" altLang="ja-JP" b="0" i="1" smtClean="0">
                                            <a:latin typeface="Cambria Math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e>
                                  <m:sup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+2</m:t>
                                </m:r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𝐴𝑥</m:t>
                                </m:r>
                              </m:e>
                            </m:rad>
                          </m:e>
                        </m:eqArr>
                      </m:e>
                    </m:d>
                  </m:oMath>
                </a14:m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96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物理パート</a:t>
            </a:r>
            <a:r>
              <a:rPr lang="en-US" altLang="ja-JP" dirty="0" smtClean="0"/>
              <a:t>(8)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1732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342900" lvl="1" indent="-342900">
                  <a:buFont typeface="Arial" pitchFamily="34" charset="0"/>
                  <a:buChar char="•"/>
                </a:pPr>
                <a:r>
                  <a:rPr lang="ja-JP" altLang="en-US" dirty="0" smtClean="0"/>
                  <a:t>時間を求める</a:t>
                </a:r>
                <a:endParaRPr lang="en-US" altLang="ja-JP" dirty="0"/>
              </a:p>
              <a:p>
                <a:pPr lvl="1"/>
                <a:r>
                  <a:rPr lang="ja-JP" altLang="en-US" dirty="0"/>
                  <a:t>コーナー</a:t>
                </a:r>
                <a:r>
                  <a:rPr lang="ja-JP" altLang="en-US" dirty="0" smtClean="0"/>
                  <a:t>は一定速度で進む</a:t>
                </a:r>
                <a:endParaRPr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𝑡</m:t>
                    </m:r>
                    <m:r>
                      <a:rPr kumimoji="1" lang="en-US" altLang="ja-JP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kumimoji="1" lang="el-GR" altLang="ja-JP" i="1" smtClean="0">
                            <a:latin typeface="Cambria Math"/>
                          </a:rPr>
                          <m:t>𝜋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𝑟</m:t>
                        </m:r>
                      </m:num>
                      <m:den>
                        <m:r>
                          <a:rPr kumimoji="1" lang="en-US" altLang="ja-JP" b="0" i="1" smtClean="0">
                            <a:latin typeface="Cambria Math"/>
                          </a:rPr>
                          <m:t>𝑣</m:t>
                        </m:r>
                      </m:den>
                    </m:f>
                  </m:oMath>
                </a14:m>
                <a:endParaRPr kumimoji="1" lang="en-US" altLang="ja-JP" b="0" dirty="0" smtClean="0"/>
              </a:p>
              <a:p>
                <a:pPr lvl="1"/>
                <a:r>
                  <a:rPr lang="ja-JP" altLang="en-US" dirty="0"/>
                  <a:t>ストレート</a:t>
                </a:r>
                <a:r>
                  <a:rPr lang="ja-JP" altLang="en-US" dirty="0" smtClean="0"/>
                  <a:t>は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𝑥</m:t>
                    </m:r>
                  </m:oMath>
                </a14:m>
                <a:r>
                  <a:rPr kumimoji="1" lang="ja-JP" altLang="en-US" dirty="0" err="1" smtClean="0"/>
                  <a:t>まで</a:t>
                </a:r>
                <a:r>
                  <a:rPr kumimoji="1" lang="ja-JP" altLang="en-US" dirty="0" smtClean="0"/>
                  <a:t>加速、後に減速</a:t>
                </a:r>
                <a:endParaRPr kumimoji="1"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𝑣</m:t>
                    </m:r>
                    <m:r>
                      <a:rPr kumimoji="1" lang="en-US" altLang="ja-JP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+</m:t>
                    </m:r>
                    <m:r>
                      <a:rPr kumimoji="1" lang="en-US" altLang="ja-JP" b="0" i="1" smtClean="0">
                        <a:latin typeface="Cambria Math"/>
                      </a:rPr>
                      <m:t>𝑎𝑡</m:t>
                    </m:r>
                  </m:oMath>
                </a14:m>
                <a:r>
                  <a:rPr kumimoji="1" lang="ja-JP" altLang="en-US" dirty="0" smtClean="0"/>
                  <a:t>に代入して</a:t>
                </a:r>
                <a:endParaRPr kumimoji="1"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𝑡</m:t>
                    </m:r>
                    <m:r>
                      <a:rPr kumimoji="1" lang="en-US" altLang="ja-JP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</a:rPr>
                              <m:t>+2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𝐴𝑋</m:t>
                            </m:r>
                          </m:e>
                        </m:rad>
                        <m:r>
                          <a:rPr lang="en-US" altLang="ja-JP" b="0" i="1" smtClean="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ja-JP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kumimoji="1" lang="en-US" altLang="ja-JP" b="0" i="1" smtClean="0">
                            <a:latin typeface="Cambria Math"/>
                          </a:rPr>
                          <m:t>𝐴</m:t>
                        </m:r>
                      </m:den>
                    </m:f>
                  </m:oMath>
                </a14:m>
                <a:r>
                  <a:rPr kumimoji="1" lang="en-US" altLang="ja-JP" b="0" dirty="0" smtClean="0"/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ja-JP" b="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kumimoji="1" lang="en-US" altLang="ja-JP" b="0" i="1" dirty="0" smtClean="0">
                            <a:latin typeface="Cambria Math"/>
                          </a:rPr>
                          <m:t>𝑣</m:t>
                        </m:r>
                        <m:r>
                          <a:rPr kumimoji="1" lang="en-US" altLang="ja-JP" b="0" i="1" dirty="0" smtClean="0">
                            <a:latin typeface="Cambria Math"/>
                          </a:rPr>
                          <m:t>−</m:t>
                        </m:r>
                        <m:rad>
                          <m:radPr>
                            <m:degHide m:val="on"/>
                            <m:ctrlPr>
                              <a:rPr kumimoji="1" lang="en-US" altLang="ja-JP" b="0" i="1" dirty="0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kumimoji="1" lang="en-US" altLang="ja-JP" b="0" i="1" dirty="0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kumimoji="1" lang="en-US" altLang="ja-JP" b="0" i="1" dirty="0" smtClean="0">
                                    <a:latin typeface="Cambria Math"/>
                                  </a:rPr>
                                  <m:t>𝑣</m:t>
                                </m:r>
                              </m:e>
                              <m:sup>
                                <m:r>
                                  <a:rPr kumimoji="1" lang="en-US" altLang="ja-JP" b="0" i="1" dirty="0" smtClean="0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kumimoji="1" lang="en-US" altLang="ja-JP" b="0" i="1" dirty="0" smtClean="0">
                                <a:latin typeface="Cambria Math"/>
                              </a:rPr>
                              <m:t>−2</m:t>
                            </m:r>
                            <m:r>
                              <a:rPr kumimoji="1" lang="en-US" altLang="ja-JP" b="0" i="1" dirty="0" smtClean="0">
                                <a:latin typeface="Cambria Math"/>
                              </a:rPr>
                              <m:t>𝐴</m:t>
                            </m:r>
                            <m:r>
                              <a:rPr kumimoji="1" lang="en-US" altLang="ja-JP" b="0" i="1" dirty="0" smtClean="0">
                                <a:latin typeface="Cambria Math"/>
                              </a:rPr>
                              <m:t>(</m:t>
                            </m:r>
                            <m:r>
                              <a:rPr kumimoji="1" lang="en-US" altLang="ja-JP" b="0" i="1" dirty="0" smtClean="0">
                                <a:latin typeface="Cambria Math"/>
                              </a:rPr>
                              <m:t>𝑠</m:t>
                            </m:r>
                            <m:r>
                              <a:rPr kumimoji="1" lang="en-US" altLang="ja-JP" b="0" i="1" dirty="0" smtClean="0">
                                <a:latin typeface="Cambria Math"/>
                              </a:rPr>
                              <m:t>−</m:t>
                            </m:r>
                            <m:r>
                              <a:rPr kumimoji="1" lang="en-US" altLang="ja-JP" b="0" i="1" dirty="0" smtClean="0">
                                <a:latin typeface="Cambria Math"/>
                              </a:rPr>
                              <m:t>𝑥</m:t>
                            </m:r>
                            <m:r>
                              <a:rPr kumimoji="1" lang="en-US" altLang="ja-JP" b="0" i="1" dirty="0" smtClean="0">
                                <a:latin typeface="Cambria Math"/>
                              </a:rPr>
                              <m:t>)</m:t>
                            </m:r>
                          </m:e>
                        </m:rad>
                      </m:num>
                      <m:den>
                        <m:r>
                          <a:rPr kumimoji="1" lang="en-US" altLang="ja-JP" b="0" i="1" dirty="0" smtClean="0">
                            <a:latin typeface="Cambria Math"/>
                          </a:rPr>
                          <m:t>𝐴</m:t>
                        </m:r>
                      </m:den>
                    </m:f>
                  </m:oMath>
                </a14:m>
                <a:endParaRPr kumimoji="1" lang="en-US" altLang="ja-JP" b="0" dirty="0" smtClean="0"/>
              </a:p>
              <a:p>
                <a:pPr lvl="1"/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435" t="-96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物理パート</a:t>
            </a:r>
            <a:r>
              <a:rPr lang="en-US" altLang="ja-JP" dirty="0" smtClean="0"/>
              <a:t>(9)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9684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標準ライブラリの</a:t>
                </a:r>
                <a:r>
                  <a:rPr lang="en-US" altLang="ja-JP" dirty="0" err="1" smtClean="0"/>
                  <a:t>sqrt</a:t>
                </a:r>
                <a:r>
                  <a:rPr lang="en-US" altLang="ja-JP" dirty="0" smtClean="0"/>
                  <a:t>(x)</a:t>
                </a:r>
                <a:r>
                  <a:rPr lang="ja-JP" altLang="en-US" dirty="0" smtClean="0"/>
                  <a:t>は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0</m:t>
                    </m:r>
                    <m:r>
                      <a:rPr lang="en-US" altLang="ja-JP" b="0" i="1" dirty="0" smtClean="0">
                        <a:latin typeface="Cambria Math"/>
                      </a:rPr>
                      <m:t>.0</m:t>
                    </m:r>
                    <m:r>
                      <a:rPr lang="en-US" altLang="ja-JP" i="1" dirty="0" smtClean="0">
                        <a:latin typeface="Cambria Math"/>
                        <a:ea typeface="Cambria Math"/>
                      </a:rPr>
                      <m:t>≤</m:t>
                    </m:r>
                    <m:r>
                      <a:rPr lang="en-US" altLang="ja-JP" i="1" dirty="0" smtClean="0">
                        <a:latin typeface="Cambria Math"/>
                      </a:rPr>
                      <m:t>𝑥</m:t>
                    </m:r>
                  </m:oMath>
                </a14:m>
                <a:r>
                  <a:rPr lang="ja-JP" altLang="en-US" dirty="0" err="1" smtClean="0"/>
                  <a:t>、</a:t>
                </a:r>
                <a:r>
                  <a:rPr lang="en-US" altLang="ja-JP" dirty="0" err="1" smtClean="0"/>
                  <a:t>acos</a:t>
                </a:r>
                <a:r>
                  <a:rPr lang="en-US" altLang="ja-JP" dirty="0" smtClean="0"/>
                  <a:t>(x)</a:t>
                </a:r>
                <a:r>
                  <a:rPr lang="ja-JP" altLang="en-US" dirty="0" smtClean="0"/>
                  <a:t>は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−1.0≤</m:t>
                    </m:r>
                    <m:r>
                      <a:rPr lang="en-US" altLang="ja-JP" b="0" i="1" smtClean="0">
                        <a:latin typeface="Cambria Math"/>
                      </a:rPr>
                      <m:t>𝑥</m:t>
                    </m:r>
                    <m:r>
                      <a:rPr lang="en-US" altLang="ja-JP" b="0" i="1" smtClean="0">
                        <a:latin typeface="Cambria Math"/>
                      </a:rPr>
                      <m:t>≤1.0</m:t>
                    </m:r>
                  </m:oMath>
                </a14:m>
                <a:r>
                  <a:rPr kumimoji="1" lang="ja-JP" altLang="en-US" dirty="0" smtClean="0"/>
                  <a:t>が入力範囲となり、これ以外を入力すると</a:t>
                </a:r>
                <a:r>
                  <a:rPr kumimoji="1" lang="en-US" altLang="ja-JP" dirty="0" smtClean="0"/>
                  <a:t>nan</a:t>
                </a:r>
                <a:r>
                  <a:rPr kumimoji="1" lang="ja-JP" altLang="en-US" dirty="0" smtClean="0"/>
                  <a:t>等が返る点に注意する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96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注意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2258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Submit: 282min(USAGI Code)</a:t>
            </a:r>
          </a:p>
          <a:p>
            <a:r>
              <a:rPr kumimoji="1" lang="en-US" altLang="ja-JP" dirty="0" smtClean="0"/>
              <a:t>First Accepted: 282min(USAGI Code)</a:t>
            </a:r>
          </a:p>
          <a:p>
            <a:r>
              <a:rPr lang="en-US" altLang="ja-JP" dirty="0" smtClean="0"/>
              <a:t>Total Submit: 1</a:t>
            </a:r>
          </a:p>
          <a:p>
            <a:r>
              <a:rPr kumimoji="1" lang="en-US" altLang="ja-JP" dirty="0" smtClean="0"/>
              <a:t>Total Accepted: 1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解答状況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2202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グリッド">
  <a:themeElements>
    <a:clrScheme name="グリッド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グリッド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グリッド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880</TotalTime>
  <Words>1033</Words>
  <Application>Microsoft Office PowerPoint</Application>
  <PresentationFormat>画面に合わせる (4:3)</PresentationFormat>
  <Paragraphs>115</Paragraphs>
  <Slides>22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22</vt:i4>
      </vt:variant>
    </vt:vector>
  </HeadingPairs>
  <TitlesOfParts>
    <vt:vector size="23" baseType="lpstr">
      <vt:lpstr>グリッド</vt:lpstr>
      <vt:lpstr>Problem E: Psychic Accelerator ～ とある超能力の物体加速器～</vt:lpstr>
      <vt:lpstr>はじめに</vt:lpstr>
      <vt:lpstr>問題 (1)</vt:lpstr>
      <vt:lpstr>問題 (2)</vt:lpstr>
      <vt:lpstr>解法</vt:lpstr>
      <vt:lpstr>前半: 幾何パート</vt:lpstr>
      <vt:lpstr>幾何パート(1)</vt:lpstr>
      <vt:lpstr>幾何パート(2)</vt:lpstr>
      <vt:lpstr>幾何パート(3)</vt:lpstr>
      <vt:lpstr>幾何パート(4)</vt:lpstr>
      <vt:lpstr>後半: 物理パート</vt:lpstr>
      <vt:lpstr>物理パート(1)</vt:lpstr>
      <vt:lpstr>物理パート(2)</vt:lpstr>
      <vt:lpstr>物理パート(3)</vt:lpstr>
      <vt:lpstr>物理パート(4)</vt:lpstr>
      <vt:lpstr>物理パート(5)</vt:lpstr>
      <vt:lpstr>物理パート(6)</vt:lpstr>
      <vt:lpstr>物理パート(7)</vt:lpstr>
      <vt:lpstr>物理パート(8)</vt:lpstr>
      <vt:lpstr>物理パート(9)</vt:lpstr>
      <vt:lpstr>注意</vt:lpstr>
      <vt:lpstr>解答状況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E: Psychic Accelerator ～ とある超能力の物体加速器～</dc:title>
  <dc:creator>hisayori</dc:creator>
  <cp:lastModifiedBy>hisayori</cp:lastModifiedBy>
  <cp:revision>20</cp:revision>
  <dcterms:created xsi:type="dcterms:W3CDTF">2010-09-21T10:07:35Z</dcterms:created>
  <dcterms:modified xsi:type="dcterms:W3CDTF">2010-09-22T12:11:06Z</dcterms:modified>
</cp:coreProperties>
</file>