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8"/>
  </p:notesMasterIdLst>
  <p:sldIdLst>
    <p:sldId id="256" r:id="rId2"/>
    <p:sldId id="257" r:id="rId3"/>
    <p:sldId id="286" r:id="rId4"/>
    <p:sldId id="288" r:id="rId5"/>
    <p:sldId id="271" r:id="rId6"/>
    <p:sldId id="260" r:id="rId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94656" autoAdjust="0"/>
  </p:normalViewPr>
  <p:slideViewPr>
    <p:cSldViewPr>
      <p:cViewPr varScale="1">
        <p:scale>
          <a:sx n="98" d="100"/>
          <a:sy n="98" d="100"/>
        </p:scale>
        <p:origin x="-66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696D84-A08E-47AB-A350-A8D19D26EACE}" type="datetimeFigureOut">
              <a:rPr kumimoji="1" lang="ja-JP" altLang="en-US" smtClean="0"/>
              <a:t>2015/4/19</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83C3B8-E006-4C02-9754-D9DEE68A4152}" type="slidenum">
              <a:rPr kumimoji="1" lang="ja-JP" altLang="en-US" smtClean="0"/>
              <a:t>‹#›</a:t>
            </a:fld>
            <a:endParaRPr kumimoji="1" lang="ja-JP" altLang="en-US"/>
          </a:p>
        </p:txBody>
      </p:sp>
    </p:spTree>
    <p:extLst>
      <p:ext uri="{BB962C8B-B14F-4D97-AF65-F5344CB8AC3E}">
        <p14:creationId xmlns:p14="http://schemas.microsoft.com/office/powerpoint/2010/main" val="1134388110"/>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 name="直角三角形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タイトル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ja-JP" altLang="en-US" smtClean="0"/>
              <a:t>マスター タイトルの書式設定</a:t>
            </a:r>
            <a:endParaRPr kumimoji="0" lang="en-US"/>
          </a:p>
        </p:txBody>
      </p:sp>
      <p:sp>
        <p:nvSpPr>
          <p:cNvPr id="17" name="サブタイトル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マスター サブタイトルの書式設定</a:t>
            </a:r>
            <a:endParaRPr kumimoji="0" lang="en-US"/>
          </a:p>
        </p:txBody>
      </p:sp>
      <p:grpSp>
        <p:nvGrpSpPr>
          <p:cNvPr id="2" name="グループ化 1"/>
          <p:cNvGrpSpPr/>
          <p:nvPr/>
        </p:nvGrpSpPr>
        <p:grpSpPr>
          <a:xfrm>
            <a:off x="-3765" y="4953000"/>
            <a:ext cx="9147765" cy="1912088"/>
            <a:chOff x="-3765" y="4832896"/>
            <a:chExt cx="9147765" cy="2032192"/>
          </a:xfrm>
        </p:grpSpPr>
        <p:sp>
          <p:nvSpPr>
            <p:cNvPr id="7" name="フリーフォーム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フリーフォーム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フリーフォーム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直線コネクタ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日付プレースホルダー 29"/>
          <p:cNvSpPr>
            <a:spLocks noGrp="1"/>
          </p:cNvSpPr>
          <p:nvPr>
            <p:ph type="dt" sz="half" idx="10"/>
          </p:nvPr>
        </p:nvSpPr>
        <p:spPr/>
        <p:txBody>
          <a:bodyPr/>
          <a:lstStyle>
            <a:lvl1pPr>
              <a:defRPr>
                <a:solidFill>
                  <a:srgbClr val="FFFFFF"/>
                </a:solidFill>
              </a:defRPr>
            </a:lvl1pPr>
            <a:extLst/>
          </a:lstStyle>
          <a:p>
            <a:fld id="{E90ED720-0104-4369-84BC-D37694168613}" type="datetimeFigureOut">
              <a:rPr kumimoji="1" lang="ja-JP" altLang="en-US" smtClean="0"/>
              <a:pPr/>
              <a:t>2015/4/19</a:t>
            </a:fld>
            <a:endParaRPr kumimoji="1" lang="ja-JP" altLang="en-US"/>
          </a:p>
        </p:txBody>
      </p:sp>
      <p:sp>
        <p:nvSpPr>
          <p:cNvPr id="19" name="フッター プレースホルダー 18"/>
          <p:cNvSpPr>
            <a:spLocks noGrp="1"/>
          </p:cNvSpPr>
          <p:nvPr>
            <p:ph type="ftr" sz="quarter" idx="11"/>
          </p:nvPr>
        </p:nvSpPr>
        <p:spPr/>
        <p:txBody>
          <a:bodyPr/>
          <a:lstStyle>
            <a:lvl1pPr>
              <a:defRPr>
                <a:solidFill>
                  <a:schemeClr val="accent1">
                    <a:tint val="20000"/>
                  </a:schemeClr>
                </a:solidFill>
              </a:defRPr>
            </a:lvl1pPr>
            <a:extLst/>
          </a:lstStyle>
          <a:p>
            <a:endParaRPr kumimoji="1" lang="ja-JP" altLang="en-US"/>
          </a:p>
        </p:txBody>
      </p:sp>
      <p:sp>
        <p:nvSpPr>
          <p:cNvPr id="27" name="スライド番号プレースホルダー 26"/>
          <p:cNvSpPr>
            <a:spLocks noGrp="1"/>
          </p:cNvSpPr>
          <p:nvPr>
            <p:ph type="sldNum" sz="quarter" idx="12"/>
          </p:nvPr>
        </p:nvSpPr>
        <p:spPr/>
        <p:txBody>
          <a:bodyPr/>
          <a:lstStyle>
            <a:lvl1pPr>
              <a:defRPr>
                <a:solidFill>
                  <a:srgbClr val="FFFFFF"/>
                </a:solidFill>
              </a:defRPr>
            </a:lvl1pPr>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タイトル 6"/>
          <p:cNvSpPr>
            <a:spLocks noGrp="1"/>
          </p:cNvSpPr>
          <p:nvPr>
            <p:ph type="title"/>
          </p:nvPr>
        </p:nvSpPr>
        <p:spPr/>
        <p:txBody>
          <a:bodyPr rtlCol="0"/>
          <a:lstStyle>
            <a:extLst/>
          </a:lstStyle>
          <a:p>
            <a:r>
              <a:rPr kumimoji="0" lang="ja-JP" altLang="en-US" smtClean="0"/>
              <a:t>マスター タイトルの書式設定</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マスター テキストの書式設定</a:t>
            </a:r>
          </a:p>
        </p:txBody>
      </p:sp>
      <p:sp>
        <p:nvSpPr>
          <p:cNvPr id="4" name="日付プレースホルダー 3"/>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山形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山形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bg>
      <p:bgRef idx="1002">
        <a:schemeClr val="bg1"/>
      </p:bgRef>
    </p:bg>
    <p:spTree>
      <p:nvGrpSpPr>
        <p:cNvPr id="1" name=""/>
        <p:cNvGrpSpPr/>
        <p:nvPr/>
      </p:nvGrpSpPr>
      <p:grpSpPr>
        <a:xfrm>
          <a:off x="0" y="0"/>
          <a:ext cx="0" cy="0"/>
          <a:chOff x="0" y="0"/>
          <a:chExt cx="0" cy="0"/>
        </a:xfrm>
      </p:grpSpPr>
      <p:sp>
        <p:nvSpPr>
          <p:cNvPr id="3" name="コンテンツ プレースホルダー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ー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6" name="フッター プレースホルダー 5"/>
          <p:cNvSpPr>
            <a:spLocks noGrp="1"/>
          </p:cNvSpPr>
          <p:nvPr>
            <p:ph type="ftr" sz="quarter" idx="11"/>
          </p:nvPr>
        </p:nvSpPr>
        <p:spPr/>
        <p:txBody>
          <a:bodyPr/>
          <a:lstStyle>
            <a:extLst/>
          </a:lstStyle>
          <a:p>
            <a:endParaRPr kumimoji="1" lang="ja-JP" altLang="en-US"/>
          </a:p>
        </p:txBody>
      </p:sp>
      <p:sp>
        <p:nvSpPr>
          <p:cNvPr id="7" name="スライド番号プレースホルダー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8" name="タイトル 7"/>
          <p:cNvSpPr>
            <a:spLocks noGrp="1"/>
          </p:cNvSpPr>
          <p:nvPr>
            <p:ph type="title"/>
          </p:nvPr>
        </p:nvSpPr>
        <p:spPr/>
        <p:txBody>
          <a:bodyPr rtlCol="0"/>
          <a:lstStyle>
            <a:extLst/>
          </a:lstStyle>
          <a:p>
            <a:r>
              <a:rPr kumimoji="0" lang="ja-JP" altLang="en-US" smtClean="0"/>
              <a:t>マスター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8229600" cy="1143000"/>
          </a:xfrm>
        </p:spPr>
        <p:txBody>
          <a:bodyPr anchor="ctr"/>
          <a:lstStyle>
            <a:lvl1pPr>
              <a:defRPr/>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マスター テキストの書式設定</a:t>
            </a:r>
          </a:p>
        </p:txBody>
      </p:sp>
      <p:sp>
        <p:nvSpPr>
          <p:cNvPr id="4" name="テキスト プレースホルダー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マスター テキストの書式設定</a:t>
            </a:r>
          </a:p>
        </p:txBody>
      </p:sp>
      <p:sp>
        <p:nvSpPr>
          <p:cNvPr id="5" name="コンテンツ プレースホルダー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ー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ー 6"/>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8" name="フッター プレースホルダー 7"/>
          <p:cNvSpPr>
            <a:spLocks noGrp="1"/>
          </p:cNvSpPr>
          <p:nvPr>
            <p:ph type="ftr" sz="quarter" idx="11"/>
          </p:nvPr>
        </p:nvSpPr>
        <p:spPr/>
        <p:txBody>
          <a:bodyPr/>
          <a:lstStyle>
            <a:extLst/>
          </a:lstStyle>
          <a:p>
            <a:endParaRPr kumimoji="1" lang="ja-JP" altLang="en-US"/>
          </a:p>
        </p:txBody>
      </p:sp>
      <p:sp>
        <p:nvSpPr>
          <p:cNvPr id="9" name="スライド番号プレースホルダー 8"/>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bg>
      <p:bgRef idx="1002">
        <a:schemeClr val="bg1"/>
      </p:bgRef>
    </p:bg>
    <p:spTree>
      <p:nvGrpSpPr>
        <p:cNvPr id="1" name=""/>
        <p:cNvGrpSpPr/>
        <p:nvPr/>
      </p:nvGrpSpPr>
      <p:grpSpPr>
        <a:xfrm>
          <a:off x="0" y="0"/>
          <a:ext cx="0" cy="0"/>
          <a:chOff x="0" y="0"/>
          <a:chExt cx="0" cy="0"/>
        </a:xfrm>
      </p:grpSpPr>
      <p:sp>
        <p:nvSpPr>
          <p:cNvPr id="3" name="日付プレースホルダー 2"/>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4" name="フッター プレースホルダー 3"/>
          <p:cNvSpPr>
            <a:spLocks noGrp="1"/>
          </p:cNvSpPr>
          <p:nvPr>
            <p:ph type="ftr" sz="quarter" idx="11"/>
          </p:nvPr>
        </p:nvSpPr>
        <p:spPr/>
        <p:txBody>
          <a:bodyPr/>
          <a:lstStyle>
            <a:extLst/>
          </a:lstStyle>
          <a:p>
            <a:endParaRPr kumimoji="1" lang="ja-JP" altLang="en-US"/>
          </a:p>
        </p:txBody>
      </p:sp>
      <p:sp>
        <p:nvSpPr>
          <p:cNvPr id="5" name="スライド番号プレースホルダー 4"/>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6" name="タイトル 5"/>
          <p:cNvSpPr>
            <a:spLocks noGrp="1"/>
          </p:cNvSpPr>
          <p:nvPr>
            <p:ph type="title"/>
          </p:nvPr>
        </p:nvSpPr>
        <p:spPr/>
        <p:txBody>
          <a:bodyPr rtlCol="0"/>
          <a:lstStyle>
            <a:extLst/>
          </a:lstStyle>
          <a:p>
            <a:r>
              <a:rPr kumimoji="0" lang="ja-JP" altLang="en-US" smtClean="0"/>
              <a:t>マスター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3" name="フッター プレースホルダー 2"/>
          <p:cNvSpPr>
            <a:spLocks noGrp="1"/>
          </p:cNvSpPr>
          <p:nvPr>
            <p:ph type="ftr" sz="quarter" idx="11"/>
          </p:nvPr>
        </p:nvSpPr>
        <p:spPr/>
        <p:txBody>
          <a:bodyPr/>
          <a:lstStyle>
            <a:extLst/>
          </a:lstStyle>
          <a:p>
            <a:endParaRPr kumimoji="1" lang="ja-JP" altLang="en-US"/>
          </a:p>
        </p:txBody>
      </p:sp>
      <p:sp>
        <p:nvSpPr>
          <p:cNvPr id="4" name="スライド番号プレースホルダー 3"/>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マスター テキストの書式設定</a:t>
            </a:r>
          </a:p>
        </p:txBody>
      </p:sp>
      <p:sp>
        <p:nvSpPr>
          <p:cNvPr id="4" name="コンテンツ プレースホルダー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a:xfrm>
            <a:off x="6727032" y="6407944"/>
            <a:ext cx="1920240" cy="365760"/>
          </a:xfrm>
        </p:spPr>
        <p:txBody>
          <a:bodyPr/>
          <a:lstStyle>
            <a:extLst/>
          </a:lstStyle>
          <a:p>
            <a:fld id="{E90ED720-0104-4369-84BC-D37694168613}" type="datetimeFigureOut">
              <a:rPr kumimoji="1" lang="ja-JP" altLang="en-US" smtClean="0"/>
              <a:pPr/>
              <a:t>2015/4/19</a:t>
            </a:fld>
            <a:endParaRPr kumimoji="1" lang="ja-JP" altLang="en-US"/>
          </a:p>
        </p:txBody>
      </p:sp>
      <p:sp>
        <p:nvSpPr>
          <p:cNvPr id="6" name="フッター プレースホルダー 5"/>
          <p:cNvSpPr>
            <a:spLocks noGrp="1"/>
          </p:cNvSpPr>
          <p:nvPr>
            <p:ph type="ftr" sz="quarter" idx="11"/>
          </p:nvPr>
        </p:nvSpPr>
        <p:spPr/>
        <p:txBody>
          <a:bodyPr/>
          <a:lstStyle>
            <a:extLst/>
          </a:lstStyle>
          <a:p>
            <a:endParaRPr kumimoji="1" lang="ja-JP" altLang="en-US"/>
          </a:p>
        </p:txBody>
      </p:sp>
      <p:sp>
        <p:nvSpPr>
          <p:cNvPr id="7" name="スライド番号プレースホルダー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1"/>
      </p:bgRef>
    </p:bg>
    <p:spTree>
      <p:nvGrpSpPr>
        <p:cNvPr id="1" name=""/>
        <p:cNvGrpSpPr/>
        <p:nvPr/>
      </p:nvGrpSpPr>
      <p:grpSpPr>
        <a:xfrm>
          <a:off x="0" y="0"/>
          <a:ext cx="0" cy="0"/>
          <a:chOff x="0" y="0"/>
          <a:chExt cx="0" cy="0"/>
        </a:xfrm>
      </p:grpSpPr>
      <p:sp>
        <p:nvSpPr>
          <p:cNvPr id="4" name="テキスト プレースホルダー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ja-JP" altLang="en-US" smtClean="0"/>
              <a:t>マスター テキストの書式設定</a:t>
            </a:r>
          </a:p>
        </p:txBody>
      </p:sp>
      <p:sp>
        <p:nvSpPr>
          <p:cNvPr id="3" name="図プレースホルダー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ja-JP" altLang="en-US" smtClean="0"/>
              <a:t>アイコンをクリックして図を追加</a:t>
            </a:r>
            <a:endParaRPr kumimoji="0" lang="en-US" dirty="0"/>
          </a:p>
        </p:txBody>
      </p:sp>
      <p:sp>
        <p:nvSpPr>
          <p:cNvPr id="5" name="日付プレースホルダー 4"/>
          <p:cNvSpPr>
            <a:spLocks noGrp="1"/>
          </p:cNvSpPr>
          <p:nvPr>
            <p:ph type="dt" sz="half" idx="10"/>
          </p:nvPr>
        </p:nvSpPr>
        <p:spPr/>
        <p:txBody>
          <a:bodyPr/>
          <a:lstStyle>
            <a:lvl1pPr>
              <a:defRPr>
                <a:solidFill>
                  <a:schemeClr val="tx1"/>
                </a:solidFill>
              </a:defRPr>
            </a:lvl1pPr>
            <a:extLst/>
          </a:lstStyle>
          <a:p>
            <a:fld id="{E90ED720-0104-4369-84BC-D37694168613}" type="datetimeFigureOut">
              <a:rPr kumimoji="1" lang="ja-JP" altLang="en-US" smtClean="0"/>
              <a:pPr/>
              <a:t>2015/4/19</a:t>
            </a:fld>
            <a:endParaRPr kumimoji="1" lang="ja-JP" altLang="en-US"/>
          </a:p>
        </p:txBody>
      </p:sp>
      <p:sp>
        <p:nvSpPr>
          <p:cNvPr id="6" name="フッター プレースホルダー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1" lang="ja-JP" altLang="en-US"/>
          </a:p>
        </p:txBody>
      </p:sp>
      <p:sp>
        <p:nvSpPr>
          <p:cNvPr id="7" name="スライド番号プレースホルダー 6"/>
          <p:cNvSpPr>
            <a:spLocks noGrp="1"/>
          </p:cNvSpPr>
          <p:nvPr>
            <p:ph type="sldNum" sz="quarter" idx="12"/>
          </p:nvPr>
        </p:nvSpPr>
        <p:spPr/>
        <p:txBody>
          <a:bodyPr/>
          <a:lstStyle>
            <a:lvl1pPr>
              <a:defRPr>
                <a:solidFill>
                  <a:schemeClr val="tx1"/>
                </a:solidFill>
              </a:defRPr>
            </a:lvl1pPr>
            <a:extLst/>
          </a:lstStyle>
          <a:p>
            <a:fld id="{D2D8002D-B5B0-4BAC-B1F6-782DDCCE6D9C}" type="slidenum">
              <a:rPr kumimoji="1" lang="ja-JP" altLang="en-US" smtClean="0"/>
              <a:pPr/>
              <a:t>‹#›</a:t>
            </a:fld>
            <a:endParaRPr kumimoji="1" lang="ja-JP" altLang="en-US"/>
          </a:p>
        </p:txBody>
      </p:sp>
      <p:sp>
        <p:nvSpPr>
          <p:cNvPr id="2" name="タイトル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ja-JP" altLang="en-US" smtClean="0"/>
              <a:t>マスター タイトルの書式設定</a:t>
            </a:r>
            <a:endParaRPr kumimoji="0" lang="en-US"/>
          </a:p>
        </p:txBody>
      </p:sp>
      <p:sp>
        <p:nvSpPr>
          <p:cNvPr id="8" name="フリーフォーム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フリーフォーム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直角三角形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直線コネクタ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山形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山形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1481329"/>
            <a:ext cx="8229600" cy="4386071"/>
          </a:xfrm>
        </p:spPr>
        <p:txBody>
          <a:bodyPr vert="eaVert"/>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44013" y="274640"/>
            <a:ext cx="1777470" cy="5592761"/>
          </a:xfrm>
        </p:spPr>
        <p:txBody>
          <a:bodyPr vert="eaVert"/>
          <a:lstStyle>
            <a:extLs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274641"/>
            <a:ext cx="6324600" cy="5592760"/>
          </a:xfrm>
        </p:spPr>
        <p:txBody>
          <a:bodyPr vert="eaVert"/>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E90ED720-0104-4369-84BC-D37694168613}" type="datetimeFigureOut">
              <a:rPr kumimoji="1" lang="ja-JP" altLang="en-US" smtClean="0"/>
              <a:pPr/>
              <a:t>2015/4/19</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フリーフォーム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フリーフォーム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直角三角形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直線コネクタ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タイトル プレースホルダー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ja-JP" altLang="en-US" smtClean="0"/>
              <a:t>マスター タイトルの書式設定</a:t>
            </a:r>
            <a:endParaRPr kumimoji="0" lang="en-US"/>
          </a:p>
        </p:txBody>
      </p:sp>
      <p:sp>
        <p:nvSpPr>
          <p:cNvPr id="30" name="テキスト プレースホルダー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ja-JP" altLang="en-US" smtClean="0"/>
              <a:t>マスター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ー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90ED720-0104-4369-84BC-D37694168613}" type="datetimeFigureOut">
              <a:rPr kumimoji="1" lang="ja-JP" altLang="en-US" smtClean="0"/>
              <a:pPr/>
              <a:t>2015/4/19</a:t>
            </a:fld>
            <a:endParaRPr kumimoji="1" lang="ja-JP" altLang="en-US"/>
          </a:p>
        </p:txBody>
      </p:sp>
      <p:sp>
        <p:nvSpPr>
          <p:cNvPr id="22" name="フッター プレースホルダー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kumimoji="1" lang="ja-JP" altLang="en-US"/>
          </a:p>
        </p:txBody>
      </p:sp>
      <p:sp>
        <p:nvSpPr>
          <p:cNvPr id="18" name="スライド番号プレースホルダー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2D8002D-B5B0-4BAC-B1F6-782DDCCE6D9C}" type="slidenum">
              <a:rPr kumimoji="1" lang="ja-JP" altLang="en-US" smtClean="0"/>
              <a:pPr/>
              <a:t>‹#›</a:t>
            </a:fld>
            <a:endParaRPr kumimoji="1" lang="ja-JP" alt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1"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1"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1"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1"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1"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1"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1"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1" sz="16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en-US" altLang="ja-JP" sz="1800" dirty="0"/>
              <a:t>JAG </a:t>
            </a:r>
            <a:r>
              <a:rPr lang="en-US" altLang="ja-JP" sz="1800" dirty="0" smtClean="0"/>
              <a:t>Spring Contest 2015</a:t>
            </a:r>
            <a:r>
              <a:rPr lang="en-US" altLang="ja-JP" sz="4000" dirty="0" smtClean="0"/>
              <a:t/>
            </a:r>
            <a:br>
              <a:rPr lang="en-US" altLang="ja-JP" sz="4000" dirty="0" smtClean="0"/>
            </a:br>
            <a:r>
              <a:rPr kumimoji="1" lang="ja-JP" altLang="en-US" dirty="0" smtClean="0"/>
              <a:t>問題 </a:t>
            </a:r>
            <a:r>
              <a:rPr kumimoji="1" lang="en-US" altLang="ja-JP" dirty="0" smtClean="0"/>
              <a:t>D</a:t>
            </a:r>
            <a:r>
              <a:rPr lang="ja-JP" altLang="en-US" dirty="0" smtClean="0"/>
              <a:t> </a:t>
            </a:r>
            <a:r>
              <a:rPr lang="en-US" altLang="ja-JP" dirty="0" smtClean="0"/>
              <a:t>–</a:t>
            </a:r>
            <a:br>
              <a:rPr lang="en-US" altLang="ja-JP" dirty="0" smtClean="0"/>
            </a:br>
            <a:r>
              <a:rPr lang="en-US" altLang="ja-JP" dirty="0"/>
              <a:t>Content Delivery</a:t>
            </a:r>
            <a:endParaRPr kumimoji="1" lang="ja-JP" altLang="en-US" sz="2000" dirty="0"/>
          </a:p>
        </p:txBody>
      </p:sp>
      <p:sp>
        <p:nvSpPr>
          <p:cNvPr id="3" name="サブタイトル 2"/>
          <p:cNvSpPr>
            <a:spLocks noGrp="1"/>
          </p:cNvSpPr>
          <p:nvPr>
            <p:ph type="subTitle" idx="1"/>
          </p:nvPr>
        </p:nvSpPr>
        <p:spPr/>
        <p:txBody>
          <a:bodyPr>
            <a:normAutofit fontScale="92500" lnSpcReduction="20000"/>
          </a:bodyPr>
          <a:lstStyle/>
          <a:p>
            <a:r>
              <a:rPr kumimoji="1" lang="ja-JP" altLang="en-US" dirty="0" smtClean="0"/>
              <a:t>原案</a:t>
            </a:r>
            <a:r>
              <a:rPr kumimoji="1" lang="en-US" altLang="ja-JP" dirty="0" smtClean="0"/>
              <a:t>:</a:t>
            </a:r>
            <a:r>
              <a:rPr lang="ja-JP" altLang="en-US" dirty="0"/>
              <a:t>森</a:t>
            </a:r>
            <a:endParaRPr lang="en-US" altLang="ja-JP" dirty="0" smtClean="0"/>
          </a:p>
          <a:p>
            <a:r>
              <a:rPr lang="ja-JP" altLang="en-US" dirty="0" smtClean="0"/>
              <a:t>解答例：</a:t>
            </a:r>
            <a:r>
              <a:rPr lang="ja-JP" altLang="en-US" dirty="0"/>
              <a:t>森、大橋</a:t>
            </a:r>
            <a:endParaRPr lang="en-US" altLang="ja-JP" dirty="0" smtClean="0"/>
          </a:p>
          <a:p>
            <a:r>
              <a:rPr lang="ja-JP" altLang="en-US" dirty="0" smtClean="0"/>
              <a:t>解説：森</a:t>
            </a:r>
            <a:endParaRPr lang="en-US" altLang="ja-JP" dirty="0" smtClean="0"/>
          </a:p>
        </p:txBody>
      </p:sp>
      <p:sp>
        <p:nvSpPr>
          <p:cNvPr id="4" name="pptTeX_Preamble" descr="\documentclass[12pt]{jarticle}&#10;\pagestyle{empty}&#10;\usepackage{amsmath}&#10;\usepackage[dvips]{color}" hidden="1"/>
          <p:cNvSpPr txBox="1"/>
          <p:nvPr/>
        </p:nvSpPr>
        <p:spPr>
          <a:xfrm>
            <a:off x="-1651000" y="-635000"/>
            <a:ext cx="1651000" cy="635000"/>
          </a:xfrm>
          <a:prstGeom prst="rect">
            <a:avLst/>
          </a:prstGeom>
          <a:noFill/>
        </p:spPr>
        <p:txBody>
          <a:bodyPr vert="horz" rtlCol="0">
            <a:spAutoFit/>
          </a:bodyPr>
          <a:lstStyle/>
          <a:p>
            <a:endParaRPr kumimoji="1" lang="ja-JP"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コンテンツ プレースホルダ 2"/>
              <p:cNvSpPr>
                <a:spLocks noGrp="1"/>
              </p:cNvSpPr>
              <p:nvPr>
                <p:ph idx="1"/>
              </p:nvPr>
            </p:nvSpPr>
            <p:spPr/>
            <p:txBody>
              <a:bodyPr>
                <a:normAutofit/>
              </a:bodyPr>
              <a:lstStyle/>
              <a:p>
                <a:r>
                  <a:rPr lang="ja-JP" altLang="en-US" dirty="0" smtClean="0"/>
                  <a:t>頂点数</a:t>
                </a:r>
                <a14:m>
                  <m:oMath xmlns:m="http://schemas.openxmlformats.org/officeDocument/2006/math">
                    <m:r>
                      <a:rPr lang="en-US" altLang="ja-JP" b="0" i="1" dirty="0" smtClean="0">
                        <a:latin typeface="Cambria Math"/>
                      </a:rPr>
                      <m:t>𝑛</m:t>
                    </m:r>
                  </m:oMath>
                </a14:m>
                <a:r>
                  <a:rPr lang="ja-JP" altLang="en-US" dirty="0" smtClean="0"/>
                  <a:t>で辺の重みが</a:t>
                </a:r>
                <a14:m>
                  <m:oMath xmlns:m="http://schemas.openxmlformats.org/officeDocument/2006/math">
                    <m:sSub>
                      <m:sSubPr>
                        <m:ctrlPr>
                          <a:rPr lang="en-US" altLang="ja-JP" b="0" i="1" smtClean="0">
                            <a:latin typeface="Cambria Math"/>
                          </a:rPr>
                        </m:ctrlPr>
                      </m:sSubPr>
                      <m:e>
                        <m:r>
                          <a:rPr lang="en-US" altLang="ja-JP" b="0" i="1" smtClean="0">
                            <a:latin typeface="Cambria Math"/>
                          </a:rPr>
                          <m:t>𝑐</m:t>
                        </m:r>
                      </m:e>
                      <m:sub>
                        <m:r>
                          <a:rPr lang="en-US" altLang="ja-JP" b="0" i="1" smtClean="0">
                            <a:latin typeface="Cambria Math"/>
                          </a:rPr>
                          <m:t>𝑖</m:t>
                        </m:r>
                      </m:sub>
                    </m:sSub>
                  </m:oMath>
                </a14:m>
                <a:r>
                  <a:rPr lang="ja-JP" altLang="en-US" dirty="0" smtClean="0"/>
                  <a:t>の木</a:t>
                </a:r>
                <a14:m>
                  <m:oMath xmlns:m="http://schemas.openxmlformats.org/officeDocument/2006/math">
                    <m:r>
                      <a:rPr lang="en-US" altLang="ja-JP" b="0" i="1" smtClean="0">
                        <a:latin typeface="Cambria Math"/>
                      </a:rPr>
                      <m:t>𝑇</m:t>
                    </m:r>
                  </m:oMath>
                </a14:m>
                <a:r>
                  <a:rPr lang="ja-JP" altLang="en-US" dirty="0" smtClean="0"/>
                  <a:t>が与えられる</a:t>
                </a:r>
                <a:endParaRPr lang="en-US" altLang="ja-JP" dirty="0" smtClean="0"/>
              </a:p>
              <a:p>
                <a:r>
                  <a:rPr lang="ja-JP" altLang="en-US" dirty="0" smtClean="0"/>
                  <a:t>各頂点にはサイズが</a:t>
                </a:r>
                <a14:m>
                  <m:oMath xmlns:m="http://schemas.openxmlformats.org/officeDocument/2006/math">
                    <m:sSub>
                      <m:sSubPr>
                        <m:ctrlPr>
                          <a:rPr lang="en-US" altLang="ja-JP" b="0" i="1" smtClean="0">
                            <a:latin typeface="Cambria Math"/>
                          </a:rPr>
                        </m:ctrlPr>
                      </m:sSubPr>
                      <m:e>
                        <m:r>
                          <a:rPr lang="en-US" altLang="ja-JP" b="0" i="1" smtClean="0">
                            <a:latin typeface="Cambria Math"/>
                          </a:rPr>
                          <m:t>𝑠</m:t>
                        </m:r>
                      </m:e>
                      <m:sub>
                        <m:r>
                          <a:rPr lang="en-US" altLang="ja-JP" b="0" i="1" smtClean="0">
                            <a:latin typeface="Cambria Math"/>
                          </a:rPr>
                          <m:t>𝑖</m:t>
                        </m:r>
                      </m:sub>
                    </m:sSub>
                  </m:oMath>
                </a14:m>
                <a:r>
                  <a:rPr lang="ja-JP" altLang="en-US" dirty="0" smtClean="0"/>
                  <a:t>のデータがある</a:t>
                </a:r>
                <a:endParaRPr lang="en-US" altLang="ja-JP" dirty="0" smtClean="0"/>
              </a:p>
              <a:p>
                <a:pPr lvl="1"/>
                <a:r>
                  <a:rPr lang="ja-JP" altLang="en-US" dirty="0"/>
                  <a:t>各データは別の頂点</a:t>
                </a:r>
                <a:r>
                  <a:rPr lang="ja-JP" altLang="en-US" dirty="0" smtClean="0"/>
                  <a:t>へ距離</a:t>
                </a:r>
                <a14:m>
                  <m:oMath xmlns:m="http://schemas.openxmlformats.org/officeDocument/2006/math">
                    <m:r>
                      <a:rPr lang="en-US" altLang="ja-JP" i="1" dirty="0">
                        <a:latin typeface="Cambria Math"/>
                      </a:rPr>
                      <m:t>×</m:t>
                    </m:r>
                  </m:oMath>
                </a14:m>
                <a:r>
                  <a:rPr lang="ja-JP" altLang="en-US" dirty="0" smtClean="0"/>
                  <a:t>サイズのコストでコピー可能</a:t>
                </a:r>
                <a:endParaRPr lang="en-US" altLang="ja-JP" dirty="0" smtClean="0"/>
              </a:p>
              <a:p>
                <a:pPr lvl="1"/>
                <a:r>
                  <a:rPr lang="ja-JP" altLang="en-US" dirty="0" smtClean="0"/>
                  <a:t>データをコピーする際には経路の頂点にもキャッシュが残る</a:t>
                </a:r>
                <a:endParaRPr lang="en-US" altLang="ja-JP" dirty="0" smtClean="0"/>
              </a:p>
              <a:p>
                <a:pPr lvl="1"/>
                <a:r>
                  <a:rPr lang="ja-JP" altLang="en-US" dirty="0" smtClean="0"/>
                  <a:t>次回以降のコピーは最も近いキャッシュからコピーされる</a:t>
                </a:r>
                <a:endParaRPr lang="en-US" altLang="ja-JP" dirty="0" smtClean="0"/>
              </a:p>
              <a:p>
                <a14:m>
                  <m:oMath xmlns:m="http://schemas.openxmlformats.org/officeDocument/2006/math">
                    <m:r>
                      <a:rPr lang="en-US" altLang="ja-JP" b="0" i="1" smtClean="0">
                        <a:latin typeface="Cambria Math"/>
                      </a:rPr>
                      <m:t>𝑚</m:t>
                    </m:r>
                  </m:oMath>
                </a14:m>
                <a:r>
                  <a:rPr lang="ja-JP" altLang="en-US" dirty="0" smtClean="0"/>
                  <a:t>回のコピーでかかる最大のコストを求めよ</a:t>
                </a:r>
                <a:endParaRPr lang="en-US" altLang="ja-JP" dirty="0" smtClean="0"/>
              </a:p>
              <a:p>
                <a:endParaRPr lang="en-US" altLang="ja-JP" dirty="0"/>
              </a:p>
              <a:p>
                <a14:m>
                  <m:oMath xmlns:m="http://schemas.openxmlformats.org/officeDocument/2006/math">
                    <m:r>
                      <a:rPr lang="en-US" altLang="ja-JP" b="0" i="1" smtClean="0">
                        <a:latin typeface="Cambria Math"/>
                      </a:rPr>
                      <m:t>2≤</m:t>
                    </m:r>
                    <m:r>
                      <a:rPr lang="en-US" altLang="ja-JP" b="0" i="1" smtClean="0">
                        <a:latin typeface="Cambria Math"/>
                      </a:rPr>
                      <m:t>𝑛</m:t>
                    </m:r>
                    <m:r>
                      <a:rPr lang="en-US" altLang="ja-JP" b="0" i="1" smtClean="0">
                        <a:latin typeface="Cambria Math"/>
                      </a:rPr>
                      <m:t>≤2000</m:t>
                    </m:r>
                  </m:oMath>
                </a14:m>
                <a:endParaRPr lang="en-US" altLang="ja-JP" b="0" dirty="0" smtClean="0"/>
              </a:p>
              <a:p>
                <a14:m>
                  <m:oMath xmlns:m="http://schemas.openxmlformats.org/officeDocument/2006/math">
                    <m:r>
                      <a:rPr lang="en-US" altLang="ja-JP" b="0" i="1" smtClean="0">
                        <a:latin typeface="Cambria Math"/>
                      </a:rPr>
                      <m:t>1≤</m:t>
                    </m:r>
                    <m:r>
                      <a:rPr lang="en-US" altLang="ja-JP" b="0" i="1" smtClean="0">
                        <a:latin typeface="Cambria Math"/>
                      </a:rPr>
                      <m:t>𝑚</m:t>
                    </m:r>
                    <m:r>
                      <a:rPr lang="en-US" altLang="ja-JP" b="0" i="1" smtClean="0">
                        <a:latin typeface="Cambria Math"/>
                      </a:rPr>
                      <m:t>≤</m:t>
                    </m:r>
                    <m:sSup>
                      <m:sSupPr>
                        <m:ctrlPr>
                          <a:rPr lang="en-US" altLang="ja-JP" b="0" i="1" smtClean="0">
                            <a:latin typeface="Cambria Math"/>
                          </a:rPr>
                        </m:ctrlPr>
                      </m:sSupPr>
                      <m:e>
                        <m:r>
                          <a:rPr lang="en-US" altLang="ja-JP" b="0" i="1" smtClean="0">
                            <a:latin typeface="Cambria Math"/>
                          </a:rPr>
                          <m:t>10</m:t>
                        </m:r>
                      </m:e>
                      <m:sup>
                        <m:r>
                          <a:rPr lang="en-US" altLang="ja-JP" b="0" i="1" smtClean="0">
                            <a:latin typeface="Cambria Math"/>
                          </a:rPr>
                          <m:t>9</m:t>
                        </m:r>
                      </m:sup>
                    </m:sSup>
                  </m:oMath>
                </a14:m>
                <a:endParaRPr lang="en-US" altLang="ja-JP" b="0" dirty="0" smtClean="0"/>
              </a:p>
              <a:p>
                <a14:m>
                  <m:oMath xmlns:m="http://schemas.openxmlformats.org/officeDocument/2006/math">
                    <m:r>
                      <a:rPr lang="en-US" altLang="ja-JP" b="0" i="1" smtClean="0">
                        <a:latin typeface="Cambria Math"/>
                      </a:rPr>
                      <m:t>1≤</m:t>
                    </m:r>
                    <m:sSub>
                      <m:sSubPr>
                        <m:ctrlPr>
                          <a:rPr lang="en-US" altLang="ja-JP" b="0" i="1" smtClean="0">
                            <a:latin typeface="Cambria Math"/>
                          </a:rPr>
                        </m:ctrlPr>
                      </m:sSubPr>
                      <m:e>
                        <m:r>
                          <a:rPr lang="en-US" altLang="ja-JP" b="0" i="1" smtClean="0">
                            <a:latin typeface="Cambria Math"/>
                          </a:rPr>
                          <m:t>𝑐</m:t>
                        </m:r>
                      </m:e>
                      <m:sub>
                        <m:r>
                          <a:rPr lang="en-US" altLang="ja-JP" b="0" i="1" smtClean="0">
                            <a:latin typeface="Cambria Math"/>
                          </a:rPr>
                          <m:t>𝑖</m:t>
                        </m:r>
                      </m:sub>
                    </m:sSub>
                    <m:r>
                      <a:rPr lang="en-US" altLang="ja-JP" b="0" i="1" smtClean="0">
                        <a:latin typeface="Cambria Math"/>
                      </a:rPr>
                      <m:t>,</m:t>
                    </m:r>
                    <m:sSub>
                      <m:sSubPr>
                        <m:ctrlPr>
                          <a:rPr lang="en-US" altLang="ja-JP" b="0" i="1" smtClean="0">
                            <a:latin typeface="Cambria Math"/>
                          </a:rPr>
                        </m:ctrlPr>
                      </m:sSubPr>
                      <m:e>
                        <m:r>
                          <a:rPr lang="en-US" altLang="ja-JP" b="0" i="1" smtClean="0">
                            <a:latin typeface="Cambria Math"/>
                          </a:rPr>
                          <m:t>𝑠</m:t>
                        </m:r>
                      </m:e>
                      <m:sub>
                        <m:r>
                          <a:rPr lang="en-US" altLang="ja-JP" b="0" i="1" smtClean="0">
                            <a:latin typeface="Cambria Math"/>
                          </a:rPr>
                          <m:t>𝑖</m:t>
                        </m:r>
                      </m:sub>
                    </m:sSub>
                    <m:r>
                      <a:rPr lang="en-US" altLang="ja-JP" b="0" i="1" smtClean="0">
                        <a:latin typeface="Cambria Math"/>
                      </a:rPr>
                      <m:t>≤10000</m:t>
                    </m:r>
                  </m:oMath>
                </a14:m>
                <a:endParaRPr lang="en-US" altLang="ja-JP" dirty="0" smtClean="0"/>
              </a:p>
            </p:txBody>
          </p:sp>
        </mc:Choice>
        <mc:Fallback xmlns="">
          <p:sp>
            <p:nvSpPr>
              <p:cNvPr id="3" name="コンテンツ プレースホルダ 2"/>
              <p:cNvSpPr>
                <a:spLocks noGrp="1" noRot="1" noChangeAspect="1" noMove="1" noResize="1" noEditPoints="1" noAdjustHandles="1" noChangeArrowheads="1" noChangeShapeType="1" noTextEdit="1"/>
              </p:cNvSpPr>
              <p:nvPr>
                <p:ph idx="1"/>
              </p:nvPr>
            </p:nvSpPr>
            <p:spPr>
              <a:blipFill rotWithShape="1">
                <a:blip r:embed="rId2"/>
                <a:stretch>
                  <a:fillRect t="-2022"/>
                </a:stretch>
              </a:blipFill>
            </p:spPr>
            <p:txBody>
              <a:bodyPr/>
              <a:lstStyle/>
              <a:p>
                <a:r>
                  <a:rPr lang="ja-JP" altLang="en-US">
                    <a:noFill/>
                  </a:rPr>
                  <a:t> </a:t>
                </a:r>
              </a:p>
            </p:txBody>
          </p:sp>
        </mc:Fallback>
      </mc:AlternateContent>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コンテンツ プレースホルダー 1"/>
              <p:cNvSpPr>
                <a:spLocks noGrp="1"/>
              </p:cNvSpPr>
              <p:nvPr>
                <p:ph idx="1"/>
              </p:nvPr>
            </p:nvSpPr>
            <p:spPr/>
            <p:txBody>
              <a:bodyPr>
                <a:normAutofit/>
              </a:bodyPr>
              <a:lstStyle/>
              <a:p>
                <a:r>
                  <a:rPr lang="ja-JP" altLang="en-US" dirty="0" smtClean="0">
                    <a:latin typeface="Cambria Math"/>
                  </a:rPr>
                  <a:t>頂点</a:t>
                </a:r>
                <a14:m>
                  <m:oMath xmlns:m="http://schemas.openxmlformats.org/officeDocument/2006/math">
                    <m:r>
                      <a:rPr lang="en-US" altLang="ja-JP" b="0" i="1" smtClean="0">
                        <a:latin typeface="Cambria Math"/>
                      </a:rPr>
                      <m:t>𝑠</m:t>
                    </m:r>
                  </m:oMath>
                </a14:m>
                <a:r>
                  <a:rPr lang="ja-JP" altLang="en-US" dirty="0" smtClean="0">
                    <a:latin typeface="Cambria Math"/>
                  </a:rPr>
                  <a:t>のデータは他の頂点のデータのキャッシュとは独立なので固定して考える</a:t>
                </a:r>
                <a:endParaRPr lang="en-US" altLang="ja-JP" dirty="0" smtClean="0">
                  <a:latin typeface="Cambria Math"/>
                </a:endParaRPr>
              </a:p>
              <a:p>
                <a14:m>
                  <m:oMath xmlns:m="http://schemas.openxmlformats.org/officeDocument/2006/math">
                    <m:r>
                      <a:rPr lang="en-US" altLang="ja-JP" b="0" i="1" smtClean="0">
                        <a:latin typeface="Cambria Math"/>
                      </a:rPr>
                      <m:t>𝑠</m:t>
                    </m:r>
                  </m:oMath>
                </a14:m>
                <a:r>
                  <a:rPr lang="ja-JP" altLang="en-US" dirty="0" smtClean="0">
                    <a:latin typeface="Cambria Math"/>
                  </a:rPr>
                  <a:t>からダウンロードする際にコストが最も大きくなるのは単純に距離が最も遠い頂点</a:t>
                </a:r>
                <a:endParaRPr kumimoji="1" lang="en-US" altLang="ja-JP" b="0" dirty="0" smtClean="0">
                  <a:latin typeface="Cambria Math"/>
                </a:endParaRPr>
              </a:p>
              <a:p>
                <a:pPr lvl="1"/>
                <a:r>
                  <a:rPr kumimoji="1" lang="en-US" altLang="ja-JP" b="0" dirty="0" smtClean="0"/>
                  <a:t>2</a:t>
                </a:r>
                <a:r>
                  <a:rPr kumimoji="1" lang="ja-JP" altLang="en-US" b="0" dirty="0" smtClean="0"/>
                  <a:t>回目は</a:t>
                </a:r>
                <a:r>
                  <a:rPr kumimoji="1" lang="en-US" altLang="ja-JP" b="0" dirty="0" smtClean="0"/>
                  <a:t>1</a:t>
                </a:r>
                <a:r>
                  <a:rPr kumimoji="1" lang="ja-JP" altLang="en-US" b="0" dirty="0" smtClean="0"/>
                  <a:t>回目に選択する頂点によってコストが変化する</a:t>
                </a:r>
                <a:endParaRPr lang="en-US" altLang="ja-JP" dirty="0"/>
              </a:p>
              <a:p>
                <a:pPr lvl="1"/>
                <a:r>
                  <a:rPr lang="ja-JP" altLang="en-US" dirty="0" smtClean="0"/>
                  <a:t>ただ、</a:t>
                </a:r>
                <a:r>
                  <a:rPr lang="en-US" altLang="ja-JP" dirty="0" smtClean="0"/>
                  <a:t>2</a:t>
                </a:r>
                <a:r>
                  <a:rPr lang="ja-JP" altLang="en-US" dirty="0" err="1" smtClean="0"/>
                  <a:t>つを</a:t>
                </a:r>
                <a:r>
                  <a:rPr lang="ja-JP" altLang="en-US" dirty="0" smtClean="0"/>
                  <a:t>同時に考えると</a:t>
                </a:r>
                <a:r>
                  <a:rPr lang="en-US" altLang="ja-JP" dirty="0" smtClean="0"/>
                  <a:t>1</a:t>
                </a:r>
                <a:r>
                  <a:rPr lang="ja-JP" altLang="en-US" dirty="0" smtClean="0"/>
                  <a:t>回目で最適なものを選ばなかった場合、</a:t>
                </a:r>
                <a:r>
                  <a:rPr lang="en-US" altLang="ja-JP" dirty="0" smtClean="0"/>
                  <a:t>1</a:t>
                </a:r>
                <a:r>
                  <a:rPr lang="ja-JP" altLang="en-US" dirty="0" smtClean="0"/>
                  <a:t>回目か</a:t>
                </a:r>
                <a:r>
                  <a:rPr lang="en-US" altLang="ja-JP" dirty="0" smtClean="0"/>
                  <a:t>2</a:t>
                </a:r>
                <a:r>
                  <a:rPr lang="ja-JP" altLang="en-US" dirty="0" smtClean="0"/>
                  <a:t>回目のどちらかを最適なものにした方がコストが増大する（または同じ）</a:t>
                </a:r>
                <a:endParaRPr lang="en-US" altLang="ja-JP" dirty="0" smtClean="0"/>
              </a:p>
              <a:p>
                <a:r>
                  <a:rPr kumimoji="1" lang="ja-JP" altLang="en-US" b="0" dirty="0" err="1" smtClean="0"/>
                  <a:t>なので</a:t>
                </a:r>
                <a:r>
                  <a:rPr kumimoji="1" lang="ja-JP" altLang="en-US" b="0" dirty="0" smtClean="0"/>
                  <a:t>貪欲で良い</a:t>
                </a:r>
                <a:endParaRPr kumimoji="1" lang="en-US" altLang="ja-JP" b="0" dirty="0" smtClean="0"/>
              </a:p>
              <a:p>
                <a:endParaRPr kumimoji="1" lang="en-US" altLang="ja-JP" dirty="0" smtClean="0"/>
              </a:p>
            </p:txBody>
          </p:sp>
        </mc:Choice>
        <mc:Fallback xmlns="">
          <p:sp>
            <p:nvSpPr>
              <p:cNvPr id="2" name="コンテンツ プレースホルダー 1"/>
              <p:cNvSpPr>
                <a:spLocks noGrp="1" noRot="1" noChangeAspect="1" noMove="1" noResize="1" noEditPoints="1" noAdjustHandles="1" noChangeArrowheads="1" noChangeShapeType="1" noTextEdit="1"/>
              </p:cNvSpPr>
              <p:nvPr>
                <p:ph idx="1"/>
              </p:nvPr>
            </p:nvSpPr>
            <p:spPr>
              <a:blipFill rotWithShape="1">
                <a:blip r:embed="rId2"/>
                <a:stretch>
                  <a:fillRect t="-1348" r="-963"/>
                </a:stretch>
              </a:blipFill>
            </p:spPr>
            <p:txBody>
              <a:bodyPr/>
              <a:lstStyle/>
              <a:p>
                <a:r>
                  <a:rPr lang="ja-JP" altLang="en-US">
                    <a:noFill/>
                  </a:rPr>
                  <a:t> </a:t>
                </a:r>
              </a:p>
            </p:txBody>
          </p:sp>
        </mc:Fallback>
      </mc:AlternateContent>
      <p:sp>
        <p:nvSpPr>
          <p:cNvPr id="3" name="タイトル 2"/>
          <p:cNvSpPr>
            <a:spLocks noGrp="1"/>
          </p:cNvSpPr>
          <p:nvPr>
            <p:ph type="title"/>
          </p:nvPr>
        </p:nvSpPr>
        <p:spPr/>
        <p:txBody>
          <a:bodyPr/>
          <a:lstStyle/>
          <a:p>
            <a:r>
              <a:rPr kumimoji="1" lang="ja-JP" altLang="en-US" dirty="0" smtClean="0"/>
              <a:t>解法</a:t>
            </a:r>
            <a:endParaRPr kumimoji="1" lang="ja-JP" altLang="en-US" dirty="0"/>
          </a:p>
        </p:txBody>
      </p:sp>
    </p:spTree>
    <p:extLst>
      <p:ext uri="{BB962C8B-B14F-4D97-AF65-F5344CB8AC3E}">
        <p14:creationId xmlns:p14="http://schemas.microsoft.com/office/powerpoint/2010/main" val="114542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コンテンツ プレースホルダー 1"/>
              <p:cNvSpPr>
                <a:spLocks noGrp="1"/>
              </p:cNvSpPr>
              <p:nvPr>
                <p:ph idx="1"/>
              </p:nvPr>
            </p:nvSpPr>
            <p:spPr/>
            <p:txBody>
              <a:bodyPr/>
              <a:lstStyle/>
              <a:p>
                <a:r>
                  <a:rPr lang="en-US" altLang="ja-JP" dirty="0" smtClean="0"/>
                  <a:t>dfs</a:t>
                </a:r>
                <a:r>
                  <a:rPr lang="ja-JP" altLang="en-US" dirty="0" smtClean="0"/>
                  <a:t>で各頂点で葉までの最大長と他の葉までのコストを計算すれば、コストの計算は各データに対して</a:t>
                </a:r>
                <a14:m>
                  <m:oMath xmlns:m="http://schemas.openxmlformats.org/officeDocument/2006/math">
                    <m:r>
                      <a:rPr lang="en-US" altLang="ja-JP" b="0" i="1" smtClean="0">
                        <a:latin typeface="Cambria Math"/>
                      </a:rPr>
                      <m:t>𝑂</m:t>
                    </m:r>
                    <m:d>
                      <m:dPr>
                        <m:ctrlPr>
                          <a:rPr lang="en-US" altLang="ja-JP" b="0" i="1" smtClean="0">
                            <a:latin typeface="Cambria Math"/>
                          </a:rPr>
                        </m:ctrlPr>
                      </m:dPr>
                      <m:e>
                        <m:r>
                          <a:rPr lang="en-US" altLang="ja-JP" b="0" i="1" smtClean="0">
                            <a:latin typeface="Cambria Math"/>
                          </a:rPr>
                          <m:t>𝑛</m:t>
                        </m:r>
                      </m:e>
                    </m:d>
                  </m:oMath>
                </a14:m>
                <a:r>
                  <a:rPr lang="ja-JP" altLang="en-US" dirty="0" smtClean="0"/>
                  <a:t>で計算可能</a:t>
                </a:r>
                <a:endParaRPr lang="en-US" altLang="ja-JP" dirty="0" smtClean="0"/>
              </a:p>
              <a:p>
                <a:pPr lvl="1"/>
                <a:r>
                  <a:rPr lang="en-US" altLang="ja-JP" dirty="0" err="1" smtClean="0"/>
                  <a:t>dfs</a:t>
                </a:r>
                <a:r>
                  <a:rPr lang="ja-JP" altLang="en-US" dirty="0" smtClean="0"/>
                  <a:t>後に順々に最長路を求める場合は</a:t>
                </a:r>
                <a14:m>
                  <m:oMath xmlns:m="http://schemas.openxmlformats.org/officeDocument/2006/math">
                    <m:r>
                      <a:rPr lang="en-US" altLang="ja-JP" b="0" i="1" smtClean="0">
                        <a:latin typeface="Cambria Math"/>
                      </a:rPr>
                      <m:t>𝑂</m:t>
                    </m:r>
                    <m:r>
                      <a:rPr lang="en-US" altLang="ja-JP" b="0" i="1" smtClean="0">
                        <a:latin typeface="Cambria Math"/>
                      </a:rPr>
                      <m:t>(</m:t>
                    </m:r>
                    <m:r>
                      <a:rPr lang="en-US" altLang="ja-JP" b="0" i="1" smtClean="0">
                        <a:latin typeface="Cambria Math"/>
                      </a:rPr>
                      <m:t>𝑛</m:t>
                    </m:r>
                    <m:func>
                      <m:funcPr>
                        <m:ctrlPr>
                          <a:rPr lang="en-US" altLang="ja-JP" b="0" i="1" smtClean="0">
                            <a:latin typeface="Cambria Math"/>
                          </a:rPr>
                        </m:ctrlPr>
                      </m:funcPr>
                      <m:fName>
                        <m:r>
                          <m:rPr>
                            <m:sty m:val="p"/>
                          </m:rPr>
                          <a:rPr lang="en-US" altLang="ja-JP" b="0" i="0" smtClean="0">
                            <a:latin typeface="Cambria Math"/>
                          </a:rPr>
                          <m:t>log</m:t>
                        </m:r>
                      </m:fName>
                      <m:e>
                        <m:r>
                          <a:rPr lang="en-US" altLang="ja-JP" b="0" i="1" smtClean="0">
                            <a:latin typeface="Cambria Math"/>
                          </a:rPr>
                          <m:t>𝑛</m:t>
                        </m:r>
                      </m:e>
                    </m:func>
                    <m:r>
                      <a:rPr lang="en-US" altLang="ja-JP" b="0" i="1" smtClean="0">
                        <a:latin typeface="Cambria Math"/>
                      </a:rPr>
                      <m:t>)</m:t>
                    </m:r>
                  </m:oMath>
                </a14:m>
                <a:endParaRPr lang="en-US" altLang="ja-JP" dirty="0"/>
              </a:p>
              <a:p>
                <a:r>
                  <a:rPr lang="ja-JP" altLang="en-US" dirty="0" smtClean="0"/>
                  <a:t>それを</a:t>
                </a:r>
                <a:r>
                  <a:rPr lang="ja-JP" altLang="en-US" dirty="0" smtClean="0"/>
                  <a:t>各データごとに</a:t>
                </a:r>
                <a:r>
                  <a:rPr lang="ja-JP" altLang="en-US" dirty="0" smtClean="0"/>
                  <a:t>やってソートするので全体で</a:t>
                </a:r>
                <a14:m>
                  <m:oMath xmlns:m="http://schemas.openxmlformats.org/officeDocument/2006/math">
                    <m:r>
                      <a:rPr lang="en-US" altLang="ja-JP" b="0" i="1" smtClean="0">
                        <a:latin typeface="Cambria Math"/>
                      </a:rPr>
                      <m:t>𝑂</m:t>
                    </m:r>
                    <m:r>
                      <a:rPr lang="en-US" altLang="ja-JP" b="0" i="1" smtClean="0">
                        <a:latin typeface="Cambria Math"/>
                      </a:rPr>
                      <m:t>(</m:t>
                    </m:r>
                    <m:sSup>
                      <m:sSupPr>
                        <m:ctrlPr>
                          <a:rPr lang="en-US" altLang="ja-JP" b="0" i="1" smtClean="0">
                            <a:latin typeface="Cambria Math"/>
                          </a:rPr>
                        </m:ctrlPr>
                      </m:sSupPr>
                      <m:e>
                        <m:r>
                          <a:rPr lang="en-US" altLang="ja-JP" b="0" i="1" smtClean="0">
                            <a:latin typeface="Cambria Math"/>
                          </a:rPr>
                          <m:t>𝑛</m:t>
                        </m:r>
                      </m:e>
                      <m:sup>
                        <m:r>
                          <a:rPr lang="en-US" altLang="ja-JP" b="0" i="1" smtClean="0">
                            <a:latin typeface="Cambria Math"/>
                          </a:rPr>
                          <m:t>2</m:t>
                        </m:r>
                      </m:sup>
                    </m:sSup>
                    <m:func>
                      <m:funcPr>
                        <m:ctrlPr>
                          <a:rPr lang="en-US" altLang="ja-JP" b="0" i="1" smtClean="0">
                            <a:latin typeface="Cambria Math"/>
                          </a:rPr>
                        </m:ctrlPr>
                      </m:funcPr>
                      <m:fName>
                        <m:r>
                          <m:rPr>
                            <m:sty m:val="p"/>
                          </m:rPr>
                          <a:rPr lang="en-US" altLang="ja-JP" b="0" i="0" smtClean="0">
                            <a:latin typeface="Cambria Math"/>
                          </a:rPr>
                          <m:t>log</m:t>
                        </m:r>
                      </m:fName>
                      <m:e>
                        <m:r>
                          <a:rPr lang="en-US" altLang="ja-JP" b="0" i="1" smtClean="0">
                            <a:latin typeface="Cambria Math"/>
                          </a:rPr>
                          <m:t>𝑛</m:t>
                        </m:r>
                      </m:e>
                    </m:func>
                    <m:r>
                      <a:rPr lang="en-US" altLang="ja-JP" b="0" i="1" smtClean="0">
                        <a:latin typeface="Cambria Math"/>
                      </a:rPr>
                      <m:t>)</m:t>
                    </m:r>
                  </m:oMath>
                </a14:m>
                <a:endParaRPr kumimoji="1" lang="en-US" altLang="ja-JP" dirty="0" smtClean="0"/>
              </a:p>
            </p:txBody>
          </p:sp>
        </mc:Choice>
        <mc:Fallback>
          <p:sp>
            <p:nvSpPr>
              <p:cNvPr id="2" name="コンテンツ プレースホルダー 1"/>
              <p:cNvSpPr>
                <a:spLocks noGrp="1" noRot="1" noChangeAspect="1" noMove="1" noResize="1" noEditPoints="1" noAdjustHandles="1" noChangeArrowheads="1" noChangeShapeType="1" noTextEdit="1"/>
              </p:cNvSpPr>
              <p:nvPr>
                <p:ph idx="1"/>
              </p:nvPr>
            </p:nvSpPr>
            <p:spPr>
              <a:blipFill rotWithShape="1">
                <a:blip r:embed="rId2"/>
                <a:stretch>
                  <a:fillRect t="-2022"/>
                </a:stretch>
              </a:blipFill>
            </p:spPr>
            <p:txBody>
              <a:bodyPr/>
              <a:lstStyle/>
              <a:p>
                <a:r>
                  <a:rPr lang="ja-JP" altLang="en-US">
                    <a:noFill/>
                  </a:rPr>
                  <a:t> </a:t>
                </a:r>
              </a:p>
            </p:txBody>
          </p:sp>
        </mc:Fallback>
      </mc:AlternateContent>
      <p:sp>
        <p:nvSpPr>
          <p:cNvPr id="3" name="タイトル 2"/>
          <p:cNvSpPr>
            <a:spLocks noGrp="1"/>
          </p:cNvSpPr>
          <p:nvPr>
            <p:ph type="title"/>
          </p:nvPr>
        </p:nvSpPr>
        <p:spPr/>
        <p:txBody>
          <a:bodyPr/>
          <a:lstStyle/>
          <a:p>
            <a:r>
              <a:rPr kumimoji="1" lang="ja-JP" altLang="en-US" dirty="0" smtClean="0"/>
              <a:t>計算量</a:t>
            </a:r>
            <a:endParaRPr kumimoji="1" lang="ja-JP" altLang="en-US" dirty="0"/>
          </a:p>
        </p:txBody>
      </p:sp>
    </p:spTree>
    <p:extLst>
      <p:ext uri="{BB962C8B-B14F-4D97-AF65-F5344CB8AC3E}">
        <p14:creationId xmlns:p14="http://schemas.microsoft.com/office/powerpoint/2010/main" val="1928928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ja-JP" altLang="en-US" dirty="0" smtClean="0"/>
              <a:t>森</a:t>
            </a:r>
            <a:endParaRPr lang="en-US" altLang="ja-JP" dirty="0"/>
          </a:p>
          <a:p>
            <a:pPr lvl="1"/>
            <a:r>
              <a:rPr kumimoji="1" lang="en-US" altLang="ja-JP" dirty="0" smtClean="0"/>
              <a:t>119</a:t>
            </a:r>
            <a:r>
              <a:rPr kumimoji="1" lang="ja-JP" altLang="en-US" dirty="0" smtClean="0"/>
              <a:t>行 </a:t>
            </a:r>
            <a:r>
              <a:rPr kumimoji="1" lang="en-US" altLang="ja-JP" dirty="0" smtClean="0"/>
              <a:t>2800B</a:t>
            </a:r>
          </a:p>
          <a:p>
            <a:pPr lvl="1"/>
            <a:r>
              <a:rPr lang="en-US" altLang="ja-JP" dirty="0" smtClean="0"/>
              <a:t>96</a:t>
            </a:r>
            <a:r>
              <a:rPr lang="ja-JP" altLang="en-US" dirty="0" smtClean="0"/>
              <a:t>行 </a:t>
            </a:r>
            <a:r>
              <a:rPr lang="en-US" altLang="ja-JP" dirty="0" smtClean="0"/>
              <a:t>2000B</a:t>
            </a:r>
            <a:r>
              <a:rPr lang="ja-JP" altLang="en-US" dirty="0" smtClean="0"/>
              <a:t>（</a:t>
            </a:r>
            <a:r>
              <a:rPr lang="en-US" altLang="ja-JP" dirty="0" smtClean="0"/>
              <a:t>Java</a:t>
            </a:r>
            <a:r>
              <a:rPr lang="ja-JP" altLang="en-US" dirty="0" smtClean="0"/>
              <a:t>）</a:t>
            </a:r>
            <a:endParaRPr kumimoji="1" lang="en-US" altLang="ja-JP" dirty="0" smtClean="0"/>
          </a:p>
          <a:p>
            <a:r>
              <a:rPr lang="ja-JP" altLang="en-US" dirty="0"/>
              <a:t>大橋</a:t>
            </a:r>
            <a:endParaRPr kumimoji="1" lang="en-US" altLang="ja-JP" dirty="0" smtClean="0"/>
          </a:p>
          <a:p>
            <a:pPr lvl="1"/>
            <a:r>
              <a:rPr lang="en-US" altLang="ja-JP" dirty="0" smtClean="0"/>
              <a:t>136</a:t>
            </a:r>
            <a:r>
              <a:rPr lang="ja-JP" altLang="en-US" dirty="0" smtClean="0"/>
              <a:t>行 </a:t>
            </a:r>
            <a:r>
              <a:rPr lang="en-US" altLang="ja-JP" dirty="0" smtClean="0"/>
              <a:t>3400B</a:t>
            </a:r>
          </a:p>
        </p:txBody>
      </p:sp>
      <p:sp>
        <p:nvSpPr>
          <p:cNvPr id="3" name="タイトル 2"/>
          <p:cNvSpPr>
            <a:spLocks noGrp="1"/>
          </p:cNvSpPr>
          <p:nvPr>
            <p:ph type="title"/>
          </p:nvPr>
        </p:nvSpPr>
        <p:spPr/>
        <p:txBody>
          <a:bodyPr/>
          <a:lstStyle/>
          <a:p>
            <a:r>
              <a:rPr kumimoji="1" lang="ja-JP" altLang="en-US" dirty="0" smtClean="0"/>
              <a:t>ジャッジ解</a:t>
            </a:r>
            <a:endParaRPr kumimoji="1" lang="ja-JP"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en-US" altLang="ja-JP" dirty="0" smtClean="0"/>
              <a:t>First AC</a:t>
            </a:r>
          </a:p>
          <a:p>
            <a:pPr lvl="1"/>
            <a:r>
              <a:rPr lang="ja-JP" altLang="en-US" dirty="0"/>
              <a:t>カラフルジャンボチキン</a:t>
            </a:r>
            <a:r>
              <a:rPr lang="ja-JP" altLang="en-US" b="1" dirty="0" smtClean="0"/>
              <a:t>　</a:t>
            </a:r>
            <a:r>
              <a:rPr lang="en-US" altLang="ja-JP" dirty="0" smtClean="0"/>
              <a:t>(68</a:t>
            </a:r>
            <a:r>
              <a:rPr lang="ja-JP" altLang="en-US" dirty="0" smtClean="0"/>
              <a:t>分</a:t>
            </a:r>
            <a:r>
              <a:rPr lang="en-US" altLang="ja-JP" dirty="0" smtClean="0"/>
              <a:t>)</a:t>
            </a:r>
          </a:p>
          <a:p>
            <a:r>
              <a:rPr kumimoji="1" lang="en-US" altLang="ja-JP" dirty="0" smtClean="0"/>
              <a:t>AC</a:t>
            </a:r>
            <a:r>
              <a:rPr lang="en-US" altLang="ja-JP" dirty="0" smtClean="0"/>
              <a:t> / Submit</a:t>
            </a:r>
            <a:endParaRPr kumimoji="1" lang="en-US" altLang="ja-JP" dirty="0" smtClean="0"/>
          </a:p>
          <a:p>
            <a:pPr lvl="1"/>
            <a:r>
              <a:rPr lang="en-US" altLang="ja-JP" dirty="0" smtClean="0"/>
              <a:t>16/ </a:t>
            </a:r>
            <a:r>
              <a:rPr lang="en-US" altLang="ja-JP" smtClean="0"/>
              <a:t>43 (37%)</a:t>
            </a:r>
            <a:endParaRPr lang="en-US" altLang="ja-JP" dirty="0" smtClean="0"/>
          </a:p>
          <a:p>
            <a:r>
              <a:rPr kumimoji="1" lang="en-US" altLang="ja-JP" dirty="0" smtClean="0"/>
              <a:t>AC / Trying people</a:t>
            </a:r>
          </a:p>
          <a:p>
            <a:pPr lvl="1"/>
            <a:r>
              <a:rPr lang="en-US" altLang="ja-JP" dirty="0" smtClean="0"/>
              <a:t>16/ 22 (51%)</a:t>
            </a:r>
            <a:endParaRPr lang="en-US" altLang="ja-JP" dirty="0" smtClean="0"/>
          </a:p>
        </p:txBody>
      </p:sp>
      <p:sp>
        <p:nvSpPr>
          <p:cNvPr id="3" name="タイトル 2"/>
          <p:cNvSpPr>
            <a:spLocks noGrp="1"/>
          </p:cNvSpPr>
          <p:nvPr>
            <p:ph type="title"/>
          </p:nvPr>
        </p:nvSpPr>
        <p:spPr/>
        <p:txBody>
          <a:bodyPr/>
          <a:lstStyle/>
          <a:p>
            <a:r>
              <a:rPr kumimoji="1" lang="ja-JP" altLang="en-US" dirty="0" smtClean="0"/>
              <a:t>結果</a:t>
            </a:r>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ビジネス">
  <a:themeElements>
    <a:clrScheme name="ビジネス">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ビジネス">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ビジネス">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1148</TotalTime>
  <Words>322</Words>
  <Application>Microsoft Office PowerPoint</Application>
  <PresentationFormat>画面に合わせる (4:3)</PresentationFormat>
  <Paragraphs>38</Paragraphs>
  <Slides>6</Slides>
  <Notes>0</Notes>
  <HiddenSlides>0</HiddenSlides>
  <MMClips>0</MMClips>
  <ScaleCrop>false</ScaleCrop>
  <HeadingPairs>
    <vt:vector size="4" baseType="variant">
      <vt:variant>
        <vt:lpstr>テーマ</vt:lpstr>
      </vt:variant>
      <vt:variant>
        <vt:i4>1</vt:i4>
      </vt:variant>
      <vt:variant>
        <vt:lpstr>スライド タイトル</vt:lpstr>
      </vt:variant>
      <vt:variant>
        <vt:i4>6</vt:i4>
      </vt:variant>
    </vt:vector>
  </HeadingPairs>
  <TitlesOfParts>
    <vt:vector size="7" baseType="lpstr">
      <vt:lpstr>ビジネス</vt:lpstr>
      <vt:lpstr>JAG Spring Contest 2015 問題 D – Content Delivery</vt:lpstr>
      <vt:lpstr>問題</vt:lpstr>
      <vt:lpstr>解法</vt:lpstr>
      <vt:lpstr>計算量</vt:lpstr>
      <vt:lpstr>ジャッジ解</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問題 D：Content Delivery</dc:title>
  <dc:subject/>
  <dc:creator>森　槙悟</dc:creator>
  <dc:description/>
  <cp:lastModifiedBy>cos</cp:lastModifiedBy>
  <cp:revision>236</cp:revision>
  <dcterms:created xsi:type="dcterms:W3CDTF">2011-08-07T07:58:17Z</dcterms:created>
  <dcterms:modified xsi:type="dcterms:W3CDTF">2015-04-19T09:31:38Z</dcterms:modified>
</cp:coreProperties>
</file>