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78" r:id="rId4"/>
    <p:sldId id="279" r:id="rId5"/>
    <p:sldId id="280" r:id="rId6"/>
    <p:sldId id="271" r:id="rId7"/>
    <p:sldId id="260"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57" autoAdjust="0"/>
    <p:restoredTop sz="94658" autoAdjust="0"/>
  </p:normalViewPr>
  <p:slideViewPr>
    <p:cSldViewPr>
      <p:cViewPr varScale="1">
        <p:scale>
          <a:sx n="131" d="100"/>
          <a:sy n="131" d="100"/>
        </p:scale>
        <p:origin x="-1044" y="-84"/>
      </p:cViewPr>
      <p:guideLst>
        <p:guide orient="horz" pos="2160"/>
        <p:guide pos="2880"/>
      </p:guideLst>
    </p:cSldViewPr>
  </p:slideViewPr>
  <p:outlineViewPr>
    <p:cViewPr>
      <p:scale>
        <a:sx n="33" d="100"/>
        <a:sy n="33" d="100"/>
      </p:scale>
      <p:origin x="0" y="88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タイトル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17" name="サブタイトル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grpSp>
        <p:nvGrpSpPr>
          <p:cNvPr id="2" name="グループ化 1"/>
          <p:cNvGrpSpPr/>
          <p:nvPr/>
        </p:nvGrpSpPr>
        <p:grpSpPr>
          <a:xfrm>
            <a:off x="-3765" y="4953000"/>
            <a:ext cx="9147765" cy="1912088"/>
            <a:chOff x="-3765" y="4832896"/>
            <a:chExt cx="9147765" cy="2032192"/>
          </a:xfrm>
        </p:grpSpPr>
        <p:sp>
          <p:nvSpPr>
            <p:cNvPr id="7" name="フリーフォーム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フリーフォーム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フリーフォーム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線コネクタ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付プレースホルダ 29"/>
          <p:cNvSpPr>
            <a:spLocks noGrp="1"/>
          </p:cNvSpPr>
          <p:nvPr>
            <p:ph type="dt" sz="half" idx="10"/>
          </p:nvPr>
        </p:nvSpPr>
        <p:spPr/>
        <p:txBody>
          <a:bodyPr/>
          <a:lstStyle>
            <a:lvl1pPr>
              <a:defRPr>
                <a:solidFill>
                  <a:srgbClr val="FFFFFF"/>
                </a:solidFill>
              </a:defRPr>
            </a:lvl1pPr>
            <a:extLst/>
          </a:lstStyle>
          <a:p>
            <a:fld id="{E90ED720-0104-4369-84BC-D37694168613}" type="datetimeFigureOut">
              <a:rPr kumimoji="1" lang="ja-JP" altLang="en-US" smtClean="0"/>
              <a:pPr/>
              <a:t>2013/4/23</a:t>
            </a:fld>
            <a:endParaRPr kumimoji="1" lang="ja-JP" altLang="en-US"/>
          </a:p>
        </p:txBody>
      </p:sp>
      <p:sp>
        <p:nvSpPr>
          <p:cNvPr id="19" name="フッター プレースホルダ 18"/>
          <p:cNvSpPr>
            <a:spLocks noGrp="1"/>
          </p:cNvSpPr>
          <p:nvPr>
            <p:ph type="ftr" sz="quarter" idx="11"/>
          </p:nvPr>
        </p:nvSpPr>
        <p:spPr/>
        <p:txBody>
          <a:bodyPr/>
          <a:lstStyle>
            <a:lvl1pPr>
              <a:defRPr>
                <a:solidFill>
                  <a:schemeClr val="accent1">
                    <a:tint val="20000"/>
                  </a:schemeClr>
                </a:solidFill>
              </a:defRPr>
            </a:lvl1pPr>
            <a:extLst/>
          </a:lstStyle>
          <a:p>
            <a:endParaRPr kumimoji="1" lang="ja-JP" altLang="en-US"/>
          </a:p>
        </p:txBody>
      </p:sp>
      <p:sp>
        <p:nvSpPr>
          <p:cNvPr id="27" name="スライド番号プレースホルダ 26"/>
          <p:cNvSpPr>
            <a:spLocks noGrp="1"/>
          </p:cNvSpPr>
          <p:nvPr>
            <p:ph type="sldNum" sz="quarter" idx="12"/>
          </p:nvPr>
        </p:nvSpPr>
        <p:spPr/>
        <p:txBody>
          <a:bodyPr/>
          <a:lstStyle>
            <a:lvl1pPr>
              <a:defRPr>
                <a:solidFill>
                  <a:srgbClr val="FFFFFF"/>
                </a:solidFill>
              </a:defRPr>
            </a:lvl1pPr>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タイトル 6"/>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山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山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2">
        <a:schemeClr val="bg1"/>
      </p:bgRef>
    </p:bg>
    <p:spTree>
      <p:nvGrpSpPr>
        <p:cNvPr id="1" name=""/>
        <p:cNvGrpSpPr/>
        <p:nvPr/>
      </p:nvGrpSpPr>
      <p:grpSpPr>
        <a:xfrm>
          <a:off x="0" y="0"/>
          <a:ext cx="0" cy="0"/>
          <a:chOff x="0" y="0"/>
          <a:chExt cx="0" cy="0"/>
        </a:xfrm>
      </p:grpSpPr>
      <p:sp>
        <p:nvSpPr>
          <p:cNvPr id="3" name="コンテンツ プレースホルダ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8" name="タイトル 7"/>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8229600" cy="1143000"/>
          </a:xfrm>
        </p:spPr>
        <p:txBody>
          <a:bodyPr anchor="ctr"/>
          <a:lstStyle>
            <a:lvl1pPr>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bg>
      <p:bgRef idx="1002">
        <a:schemeClr val="bg1"/>
      </p:bgRef>
    </p:bg>
    <p:spTree>
      <p:nvGrpSpPr>
        <p:cNvPr id="1" name=""/>
        <p:cNvGrpSpPr/>
        <p:nvPr/>
      </p:nvGrpSpPr>
      <p:grpSpPr>
        <a:xfrm>
          <a:off x="0" y="0"/>
          <a:ext cx="0" cy="0"/>
          <a:chOff x="0" y="0"/>
          <a:chExt cx="0" cy="0"/>
        </a:xfrm>
      </p:grpSpPr>
      <p:sp>
        <p:nvSpPr>
          <p:cNvPr id="3" name="日付プレースホルダ 2"/>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6" name="タイトル 5"/>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a:xfrm>
            <a:off x="6727032" y="6407944"/>
            <a:ext cx="1920240" cy="365760"/>
          </a:xfrm>
        </p:spPr>
        <p:txBody>
          <a:bodyPr/>
          <a:lstStyle>
            <a:extLst/>
          </a:lstStyle>
          <a:p>
            <a:fld id="{E90ED720-0104-4369-84BC-D37694168613}" type="datetimeFigureOut">
              <a:rPr kumimoji="1" lang="ja-JP" altLang="en-US" smtClean="0"/>
              <a:pPr/>
              <a:t>2013/4/23</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1"/>
      </p:bgRef>
    </p:bg>
    <p:spTree>
      <p:nvGrpSpPr>
        <p:cNvPr id="1" name=""/>
        <p:cNvGrpSpPr/>
        <p:nvPr/>
      </p:nvGrpSpPr>
      <p:grpSpPr>
        <a:xfrm>
          <a:off x="0" y="0"/>
          <a:ext cx="0" cy="0"/>
          <a:chOff x="0" y="0"/>
          <a:chExt cx="0" cy="0"/>
        </a:xfrm>
      </p:grpSpPr>
      <p:sp>
        <p:nvSpPr>
          <p:cNvPr id="4" name="テキスト プレースホルダ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sp>
        <p:nvSpPr>
          <p:cNvPr id="3" name="図プレースホルダ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ja-JP" altLang="en-US" smtClean="0"/>
              <a:t>アイコンをクリックして図を追加</a:t>
            </a:r>
            <a:endParaRPr kumimoji="0" lang="en-US" dirty="0"/>
          </a:p>
        </p:txBody>
      </p:sp>
      <p:sp>
        <p:nvSpPr>
          <p:cNvPr id="5" name="日付プレースホルダ 4"/>
          <p:cNvSpPr>
            <a:spLocks noGrp="1"/>
          </p:cNvSpPr>
          <p:nvPr>
            <p:ph type="dt" sz="half" idx="10"/>
          </p:nvPr>
        </p:nvSpPr>
        <p:spPr/>
        <p:txBody>
          <a:bodyPr/>
          <a:lstStyle>
            <a:lvl1pPr>
              <a:defRPr>
                <a:solidFill>
                  <a:schemeClr val="tx1"/>
                </a:solidFill>
              </a:defRPr>
            </a:lvl1pPr>
            <a:extLst/>
          </a:lstStyle>
          <a:p>
            <a:fld id="{E90ED720-0104-4369-84BC-D37694168613}" type="datetimeFigureOut">
              <a:rPr kumimoji="1" lang="ja-JP" altLang="en-US" smtClean="0"/>
              <a:pPr/>
              <a:t>2013/4/23</a:t>
            </a:fld>
            <a:endParaRPr kumimoji="1" lang="ja-JP" altLang="en-US"/>
          </a:p>
        </p:txBody>
      </p:sp>
      <p:sp>
        <p:nvSpPr>
          <p:cNvPr id="6" name="フッター プレースホルダ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1" lang="ja-JP" altLang="en-US"/>
          </a:p>
        </p:txBody>
      </p:sp>
      <p:sp>
        <p:nvSpPr>
          <p:cNvPr id="7" name="スライド番号プレースホルダ 6"/>
          <p:cNvSpPr>
            <a:spLocks noGrp="1"/>
          </p:cNvSpPr>
          <p:nvPr>
            <p:ph type="sldNum" sz="quarter" idx="12"/>
          </p:nvPr>
        </p:nvSpPr>
        <p:spPr/>
        <p:txBody>
          <a:bodyPr/>
          <a:lstStyle>
            <a:lvl1pPr>
              <a:defRPr>
                <a:solidFill>
                  <a:schemeClr val="tx1"/>
                </a:solidFill>
              </a:defRPr>
            </a:lvl1pPr>
            <a:extLst/>
          </a:lstStyle>
          <a:p>
            <a:fld id="{D2D8002D-B5B0-4BAC-B1F6-782DDCCE6D9C}" type="slidenum">
              <a:rPr kumimoji="1" lang="ja-JP" altLang="en-US" smtClean="0"/>
              <a:pPr/>
              <a:t>‹#›</a:t>
            </a:fld>
            <a:endParaRPr kumimoji="1" lang="ja-JP" altLang="en-US"/>
          </a:p>
        </p:txBody>
      </p:sp>
      <p:sp>
        <p:nvSpPr>
          <p:cNvPr id="2" name="タイトル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ja-JP" altLang="en-US" smtClean="0"/>
              <a:t>マスタ タイトルの書式設定</a:t>
            </a:r>
            <a:endParaRPr kumimoji="0" lang="en-US"/>
          </a:p>
        </p:txBody>
      </p:sp>
      <p:sp>
        <p:nvSpPr>
          <p:cNvPr id="8" name="フリーフォーム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フリーフォーム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線コネクタ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山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山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1481329"/>
            <a:ext cx="8229600" cy="4386071"/>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44013" y="274640"/>
            <a:ext cx="1777470" cy="5592761"/>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274641"/>
            <a:ext cx="6324600" cy="5592760"/>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2013/4/23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フリーフォーム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フリーフォーム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線コネクタ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タイトル プレースホル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ja-JP" altLang="en-US" smtClean="0"/>
              <a:t>マスタ タイトルの書式設定</a:t>
            </a:r>
            <a:endParaRPr kumimoji="0" lang="en-US"/>
          </a:p>
        </p:txBody>
      </p:sp>
      <p:sp>
        <p:nvSpPr>
          <p:cNvPr id="30" name="テキスト プレースホルダ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90ED720-0104-4369-84BC-D37694168613}" type="datetimeFigureOut">
              <a:rPr kumimoji="1" lang="ja-JP" altLang="en-US" smtClean="0"/>
              <a:pPr/>
              <a:t>2013/4/23</a:t>
            </a:fld>
            <a:endParaRPr kumimoji="1" lang="ja-JP" altLang="en-US"/>
          </a:p>
        </p:txBody>
      </p:sp>
      <p:sp>
        <p:nvSpPr>
          <p:cNvPr id="22" name="フッター プレースホルダ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1" lang="ja-JP" altLang="en-US"/>
          </a:p>
        </p:txBody>
      </p:sp>
      <p:sp>
        <p:nvSpPr>
          <p:cNvPr id="18" name="スライド番号プレースホルダ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2D8002D-B5B0-4BAC-B1F6-782DDCCE6D9C}"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1"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1"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1"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1"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1"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1"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1"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1" sz="16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en-US" altLang="ja-JP" sz="1800" dirty="0"/>
              <a:t>JAG </a:t>
            </a:r>
            <a:r>
              <a:rPr lang="en-US" altLang="ja-JP" sz="1800" dirty="0" smtClean="0"/>
              <a:t>Spring </a:t>
            </a:r>
            <a:r>
              <a:rPr lang="en-US" altLang="ja-JP" sz="1800" dirty="0"/>
              <a:t>Contest </a:t>
            </a:r>
            <a:r>
              <a:rPr lang="en-US" altLang="ja-JP" sz="1800" dirty="0" smtClean="0"/>
              <a:t>2013</a:t>
            </a:r>
            <a:r>
              <a:rPr lang="en-US" altLang="ja-JP" sz="4000" dirty="0" smtClean="0"/>
              <a:t/>
            </a:r>
            <a:br>
              <a:rPr lang="en-US" altLang="ja-JP" sz="4000" dirty="0" smtClean="0"/>
            </a:br>
            <a:r>
              <a:rPr kumimoji="1" lang="ja-JP" altLang="en-US" dirty="0" smtClean="0"/>
              <a:t>問題 </a:t>
            </a:r>
            <a:r>
              <a:rPr kumimoji="1" lang="en-US" altLang="ja-JP" dirty="0" smtClean="0"/>
              <a:t>F</a:t>
            </a:r>
            <a:r>
              <a:rPr lang="ja-JP" altLang="en-US" dirty="0" smtClean="0"/>
              <a:t> </a:t>
            </a:r>
            <a:r>
              <a:rPr lang="en-US" altLang="ja-JP" dirty="0" smtClean="0"/>
              <a:t>–Point Distance</a:t>
            </a:r>
            <a:r>
              <a:rPr kumimoji="1" lang="en-US" altLang="ja-JP" dirty="0" smtClean="0"/>
              <a:t/>
            </a:r>
            <a:br>
              <a:rPr kumimoji="1" lang="en-US" altLang="ja-JP" dirty="0" smtClean="0"/>
            </a:br>
            <a:endParaRPr kumimoji="1" lang="ja-JP" altLang="en-US" sz="2000" dirty="0"/>
          </a:p>
        </p:txBody>
      </p:sp>
      <p:sp>
        <p:nvSpPr>
          <p:cNvPr id="3" name="サブタイトル 2"/>
          <p:cNvSpPr>
            <a:spLocks noGrp="1"/>
          </p:cNvSpPr>
          <p:nvPr>
            <p:ph type="subTitle" idx="1"/>
          </p:nvPr>
        </p:nvSpPr>
        <p:spPr/>
        <p:txBody>
          <a:bodyPr>
            <a:normAutofit fontScale="92500" lnSpcReduction="20000"/>
          </a:bodyPr>
          <a:lstStyle/>
          <a:p>
            <a:r>
              <a:rPr kumimoji="1" lang="ja-JP" altLang="en-US" dirty="0" smtClean="0"/>
              <a:t>原案</a:t>
            </a:r>
            <a:r>
              <a:rPr kumimoji="1" lang="en-US" altLang="ja-JP" dirty="0" smtClean="0"/>
              <a:t>:</a:t>
            </a:r>
            <a:r>
              <a:rPr lang="en-US" altLang="ja-JP" dirty="0" smtClean="0">
                <a:sym typeface="Wingdings" pitchFamily="2" charset="2"/>
              </a:rPr>
              <a:t>(</a:t>
            </a:r>
            <a:r>
              <a:rPr lang="ja-JP" altLang="en-US" dirty="0" smtClean="0"/>
              <a:t>森</a:t>
            </a:r>
            <a:r>
              <a:rPr kumimoji="1" lang="en-US" altLang="ja-JP" dirty="0" smtClean="0">
                <a:sym typeface="Wingdings" pitchFamily="2" charset="2"/>
              </a:rPr>
              <a:t>)</a:t>
            </a:r>
            <a:endParaRPr lang="en-US" altLang="ja-JP" dirty="0" smtClean="0"/>
          </a:p>
          <a:p>
            <a:r>
              <a:rPr lang="ja-JP" altLang="en-US" dirty="0" smtClean="0"/>
              <a:t>解答例：山添、森</a:t>
            </a:r>
            <a:endParaRPr lang="en-US" altLang="ja-JP" dirty="0" smtClean="0"/>
          </a:p>
          <a:p>
            <a:r>
              <a:rPr lang="ja-JP" altLang="en-US" dirty="0" smtClean="0"/>
              <a:t>解説：森</a:t>
            </a:r>
            <a:endParaRPr lang="en-US" altLang="ja-JP" dirty="0" smtClean="0"/>
          </a:p>
        </p:txBody>
      </p:sp>
      <p:sp>
        <p:nvSpPr>
          <p:cNvPr id="4" name="pptTeX_Preamble" descr="\documentclass[12pt]{jarticle}&#10;\pagestyle{empty}&#10;\usepackage{amsmath}&#10;\usepackage[dvips]{color}" hidden="1"/>
          <p:cNvSpPr txBox="1"/>
          <p:nvPr/>
        </p:nvSpPr>
        <p:spPr>
          <a:xfrm>
            <a:off x="-1651000" y="-635000"/>
            <a:ext cx="1651000" cy="635000"/>
          </a:xfrm>
          <a:prstGeom prst="rect">
            <a:avLst/>
          </a:prstGeom>
          <a:noFill/>
        </p:spPr>
        <p:txBody>
          <a:bodyPr vert="horz" rtlCol="0">
            <a:spAutoFit/>
          </a:bodyPr>
          <a:lstStyle/>
          <a:p>
            <a:endParaRPr kumimoji="1" lang="ja-JP"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 2"/>
              <p:cNvSpPr>
                <a:spLocks noGrp="1"/>
              </p:cNvSpPr>
              <p:nvPr>
                <p:ph idx="1"/>
              </p:nvPr>
            </p:nvSpPr>
            <p:spPr/>
            <p:txBody>
              <a:bodyPr/>
              <a:lstStyle/>
              <a:p>
                <a:r>
                  <a:rPr lang="ja-JP" altLang="en-US" dirty="0" smtClean="0"/>
                  <a:t>サイズ</a:t>
                </a:r>
                <a14:m>
                  <m:oMath xmlns:m="http://schemas.openxmlformats.org/officeDocument/2006/math">
                    <m:r>
                      <a:rPr lang="en-US" altLang="ja-JP" b="0" i="1" smtClean="0">
                        <a:latin typeface="Cambria Math"/>
                      </a:rPr>
                      <m:t>𝑁</m:t>
                    </m:r>
                    <m:r>
                      <a:rPr lang="en-US" altLang="ja-JP" b="0" i="1" smtClean="0">
                        <a:latin typeface="Cambria Math"/>
                      </a:rPr>
                      <m:t>×</m:t>
                    </m:r>
                    <m:r>
                      <a:rPr lang="en-US" altLang="ja-JP" b="0" i="1" smtClean="0">
                        <a:latin typeface="Cambria Math"/>
                      </a:rPr>
                      <m:t>𝑁</m:t>
                    </m:r>
                  </m:oMath>
                </a14:m>
                <a:r>
                  <a:rPr lang="ja-JP" altLang="en-US" dirty="0" smtClean="0"/>
                  <a:t>のグリッドマップが与えられる</a:t>
                </a:r>
                <a:endParaRPr lang="en-US" altLang="ja-JP" dirty="0" smtClean="0"/>
              </a:p>
              <a:p>
                <a14:m>
                  <m:oMath xmlns:m="http://schemas.openxmlformats.org/officeDocument/2006/math">
                    <m:r>
                      <a:rPr lang="en-US" altLang="ja-JP" b="0" i="1" smtClean="0">
                        <a:latin typeface="Cambria Math"/>
                      </a:rPr>
                      <m:t>(</m:t>
                    </m:r>
                    <m:r>
                      <a:rPr lang="en-US" altLang="ja-JP" b="0" i="1" smtClean="0">
                        <a:latin typeface="Cambria Math"/>
                      </a:rPr>
                      <m:t>𝑥</m:t>
                    </m:r>
                    <m:r>
                      <a:rPr lang="en-US" altLang="ja-JP" b="0" i="1" smtClean="0">
                        <a:latin typeface="Cambria Math"/>
                      </a:rPr>
                      <m:t>,</m:t>
                    </m:r>
                    <m:r>
                      <a:rPr lang="en-US" altLang="ja-JP" b="0" i="1" smtClean="0">
                        <a:latin typeface="Cambria Math"/>
                      </a:rPr>
                      <m:t>𝑦</m:t>
                    </m:r>
                    <m:r>
                      <a:rPr lang="en-US" altLang="ja-JP" b="0" i="1" smtClean="0">
                        <a:latin typeface="Cambria Math"/>
                      </a:rPr>
                      <m:t>)</m:t>
                    </m:r>
                  </m:oMath>
                </a14:m>
                <a:r>
                  <a:rPr lang="ja-JP" altLang="en-US" dirty="0" smtClean="0"/>
                  <a:t>に</a:t>
                </a:r>
                <a14:m>
                  <m:oMath xmlns:m="http://schemas.openxmlformats.org/officeDocument/2006/math">
                    <m:sSub>
                      <m:sSubPr>
                        <m:ctrlPr>
                          <a:rPr lang="en-US" altLang="ja-JP" b="0" i="1" smtClean="0">
                            <a:latin typeface="Cambria Math"/>
                          </a:rPr>
                        </m:ctrlPr>
                      </m:sSubPr>
                      <m:e>
                        <m:r>
                          <a:rPr lang="en-US" altLang="ja-JP" b="0" i="1" smtClean="0">
                            <a:latin typeface="Cambria Math"/>
                          </a:rPr>
                          <m:t>𝐶</m:t>
                        </m:r>
                      </m:e>
                      <m:sub>
                        <m:r>
                          <a:rPr lang="en-US" altLang="ja-JP" b="0" i="1" smtClean="0">
                            <a:latin typeface="Cambria Math"/>
                          </a:rPr>
                          <m:t>𝑥𝑦</m:t>
                        </m:r>
                      </m:sub>
                    </m:sSub>
                  </m:oMath>
                </a14:m>
                <a:r>
                  <a:rPr lang="ja-JP" altLang="en-US" dirty="0" smtClean="0"/>
                  <a:t>個の</a:t>
                </a:r>
                <a:r>
                  <a:rPr lang="ja-JP" altLang="en-US" dirty="0" smtClean="0"/>
                  <a:t>分子がある</a:t>
                </a:r>
                <a:endParaRPr lang="en-US" altLang="ja-JP" dirty="0" smtClean="0"/>
              </a:p>
              <a:p>
                <a:r>
                  <a:rPr lang="ja-JP" altLang="en-US" dirty="0" smtClean="0"/>
                  <a:t>全ての分子のペアについて距離を求めて距離の平均値とヒストグラムを出力せよ</a:t>
                </a:r>
                <a:endParaRPr lang="en-US" altLang="ja-JP" dirty="0" smtClean="0"/>
              </a:p>
              <a:p>
                <a:endParaRPr lang="en-US" altLang="ja-JP" dirty="0" smtClean="0"/>
              </a:p>
              <a:p>
                <a14:m>
                  <m:oMath xmlns:m="http://schemas.openxmlformats.org/officeDocument/2006/math">
                    <m:r>
                      <a:rPr lang="en-US" altLang="ja-JP" b="0" i="1" smtClean="0">
                        <a:latin typeface="Cambria Math"/>
                      </a:rPr>
                      <m:t>𝑁</m:t>
                    </m:r>
                    <m:r>
                      <a:rPr lang="en-US" altLang="ja-JP" b="0" i="1" smtClean="0">
                        <a:latin typeface="Cambria Math"/>
                      </a:rPr>
                      <m:t>≤1,024</m:t>
                    </m:r>
                  </m:oMath>
                </a14:m>
                <a:endParaRPr lang="en-US" altLang="ja-JP" dirty="0" smtClean="0"/>
              </a:p>
              <a:p>
                <a14:m>
                  <m:oMath xmlns:m="http://schemas.openxmlformats.org/officeDocument/2006/math">
                    <m:r>
                      <a:rPr lang="en-US" altLang="ja-JP" i="1">
                        <a:latin typeface="Cambria Math"/>
                      </a:rPr>
                      <m:t>0</m:t>
                    </m:r>
                    <m:r>
                      <a:rPr lang="en-US" altLang="ja-JP" b="0" i="1" smtClean="0">
                        <a:latin typeface="Cambria Math"/>
                      </a:rPr>
                      <m:t>≤</m:t>
                    </m:r>
                    <m:sSub>
                      <m:sSubPr>
                        <m:ctrlPr>
                          <a:rPr lang="en-US" altLang="ja-JP" b="0" i="1" smtClean="0">
                            <a:latin typeface="Cambria Math"/>
                          </a:rPr>
                        </m:ctrlPr>
                      </m:sSubPr>
                      <m:e>
                        <m:r>
                          <a:rPr lang="en-US" altLang="ja-JP" b="0" i="1" smtClean="0">
                            <a:latin typeface="Cambria Math"/>
                          </a:rPr>
                          <m:t>𝐶</m:t>
                        </m:r>
                      </m:e>
                      <m:sub>
                        <m:r>
                          <a:rPr lang="en-US" altLang="ja-JP" b="0" i="1" smtClean="0">
                            <a:latin typeface="Cambria Math"/>
                          </a:rPr>
                          <m:t>𝑥𝑦</m:t>
                        </m:r>
                      </m:sub>
                    </m:sSub>
                    <m:r>
                      <a:rPr lang="en-US" altLang="ja-JP" b="0" i="1" smtClean="0">
                        <a:latin typeface="Cambria Math"/>
                      </a:rPr>
                      <m:t>≤9</m:t>
                    </m:r>
                  </m:oMath>
                </a14:m>
                <a:endParaRPr lang="en-US" altLang="ja-JP" dirty="0" smtClean="0"/>
              </a:p>
              <a:p>
                <a:r>
                  <a:rPr lang="ja-JP" altLang="en-US" dirty="0"/>
                  <a:t>分子</a:t>
                </a:r>
                <a:r>
                  <a:rPr lang="ja-JP" altLang="en-US" dirty="0" smtClean="0"/>
                  <a:t>は最低</a:t>
                </a:r>
                <a:r>
                  <a:rPr lang="en-US" altLang="ja-JP" dirty="0" smtClean="0"/>
                  <a:t>2</a:t>
                </a:r>
                <a:r>
                  <a:rPr lang="ja-JP" altLang="en-US" dirty="0" smtClean="0"/>
                  <a:t>個は存在する</a:t>
                </a:r>
                <a:endParaRPr lang="en-US" altLang="ja-JP" dirty="0" smtClean="0"/>
              </a:p>
              <a:p>
                <a:pPr lvl="1"/>
                <a:r>
                  <a:rPr lang="ja-JP" altLang="en-US" dirty="0"/>
                  <a:t>距離</a:t>
                </a:r>
                <a:r>
                  <a:rPr lang="ja-JP" altLang="en-US" dirty="0" smtClean="0"/>
                  <a:t>の平均値が常に定義できるようにするために</a:t>
                </a:r>
                <a:endParaRPr lang="en-US" altLang="ja-JP" dirty="0" smtClean="0"/>
              </a:p>
            </p:txBody>
          </p:sp>
        </mc:Choice>
        <mc:Fallback>
          <p:sp>
            <p:nvSpPr>
              <p:cNvPr id="3" name="コンテンツ プレースホルダ 2"/>
              <p:cNvSpPr>
                <a:spLocks noGrp="1" noRot="1" noChangeAspect="1" noMove="1" noResize="1" noEditPoints="1" noAdjustHandles="1" noChangeArrowheads="1" noChangeShapeType="1" noTextEdit="1"/>
              </p:cNvSpPr>
              <p:nvPr>
                <p:ph idx="1"/>
              </p:nvPr>
            </p:nvSpPr>
            <p:spPr>
              <a:blipFill rotWithShape="1">
                <a:blip r:embed="rId2"/>
                <a:stretch>
                  <a:fillRect t="-2022" r="-370"/>
                </a:stretch>
              </a:blipFill>
            </p:spPr>
            <p:txBody>
              <a:bodyPr/>
              <a:lstStyle/>
              <a:p>
                <a:r>
                  <a:rPr lang="ja-JP" altLang="en-US">
                    <a:noFill/>
                  </a:rPr>
                  <a:t> </a:t>
                </a:r>
              </a:p>
            </p:txBody>
          </p:sp>
        </mc:Fallback>
      </mc:AlternateContent>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コンテンツ プレースホルダー 1"/>
              <p:cNvSpPr>
                <a:spLocks noGrp="1"/>
              </p:cNvSpPr>
              <p:nvPr>
                <p:ph idx="1"/>
              </p:nvPr>
            </p:nvSpPr>
            <p:spPr/>
            <p:txBody>
              <a:bodyPr>
                <a:normAutofit/>
              </a:bodyPr>
              <a:lstStyle/>
              <a:p>
                <a:r>
                  <a:rPr kumimoji="1" lang="ja-JP" altLang="en-US" dirty="0" smtClean="0"/>
                  <a:t>平均値だけじゃなくてヒストグラムが必要</a:t>
                </a:r>
                <a:endParaRPr kumimoji="1" lang="en-US" altLang="ja-JP" dirty="0" smtClean="0"/>
              </a:p>
              <a:p>
                <a:r>
                  <a:rPr lang="ja-JP" altLang="en-US" dirty="0" smtClean="0"/>
                  <a:t>ヒストグラムを作るのに何が必要？</a:t>
                </a:r>
                <a:endParaRPr lang="en-US" altLang="ja-JP" dirty="0"/>
              </a:p>
              <a:p>
                <a:pPr lvl="1"/>
                <a:r>
                  <a:rPr lang="ja-JP" altLang="en-US" dirty="0" smtClean="0"/>
                  <a:t>二乗距離</a:t>
                </a:r>
                <a14:m>
                  <m:oMath xmlns:m="http://schemas.openxmlformats.org/officeDocument/2006/math">
                    <m:sSub>
                      <m:sSubPr>
                        <m:ctrlPr>
                          <a:rPr lang="en-US" altLang="ja-JP" b="0" i="1" smtClean="0">
                            <a:latin typeface="Cambria Math"/>
                          </a:rPr>
                        </m:ctrlPr>
                      </m:sSubPr>
                      <m:e>
                        <m:r>
                          <a:rPr lang="en-US" altLang="ja-JP" b="0" i="1" smtClean="0">
                            <a:latin typeface="Cambria Math"/>
                          </a:rPr>
                          <m:t>𝑑</m:t>
                        </m:r>
                      </m:e>
                      <m:sub>
                        <m:r>
                          <a:rPr lang="en-US" altLang="ja-JP" b="0" i="1" smtClean="0">
                            <a:latin typeface="Cambria Math"/>
                          </a:rPr>
                          <m:t>𝑖</m:t>
                        </m:r>
                      </m:sub>
                    </m:sSub>
                  </m:oMath>
                </a14:m>
                <a:r>
                  <a:rPr lang="ja-JP" altLang="en-US" dirty="0" smtClean="0"/>
                  <a:t>で何個のペアの分子が存在するか？</a:t>
                </a:r>
                <a:endParaRPr lang="en-US" altLang="ja-JP" dirty="0" smtClean="0"/>
              </a:p>
              <a:p>
                <a:pPr lvl="1"/>
                <a14:m>
                  <m:oMath xmlns:m="http://schemas.openxmlformats.org/officeDocument/2006/math">
                    <m:r>
                      <a:rPr kumimoji="1" lang="en-US" altLang="ja-JP" b="0" i="1" smtClean="0">
                        <a:latin typeface="Cambria Math"/>
                      </a:rPr>
                      <m:t>(</m:t>
                    </m:r>
                    <m:r>
                      <a:rPr kumimoji="1" lang="en-US" altLang="ja-JP" b="0" i="1" smtClean="0">
                        <a:latin typeface="Cambria Math"/>
                      </a:rPr>
                      <m:t>𝑑𝑥</m:t>
                    </m:r>
                    <m:r>
                      <a:rPr kumimoji="1" lang="en-US" altLang="ja-JP" b="0" i="1" smtClean="0">
                        <a:latin typeface="Cambria Math"/>
                      </a:rPr>
                      <m:t>,</m:t>
                    </m:r>
                    <m:r>
                      <a:rPr kumimoji="1" lang="en-US" altLang="ja-JP" b="0" i="1" smtClean="0">
                        <a:latin typeface="Cambria Math"/>
                      </a:rPr>
                      <m:t>𝑑𝑦</m:t>
                    </m:r>
                    <m:r>
                      <a:rPr kumimoji="1" lang="en-US" altLang="ja-JP" b="0" i="1" smtClean="0">
                        <a:latin typeface="Cambria Math"/>
                      </a:rPr>
                      <m:t>)</m:t>
                    </m:r>
                  </m:oMath>
                </a14:m>
                <a:r>
                  <a:rPr kumimoji="1" lang="ja-JP" altLang="en-US" dirty="0" smtClean="0"/>
                  <a:t>離れた位置にペアの分子</a:t>
                </a:r>
                <a:r>
                  <a:rPr lang="ja-JP" altLang="en-US" dirty="0"/>
                  <a:t>が</a:t>
                </a:r>
                <a14:m>
                  <m:oMath xmlns:m="http://schemas.openxmlformats.org/officeDocument/2006/math">
                    <m:r>
                      <a:rPr kumimoji="1" lang="en-US" altLang="ja-JP" b="0" i="1" smtClean="0">
                        <a:latin typeface="Cambria Math"/>
                      </a:rPr>
                      <m:t>𝑔</m:t>
                    </m:r>
                    <m:r>
                      <a:rPr kumimoji="1" lang="en-US" altLang="ja-JP" b="0" i="1" smtClean="0">
                        <a:latin typeface="Cambria Math"/>
                      </a:rPr>
                      <m:t>(</m:t>
                    </m:r>
                    <m:r>
                      <a:rPr kumimoji="1" lang="en-US" altLang="ja-JP" b="0" i="1" smtClean="0">
                        <a:latin typeface="Cambria Math"/>
                      </a:rPr>
                      <m:t>𝑑𝑥</m:t>
                    </m:r>
                    <m:r>
                      <a:rPr kumimoji="1" lang="en-US" altLang="ja-JP" b="0" i="1" smtClean="0">
                        <a:latin typeface="Cambria Math"/>
                      </a:rPr>
                      <m:t>,</m:t>
                    </m:r>
                    <m:r>
                      <a:rPr kumimoji="1" lang="en-US" altLang="ja-JP" b="0" i="1" smtClean="0">
                        <a:latin typeface="Cambria Math"/>
                      </a:rPr>
                      <m:t>𝑑𝑦</m:t>
                    </m:r>
                    <m:r>
                      <a:rPr kumimoji="1" lang="en-US" altLang="ja-JP" b="0" i="1" smtClean="0">
                        <a:latin typeface="Cambria Math"/>
                      </a:rPr>
                      <m:t>)</m:t>
                    </m:r>
                  </m:oMath>
                </a14:m>
                <a:r>
                  <a:rPr kumimoji="1" lang="ja-JP" altLang="en-US" dirty="0" smtClean="0"/>
                  <a:t>個あるとする</a:t>
                </a:r>
                <a:endParaRPr kumimoji="1" lang="en-US" altLang="ja-JP" dirty="0" smtClean="0"/>
              </a:p>
              <a:p>
                <a:pPr lvl="1"/>
                <a14:m>
                  <m:oMath xmlns:m="http://schemas.openxmlformats.org/officeDocument/2006/math">
                    <m:r>
                      <a:rPr kumimoji="1" lang="en-US" altLang="ja-JP" b="0" i="1" smtClean="0">
                        <a:latin typeface="Cambria Math"/>
                      </a:rPr>
                      <m:t>𝑔</m:t>
                    </m:r>
                    <m:r>
                      <a:rPr kumimoji="1" lang="en-US" altLang="ja-JP" b="0" i="1" smtClean="0">
                        <a:latin typeface="Cambria Math"/>
                      </a:rPr>
                      <m:t>(</m:t>
                    </m:r>
                    <m:r>
                      <a:rPr kumimoji="1" lang="en-US" altLang="ja-JP" b="0" i="1" smtClean="0">
                        <a:latin typeface="Cambria Math"/>
                      </a:rPr>
                      <m:t>𝑑𝑥</m:t>
                    </m:r>
                    <m:r>
                      <a:rPr kumimoji="1" lang="en-US" altLang="ja-JP" b="0" i="1" smtClean="0">
                        <a:latin typeface="Cambria Math"/>
                      </a:rPr>
                      <m:t>,</m:t>
                    </m:r>
                    <m:r>
                      <a:rPr kumimoji="1" lang="en-US" altLang="ja-JP" b="0" i="1" smtClean="0">
                        <a:latin typeface="Cambria Math"/>
                      </a:rPr>
                      <m:t>𝑑𝑦</m:t>
                    </m:r>
                    <m:r>
                      <a:rPr kumimoji="1" lang="en-US" altLang="ja-JP" b="0" i="1" smtClean="0">
                        <a:latin typeface="Cambria Math"/>
                      </a:rPr>
                      <m:t>)</m:t>
                    </m:r>
                  </m:oMath>
                </a14:m>
                <a:r>
                  <a:rPr kumimoji="1" lang="ja-JP" altLang="en-US" dirty="0" smtClean="0"/>
                  <a:t>を求めれば簡単にヒストグラムは作れる</a:t>
                </a:r>
                <a:endParaRPr kumimoji="1" lang="en-US" altLang="ja-JP" dirty="0" smtClean="0"/>
              </a:p>
              <a:p>
                <a14:m>
                  <m:oMath xmlns:m="http://schemas.openxmlformats.org/officeDocument/2006/math">
                    <m:r>
                      <a:rPr kumimoji="1" lang="en-US" altLang="ja-JP" b="0" i="1" smtClean="0">
                        <a:latin typeface="Cambria Math"/>
                      </a:rPr>
                      <m:t>𝑓</m:t>
                    </m:r>
                    <m:d>
                      <m:dPr>
                        <m:ctrlPr>
                          <a:rPr kumimoji="1" lang="en-US" altLang="ja-JP" b="0" i="1" smtClean="0">
                            <a:latin typeface="Cambria Math"/>
                          </a:rPr>
                        </m:ctrlPr>
                      </m:dPr>
                      <m:e>
                        <m:r>
                          <a:rPr kumimoji="1" lang="en-US" altLang="ja-JP" b="0" i="1" smtClean="0">
                            <a:latin typeface="Cambria Math"/>
                          </a:rPr>
                          <m:t>𝑥</m:t>
                        </m:r>
                        <m:r>
                          <a:rPr kumimoji="1" lang="en-US" altLang="ja-JP" b="0" i="1" smtClean="0">
                            <a:latin typeface="Cambria Math"/>
                          </a:rPr>
                          <m:t>,</m:t>
                        </m:r>
                        <m:r>
                          <a:rPr kumimoji="1" lang="en-US" altLang="ja-JP" b="0" i="1" smtClean="0">
                            <a:latin typeface="Cambria Math"/>
                          </a:rPr>
                          <m:t>𝑦</m:t>
                        </m:r>
                      </m:e>
                    </m:d>
                    <m:r>
                      <a:rPr kumimoji="1" lang="en-US" altLang="ja-JP" b="0" i="1" smtClean="0">
                        <a:latin typeface="Cambria Math"/>
                      </a:rPr>
                      <m:t>=</m:t>
                    </m:r>
                    <m:sSub>
                      <m:sSubPr>
                        <m:ctrlPr>
                          <a:rPr kumimoji="1" lang="en-US" altLang="ja-JP" b="0" i="1" smtClean="0">
                            <a:latin typeface="Cambria Math"/>
                          </a:rPr>
                        </m:ctrlPr>
                      </m:sSubPr>
                      <m:e>
                        <m:r>
                          <a:rPr kumimoji="1" lang="en-US" altLang="ja-JP" b="0" i="1" smtClean="0">
                            <a:latin typeface="Cambria Math"/>
                          </a:rPr>
                          <m:t>𝐶</m:t>
                        </m:r>
                      </m:e>
                      <m:sub>
                        <m:r>
                          <a:rPr kumimoji="1" lang="en-US" altLang="ja-JP" b="0" i="1" smtClean="0">
                            <a:latin typeface="Cambria Math"/>
                          </a:rPr>
                          <m:t>𝑥𝑦</m:t>
                        </m:r>
                      </m:sub>
                    </m:sSub>
                  </m:oMath>
                </a14:m>
                <a:r>
                  <a:rPr kumimoji="1" lang="ja-JP" altLang="en-US" dirty="0" smtClean="0"/>
                  <a:t>とする</a:t>
                </a:r>
                <a:endParaRPr kumimoji="1" lang="en-US" altLang="ja-JP" dirty="0" smtClean="0"/>
              </a:p>
              <a:p>
                <a14:m>
                  <m:oMath xmlns:m="http://schemas.openxmlformats.org/officeDocument/2006/math">
                    <m:r>
                      <a:rPr kumimoji="1" lang="en-US" altLang="ja-JP" b="0" i="1" smtClean="0">
                        <a:latin typeface="Cambria Math"/>
                      </a:rPr>
                      <m:t>𝑔</m:t>
                    </m:r>
                    <m:d>
                      <m:dPr>
                        <m:ctrlPr>
                          <a:rPr kumimoji="1" lang="en-US" altLang="ja-JP" b="0" i="1" smtClean="0">
                            <a:latin typeface="Cambria Math"/>
                          </a:rPr>
                        </m:ctrlPr>
                      </m:dPr>
                      <m:e>
                        <m:r>
                          <a:rPr kumimoji="1" lang="en-US" altLang="ja-JP" b="0" i="1" smtClean="0">
                            <a:latin typeface="Cambria Math"/>
                          </a:rPr>
                          <m:t>𝑑𝑥</m:t>
                        </m:r>
                        <m:r>
                          <a:rPr kumimoji="1" lang="en-US" altLang="ja-JP" b="0" i="1" smtClean="0">
                            <a:latin typeface="Cambria Math"/>
                          </a:rPr>
                          <m:t>, </m:t>
                        </m:r>
                        <m:r>
                          <a:rPr kumimoji="1" lang="en-US" altLang="ja-JP" b="0" i="1" smtClean="0">
                            <a:latin typeface="Cambria Math"/>
                          </a:rPr>
                          <m:t>𝑑𝑦</m:t>
                        </m:r>
                      </m:e>
                    </m:d>
                    <m:r>
                      <a:rPr kumimoji="1" lang="en-US" altLang="ja-JP" b="0" i="1" smtClean="0">
                        <a:latin typeface="Cambria Math"/>
                      </a:rPr>
                      <m:t>=</m:t>
                    </m:r>
                    <m:nary>
                      <m:naryPr>
                        <m:chr m:val="∑"/>
                        <m:ctrlPr>
                          <a:rPr kumimoji="1" lang="en-US" altLang="ja-JP" b="0" i="1" smtClean="0">
                            <a:latin typeface="Cambria Math"/>
                          </a:rPr>
                        </m:ctrlPr>
                      </m:naryPr>
                      <m:sub>
                        <m:r>
                          <a:rPr kumimoji="1" lang="en-US" altLang="ja-JP" b="0" i="1" smtClean="0">
                            <a:latin typeface="Cambria Math"/>
                          </a:rPr>
                          <m:t>𝑥</m:t>
                        </m:r>
                        <m:r>
                          <a:rPr kumimoji="1" lang="en-US" altLang="ja-JP" b="0" i="1" smtClean="0">
                            <a:latin typeface="Cambria Math"/>
                          </a:rPr>
                          <m:t>=−</m:t>
                        </m:r>
                        <m:r>
                          <a:rPr kumimoji="1" lang="en-US" altLang="ja-JP" b="0" i="1" smtClean="0">
                            <a:latin typeface="Cambria Math"/>
                          </a:rPr>
                          <m:t>𝑁</m:t>
                        </m:r>
                      </m:sub>
                      <m:sup>
                        <m:r>
                          <a:rPr kumimoji="1" lang="en-US" altLang="ja-JP" b="0" i="1" smtClean="0">
                            <a:latin typeface="Cambria Math"/>
                          </a:rPr>
                          <m:t>𝑁</m:t>
                        </m:r>
                      </m:sup>
                      <m:e>
                        <m:nary>
                          <m:naryPr>
                            <m:chr m:val="∑"/>
                            <m:ctrlPr>
                              <a:rPr kumimoji="1" lang="en-US" altLang="ja-JP" b="0" i="1" smtClean="0">
                                <a:latin typeface="Cambria Math"/>
                              </a:rPr>
                            </m:ctrlPr>
                          </m:naryPr>
                          <m:sub>
                            <m:r>
                              <a:rPr kumimoji="1" lang="en-US" altLang="ja-JP" b="0" i="1" smtClean="0">
                                <a:latin typeface="Cambria Math"/>
                              </a:rPr>
                              <m:t>𝑥</m:t>
                            </m:r>
                            <m:r>
                              <a:rPr kumimoji="1" lang="en-US" altLang="ja-JP" b="0" i="1" smtClean="0">
                                <a:latin typeface="Cambria Math"/>
                              </a:rPr>
                              <m:t>=−</m:t>
                            </m:r>
                            <m:r>
                              <a:rPr kumimoji="1" lang="en-US" altLang="ja-JP" b="0" i="1" smtClean="0">
                                <a:latin typeface="Cambria Math"/>
                              </a:rPr>
                              <m:t>𝑁</m:t>
                            </m:r>
                          </m:sub>
                          <m:sup>
                            <m:r>
                              <a:rPr kumimoji="1" lang="en-US" altLang="ja-JP" b="0" i="1" smtClean="0">
                                <a:latin typeface="Cambria Math"/>
                              </a:rPr>
                              <m:t>𝑁</m:t>
                            </m:r>
                          </m:sup>
                          <m:e>
                            <m:r>
                              <a:rPr lang="en-US" altLang="ja-JP" i="1">
                                <a:latin typeface="Cambria Math"/>
                              </a:rPr>
                              <m:t>𝑓</m:t>
                            </m:r>
                            <m:d>
                              <m:dPr>
                                <m:ctrlPr>
                                  <a:rPr lang="en-US" altLang="ja-JP" i="1">
                                    <a:latin typeface="Cambria Math"/>
                                  </a:rPr>
                                </m:ctrlPr>
                              </m:dPr>
                              <m:e>
                                <m:r>
                                  <a:rPr lang="en-US" altLang="ja-JP" i="1">
                                    <a:latin typeface="Cambria Math"/>
                                  </a:rPr>
                                  <m:t>𝑥</m:t>
                                </m:r>
                                <m:r>
                                  <a:rPr lang="en-US" altLang="ja-JP" i="1">
                                    <a:latin typeface="Cambria Math"/>
                                  </a:rPr>
                                  <m:t>,</m:t>
                                </m:r>
                                <m:r>
                                  <a:rPr lang="en-US" altLang="ja-JP" i="1">
                                    <a:latin typeface="Cambria Math"/>
                                  </a:rPr>
                                  <m:t>𝑦</m:t>
                                </m:r>
                              </m:e>
                            </m:d>
                            <m:r>
                              <a:rPr lang="en-US" altLang="ja-JP" i="1">
                                <a:latin typeface="Cambria Math"/>
                              </a:rPr>
                              <m:t>𝑓</m:t>
                            </m:r>
                            <m:r>
                              <a:rPr lang="en-US" altLang="ja-JP" i="1">
                                <a:latin typeface="Cambria Math"/>
                              </a:rPr>
                              <m:t>(</m:t>
                            </m:r>
                            <m:r>
                              <a:rPr lang="en-US" altLang="ja-JP" i="1">
                                <a:latin typeface="Cambria Math"/>
                              </a:rPr>
                              <m:t>𝑥</m:t>
                            </m:r>
                            <m:r>
                              <a:rPr lang="en-US" altLang="ja-JP" i="1">
                                <a:latin typeface="Cambria Math"/>
                              </a:rPr>
                              <m:t>+</m:t>
                            </m:r>
                            <m:r>
                              <a:rPr lang="en-US" altLang="ja-JP" i="1">
                                <a:latin typeface="Cambria Math"/>
                              </a:rPr>
                              <m:t>𝑑𝑥</m:t>
                            </m:r>
                            <m:r>
                              <a:rPr lang="en-US" altLang="ja-JP" i="1">
                                <a:latin typeface="Cambria Math"/>
                              </a:rPr>
                              <m:t>,</m:t>
                            </m:r>
                            <m:r>
                              <a:rPr lang="en-US" altLang="ja-JP" i="1">
                                <a:latin typeface="Cambria Math"/>
                              </a:rPr>
                              <m:t>𝑦</m:t>
                            </m:r>
                            <m:r>
                              <a:rPr lang="en-US" altLang="ja-JP" i="1">
                                <a:latin typeface="Cambria Math"/>
                              </a:rPr>
                              <m:t>+</m:t>
                            </m:r>
                            <m:r>
                              <a:rPr lang="en-US" altLang="ja-JP" i="1">
                                <a:latin typeface="Cambria Math"/>
                              </a:rPr>
                              <m:t>𝑑𝑦</m:t>
                            </m:r>
                            <m:r>
                              <a:rPr lang="en-US" altLang="ja-JP" i="1">
                                <a:latin typeface="Cambria Math"/>
                              </a:rPr>
                              <m:t>)</m:t>
                            </m:r>
                          </m:e>
                        </m:nary>
                      </m:e>
                    </m:nary>
                  </m:oMath>
                </a14:m>
                <a:endParaRPr kumimoji="1" lang="en-US" altLang="ja-JP" b="0" dirty="0" smtClean="0"/>
              </a:p>
              <a:p>
                <a:r>
                  <a:rPr kumimoji="1" lang="ja-JP" altLang="en-US" dirty="0" smtClean="0"/>
                  <a:t>これは相互相関の式</a:t>
                </a:r>
                <a:endParaRPr kumimoji="1" lang="en-US" altLang="ja-JP" dirty="0" smtClean="0"/>
              </a:p>
              <a:p>
                <a:r>
                  <a:rPr lang="ja-JP" altLang="en-US" dirty="0"/>
                  <a:t>相互</a:t>
                </a:r>
                <a:r>
                  <a:rPr lang="ja-JP" altLang="en-US" dirty="0" smtClean="0"/>
                  <a:t>相関≒畳み込み</a:t>
                </a:r>
                <a:endParaRPr lang="en-US" altLang="ja-JP" dirty="0" smtClean="0"/>
              </a:p>
              <a:p>
                <a:pPr lvl="1"/>
                <a:r>
                  <a:rPr lang="en-US" altLang="ja-JP" dirty="0" smtClean="0"/>
                  <a:t>FFT</a:t>
                </a:r>
                <a:r>
                  <a:rPr lang="ja-JP" altLang="en-US" dirty="0" smtClean="0"/>
                  <a:t>で高速に解ける！</a:t>
                </a:r>
                <a:endParaRPr lang="en-US" altLang="ja-JP" dirty="0" smtClean="0"/>
              </a:p>
            </p:txBody>
          </p:sp>
        </mc:Choice>
        <mc:Fallback xmlns="">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2022" b="-674"/>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lstStyle/>
          <a:p>
            <a:r>
              <a:rPr kumimoji="1" lang="ja-JP" altLang="en-US" dirty="0" smtClean="0"/>
              <a:t>式変形してみる</a:t>
            </a:r>
            <a:endParaRPr kumimoji="1" lang="ja-JP" altLang="en-US" dirty="0"/>
          </a:p>
        </p:txBody>
      </p:sp>
    </p:spTree>
    <p:extLst>
      <p:ext uri="{BB962C8B-B14F-4D97-AF65-F5344CB8AC3E}">
        <p14:creationId xmlns:p14="http://schemas.microsoft.com/office/powerpoint/2010/main" val="1539311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コンテンツ プレースホルダー 1"/>
              <p:cNvSpPr>
                <a:spLocks noGrp="1"/>
              </p:cNvSpPr>
              <p:nvPr>
                <p:ph idx="1"/>
              </p:nvPr>
            </p:nvSpPr>
            <p:spPr/>
            <p:txBody>
              <a:bodyPr/>
              <a:lstStyle/>
              <a:p>
                <a:r>
                  <a:rPr lang="ja-JP" altLang="en-US" dirty="0" smtClean="0"/>
                  <a:t>畳み込みって</a:t>
                </a:r>
                <a:r>
                  <a:rPr lang="ja-JP" altLang="en-US" dirty="0"/>
                  <a:t>言った</a:t>
                </a:r>
                <a:r>
                  <a:rPr lang="ja-JP" altLang="en-US" dirty="0" smtClean="0"/>
                  <a:t>けどこれって二次元だよね</a:t>
                </a:r>
                <a:endParaRPr lang="en-US" altLang="ja-JP" dirty="0" smtClean="0"/>
              </a:p>
              <a:p>
                <a:pPr lvl="1"/>
                <a:r>
                  <a:rPr kumimoji="1" lang="en-US" altLang="ja-JP" dirty="0" smtClean="0"/>
                  <a:t>2D FFT</a:t>
                </a:r>
                <a:r>
                  <a:rPr kumimoji="1" lang="ja-JP" altLang="en-US" dirty="0" smtClean="0"/>
                  <a:t>とか</a:t>
                </a:r>
                <a:r>
                  <a:rPr kumimoji="1" lang="en-US" altLang="ja-JP" dirty="0" smtClean="0"/>
                  <a:t>…</a:t>
                </a:r>
                <a:endParaRPr lang="en-US" altLang="ja-JP" dirty="0"/>
              </a:p>
              <a:p>
                <a:endParaRPr kumimoji="1" lang="en-US" altLang="ja-JP" dirty="0" smtClean="0"/>
              </a:p>
              <a:p>
                <a:r>
                  <a:rPr kumimoji="1" lang="ja-JP" altLang="en-US" dirty="0" smtClean="0"/>
                  <a:t>実は</a:t>
                </a:r>
                <a:r>
                  <a:rPr kumimoji="1" lang="en-US" altLang="ja-JP" dirty="0" smtClean="0"/>
                  <a:t>2D FFT</a:t>
                </a:r>
                <a:r>
                  <a:rPr kumimoji="1" lang="ja-JP" altLang="en-US" dirty="0" smtClean="0"/>
                  <a:t>は</a:t>
                </a:r>
                <a:r>
                  <a:rPr kumimoji="1" lang="en-US" altLang="ja-JP" dirty="0" smtClean="0"/>
                  <a:t>FFT</a:t>
                </a:r>
                <a:r>
                  <a:rPr kumimoji="1" lang="ja-JP" altLang="en-US" dirty="0" smtClean="0"/>
                  <a:t>ができれば簡単にできる</a:t>
                </a:r>
                <a:endParaRPr kumimoji="1" lang="en-US" altLang="ja-JP" dirty="0" smtClean="0"/>
              </a:p>
              <a:p>
                <a:pPr lvl="1"/>
                <a:r>
                  <a:rPr lang="ja-JP" altLang="en-US" dirty="0"/>
                  <a:t>各行</a:t>
                </a:r>
                <a:r>
                  <a:rPr lang="ja-JP" altLang="en-US" dirty="0" smtClean="0"/>
                  <a:t>に対して</a:t>
                </a:r>
                <a:r>
                  <a:rPr lang="en-US" altLang="ja-JP" dirty="0" smtClean="0"/>
                  <a:t>FFT</a:t>
                </a:r>
                <a:r>
                  <a:rPr lang="ja-JP" altLang="en-US" dirty="0" smtClean="0"/>
                  <a:t>した後に各列に対して</a:t>
                </a:r>
                <a:r>
                  <a:rPr lang="en-US" altLang="ja-JP" dirty="0" smtClean="0"/>
                  <a:t>FFT</a:t>
                </a:r>
                <a:r>
                  <a:rPr lang="ja-JP" altLang="en-US" dirty="0" smtClean="0"/>
                  <a:t>するだけ</a:t>
                </a:r>
                <a:endParaRPr lang="en-US" altLang="ja-JP" dirty="0" smtClean="0"/>
              </a:p>
              <a:p>
                <a:pPr lvl="1"/>
                <a:r>
                  <a:rPr kumimoji="1" lang="ja-JP" altLang="en-US" dirty="0" smtClean="0"/>
                  <a:t>逆</a:t>
                </a:r>
                <a:r>
                  <a:rPr kumimoji="1" lang="en-US" altLang="ja-JP" dirty="0" smtClean="0"/>
                  <a:t>FFT</a:t>
                </a:r>
                <a:r>
                  <a:rPr kumimoji="1" lang="ja-JP" altLang="en-US" dirty="0" smtClean="0"/>
                  <a:t>も同じ</a:t>
                </a:r>
                <a:endParaRPr kumimoji="1" lang="en-US" altLang="ja-JP" dirty="0" smtClean="0"/>
              </a:p>
              <a:p>
                <a:pPr lvl="1"/>
                <a:r>
                  <a:rPr lang="ja-JP" altLang="en-US" dirty="0"/>
                  <a:t>詳しく</a:t>
                </a:r>
                <a:r>
                  <a:rPr lang="ja-JP" altLang="en-US" dirty="0" smtClean="0"/>
                  <a:t>は</a:t>
                </a:r>
                <a:r>
                  <a:rPr lang="en-US" altLang="ja-JP" dirty="0" smtClean="0"/>
                  <a:t>web</a:t>
                </a:r>
                <a:r>
                  <a:rPr lang="ja-JP" altLang="en-US" dirty="0" smtClean="0"/>
                  <a:t>で検索</a:t>
                </a:r>
                <a:endParaRPr lang="en-US" altLang="ja-JP" dirty="0" smtClean="0"/>
              </a:p>
              <a:p>
                <a:endParaRPr kumimoji="1" lang="en-US" altLang="ja-JP" dirty="0"/>
              </a:p>
              <a:p>
                <a:r>
                  <a:rPr kumimoji="1" lang="ja-JP" altLang="en-US" dirty="0" smtClean="0"/>
                  <a:t>結局</a:t>
                </a:r>
                <a14:m>
                  <m:oMath xmlns:m="http://schemas.openxmlformats.org/officeDocument/2006/math">
                    <m:r>
                      <a:rPr kumimoji="1" lang="en-US" altLang="ja-JP" b="0" i="1" smtClean="0">
                        <a:latin typeface="Cambria Math"/>
                      </a:rPr>
                      <m:t>𝑂</m:t>
                    </m:r>
                    <m:r>
                      <a:rPr kumimoji="1" lang="en-US" altLang="ja-JP" b="0" i="1" smtClean="0">
                        <a:latin typeface="Cambria Math"/>
                      </a:rPr>
                      <m:t>(</m:t>
                    </m:r>
                    <m:sSup>
                      <m:sSupPr>
                        <m:ctrlPr>
                          <a:rPr kumimoji="1" lang="en-US" altLang="ja-JP" b="0" i="1" smtClean="0">
                            <a:latin typeface="Cambria Math"/>
                          </a:rPr>
                        </m:ctrlPr>
                      </m:sSupPr>
                      <m:e>
                        <m:r>
                          <a:rPr kumimoji="1" lang="en-US" altLang="ja-JP" b="0" i="1" smtClean="0">
                            <a:latin typeface="Cambria Math"/>
                          </a:rPr>
                          <m:t>𝑁</m:t>
                        </m:r>
                      </m:e>
                      <m:sup>
                        <m:r>
                          <a:rPr kumimoji="1" lang="en-US" altLang="ja-JP" b="0" i="1" smtClean="0">
                            <a:latin typeface="Cambria Math"/>
                          </a:rPr>
                          <m:t>2</m:t>
                        </m:r>
                      </m:sup>
                    </m:sSup>
                    <m:r>
                      <m:rPr>
                        <m:sty m:val="p"/>
                      </m:rPr>
                      <a:rPr kumimoji="1" lang="en-US" altLang="ja-JP" b="0" i="1" smtClean="0">
                        <a:latin typeface="Cambria Math"/>
                      </a:rPr>
                      <m:t>log</m:t>
                    </m:r>
                    <m:r>
                      <a:rPr kumimoji="1" lang="en-US" altLang="ja-JP" b="0" i="1" smtClean="0">
                        <a:latin typeface="Cambria Math"/>
                      </a:rPr>
                      <m:t>𝑁</m:t>
                    </m:r>
                    <m:r>
                      <a:rPr kumimoji="1" lang="en-US" altLang="ja-JP" b="0" i="1" smtClean="0">
                        <a:latin typeface="Cambria Math"/>
                      </a:rPr>
                      <m:t>)</m:t>
                    </m:r>
                  </m:oMath>
                </a14:m>
                <a:r>
                  <a:rPr kumimoji="1" lang="ja-JP" altLang="en-US" dirty="0" smtClean="0"/>
                  <a:t>で計算可能</a:t>
                </a:r>
                <a:endParaRPr kumimoji="1" lang="en-US" altLang="ja-JP" dirty="0" smtClean="0"/>
              </a:p>
              <a:p>
                <a:pPr lvl="1"/>
                <a:r>
                  <a:rPr kumimoji="1" lang="ja-JP" altLang="en-US" dirty="0" smtClean="0"/>
                  <a:t>係数が大きいので</a:t>
                </a:r>
                <a:r>
                  <a:rPr lang="ja-JP" altLang="en-US" dirty="0"/>
                  <a:t>最大ケースくらい</a:t>
                </a:r>
                <a:r>
                  <a:rPr lang="ja-JP" altLang="en-US" dirty="0" smtClean="0"/>
                  <a:t>は試しておきましょう</a:t>
                </a:r>
                <a:endParaRPr kumimoji="1" lang="ja-JP" altLang="en-US" dirty="0"/>
              </a:p>
            </p:txBody>
          </p:sp>
        </mc:Choice>
        <mc:Fallback xmlns="">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2022"/>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lstStyle/>
          <a:p>
            <a:r>
              <a:rPr kumimoji="1" lang="en-US" altLang="ja-JP" dirty="0" smtClean="0"/>
              <a:t>2D FFT</a:t>
            </a:r>
            <a:endParaRPr kumimoji="1" lang="ja-JP" altLang="en-US" dirty="0"/>
          </a:p>
        </p:txBody>
      </p:sp>
    </p:spTree>
    <p:extLst>
      <p:ext uri="{BB962C8B-B14F-4D97-AF65-F5344CB8AC3E}">
        <p14:creationId xmlns:p14="http://schemas.microsoft.com/office/powerpoint/2010/main" val="696974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lang="ja-JP" altLang="en-US" dirty="0"/>
              <a:t>ヒストグラムの出力は最大</a:t>
            </a:r>
            <a:r>
              <a:rPr lang="en-US" altLang="ja-JP" dirty="0"/>
              <a:t>10,000</a:t>
            </a:r>
            <a:r>
              <a:rPr lang="ja-JP" altLang="en-US" dirty="0"/>
              <a:t>行までです</a:t>
            </a:r>
            <a:endParaRPr lang="en-US" altLang="ja-JP" dirty="0"/>
          </a:p>
          <a:p>
            <a:r>
              <a:rPr lang="ja-JP" altLang="en-US" dirty="0" smtClean="0"/>
              <a:t>個数の管理を</a:t>
            </a:r>
            <a:r>
              <a:rPr lang="en-US" altLang="ja-JP" dirty="0" err="1" smtClean="0"/>
              <a:t>int</a:t>
            </a:r>
            <a:r>
              <a:rPr lang="ja-JP" altLang="en-US" dirty="0" smtClean="0"/>
              <a:t>でやるとオーバーフローします</a:t>
            </a:r>
            <a:endParaRPr lang="en-US" altLang="ja-JP" dirty="0" smtClean="0"/>
          </a:p>
          <a:p>
            <a:pPr lvl="1"/>
            <a:r>
              <a:rPr kumimoji="1" lang="ja-JP" altLang="en-US" dirty="0"/>
              <a:t>最大</a:t>
            </a:r>
            <a:r>
              <a:rPr kumimoji="1" lang="ja-JP" altLang="en-US" dirty="0" smtClean="0"/>
              <a:t>ケースでぎりぎり</a:t>
            </a:r>
            <a:r>
              <a:rPr kumimoji="1" lang="en-US" altLang="ja-JP" dirty="0" smtClean="0"/>
              <a:t>22</a:t>
            </a:r>
            <a:r>
              <a:rPr kumimoji="1" lang="ja-JP" altLang="en-US" dirty="0" smtClean="0"/>
              <a:t>億前後になります</a:t>
            </a:r>
            <a:endParaRPr kumimoji="1" lang="en-US" altLang="ja-JP" dirty="0" smtClean="0"/>
          </a:p>
          <a:p>
            <a:r>
              <a:rPr lang="ja-JP" altLang="en-US" dirty="0" smtClean="0"/>
              <a:t>誤差死</a:t>
            </a:r>
            <a:r>
              <a:rPr lang="ja-JP" altLang="en-US" dirty="0"/>
              <a:t>は無いです</a:t>
            </a:r>
            <a:endParaRPr lang="en-US" altLang="ja-JP" dirty="0"/>
          </a:p>
          <a:p>
            <a:pPr lvl="1"/>
            <a:r>
              <a:rPr lang="ja-JP" altLang="en-US" dirty="0"/>
              <a:t>最大ケースを</a:t>
            </a:r>
            <a:r>
              <a:rPr lang="en-US" altLang="ja-JP" dirty="0"/>
              <a:t>double</a:t>
            </a:r>
            <a:r>
              <a:rPr lang="ja-JP" altLang="en-US" dirty="0"/>
              <a:t>でやっても</a:t>
            </a:r>
            <a:r>
              <a:rPr lang="en-US" altLang="ja-JP" dirty="0"/>
              <a:t>1e-5</a:t>
            </a:r>
            <a:r>
              <a:rPr lang="ja-JP" altLang="en-US" dirty="0"/>
              <a:t>くらいの精度は</a:t>
            </a:r>
            <a:r>
              <a:rPr lang="ja-JP" altLang="en-US" dirty="0" smtClean="0"/>
              <a:t>ある</a:t>
            </a:r>
            <a:endParaRPr lang="en-US" altLang="ja-JP" dirty="0"/>
          </a:p>
          <a:p>
            <a:endParaRPr lang="en-US" altLang="ja-JP" dirty="0" smtClean="0"/>
          </a:p>
          <a:p>
            <a:r>
              <a:rPr lang="en-US" altLang="ja-JP" dirty="0" smtClean="0"/>
              <a:t>FFT</a:t>
            </a:r>
            <a:r>
              <a:rPr lang="ja-JP" altLang="en-US" dirty="0" smtClean="0"/>
              <a:t>は</a:t>
            </a:r>
            <a:r>
              <a:rPr lang="en-US" altLang="ja-JP" dirty="0" smtClean="0"/>
              <a:t>ICPC</a:t>
            </a:r>
            <a:r>
              <a:rPr lang="ja-JP" altLang="en-US" dirty="0" smtClean="0"/>
              <a:t>で出るかどうかは分からんけど、プログラミングコンテストでは極まれに出ます</a:t>
            </a:r>
            <a:endParaRPr lang="en-US" altLang="ja-JP" dirty="0"/>
          </a:p>
        </p:txBody>
      </p:sp>
      <p:sp>
        <p:nvSpPr>
          <p:cNvPr id="3" name="タイトル 2"/>
          <p:cNvSpPr>
            <a:spLocks noGrp="1"/>
          </p:cNvSpPr>
          <p:nvPr>
            <p:ph type="title"/>
          </p:nvPr>
        </p:nvSpPr>
        <p:spPr/>
        <p:txBody>
          <a:bodyPr/>
          <a:lstStyle/>
          <a:p>
            <a:r>
              <a:rPr kumimoji="1" lang="ja-JP" altLang="en-US" dirty="0" smtClean="0"/>
              <a:t>注意点とか</a:t>
            </a:r>
            <a:endParaRPr kumimoji="1" lang="ja-JP" altLang="en-US" dirty="0"/>
          </a:p>
        </p:txBody>
      </p:sp>
    </p:spTree>
    <p:extLst>
      <p:ext uri="{BB962C8B-B14F-4D97-AF65-F5344CB8AC3E}">
        <p14:creationId xmlns:p14="http://schemas.microsoft.com/office/powerpoint/2010/main" val="4040783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ja-JP" altLang="en-US" dirty="0" smtClean="0"/>
              <a:t>山添</a:t>
            </a:r>
            <a:endParaRPr lang="en-US" altLang="ja-JP" dirty="0" smtClean="0"/>
          </a:p>
          <a:p>
            <a:pPr lvl="1"/>
            <a:r>
              <a:rPr kumimoji="1" lang="en-US" altLang="ja-JP" dirty="0" smtClean="0"/>
              <a:t>126</a:t>
            </a:r>
            <a:r>
              <a:rPr kumimoji="1" lang="ja-JP" altLang="en-US" dirty="0" smtClean="0"/>
              <a:t>行　</a:t>
            </a:r>
            <a:r>
              <a:rPr kumimoji="1" lang="en-US" altLang="ja-JP" dirty="0" smtClean="0"/>
              <a:t>2800B</a:t>
            </a:r>
          </a:p>
          <a:p>
            <a:r>
              <a:rPr kumimoji="1" lang="ja-JP" altLang="en-US" dirty="0" smtClean="0"/>
              <a:t>森</a:t>
            </a:r>
            <a:endParaRPr kumimoji="1" lang="en-US" altLang="ja-JP" dirty="0" smtClean="0"/>
          </a:p>
          <a:p>
            <a:pPr lvl="1"/>
            <a:r>
              <a:rPr lang="en-US" altLang="ja-JP" dirty="0" smtClean="0"/>
              <a:t>201</a:t>
            </a:r>
            <a:r>
              <a:rPr lang="ja-JP" altLang="en-US" dirty="0" smtClean="0"/>
              <a:t>行  </a:t>
            </a:r>
            <a:r>
              <a:rPr lang="en-US" altLang="ja-JP" dirty="0" smtClean="0"/>
              <a:t>4900B</a:t>
            </a:r>
          </a:p>
        </p:txBody>
      </p:sp>
      <p:sp>
        <p:nvSpPr>
          <p:cNvPr id="3" name="タイトル 2"/>
          <p:cNvSpPr>
            <a:spLocks noGrp="1"/>
          </p:cNvSpPr>
          <p:nvPr>
            <p:ph type="title"/>
          </p:nvPr>
        </p:nvSpPr>
        <p:spPr/>
        <p:txBody>
          <a:bodyPr/>
          <a:lstStyle/>
          <a:p>
            <a:r>
              <a:rPr kumimoji="1" lang="ja-JP" altLang="en-US" dirty="0" smtClean="0"/>
              <a:t>ジャッジ解</a:t>
            </a:r>
            <a:endParaRPr kumimoji="1" lang="ja-JP"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en-US" altLang="ja-JP" dirty="0" smtClean="0"/>
              <a:t>First AC</a:t>
            </a:r>
          </a:p>
          <a:p>
            <a:pPr lvl="1"/>
            <a:r>
              <a:rPr lang="en-US" altLang="ja-JP" dirty="0" err="1" smtClean="0"/>
              <a:t>agitsune</a:t>
            </a:r>
            <a:r>
              <a:rPr lang="en-US" altLang="ja-JP" dirty="0" smtClean="0"/>
              <a:t>(147</a:t>
            </a:r>
            <a:r>
              <a:rPr lang="ja-JP" altLang="en-US" dirty="0" smtClean="0"/>
              <a:t>分</a:t>
            </a:r>
            <a:r>
              <a:rPr lang="en-US" altLang="ja-JP" dirty="0" smtClean="0"/>
              <a:t>)</a:t>
            </a:r>
          </a:p>
          <a:p>
            <a:r>
              <a:rPr kumimoji="1" lang="en-US" altLang="ja-JP" dirty="0" smtClean="0"/>
              <a:t>AC</a:t>
            </a:r>
            <a:r>
              <a:rPr lang="en-US" altLang="ja-JP" dirty="0" smtClean="0"/>
              <a:t> / Submit</a:t>
            </a:r>
            <a:endParaRPr kumimoji="1" lang="en-US" altLang="ja-JP" dirty="0" smtClean="0"/>
          </a:p>
          <a:p>
            <a:pPr lvl="1"/>
            <a:r>
              <a:rPr lang="en-US" altLang="ja-JP" dirty="0" smtClean="0"/>
              <a:t>2 </a:t>
            </a:r>
            <a:r>
              <a:rPr lang="en-US" altLang="ja-JP" dirty="0"/>
              <a:t>/ </a:t>
            </a:r>
            <a:r>
              <a:rPr lang="en-US" altLang="ja-JP" dirty="0" smtClean="0"/>
              <a:t>9 (22%)</a:t>
            </a:r>
          </a:p>
          <a:p>
            <a:r>
              <a:rPr kumimoji="1" lang="en-US" altLang="ja-JP" dirty="0" smtClean="0"/>
              <a:t>AC / Trying people</a:t>
            </a:r>
          </a:p>
          <a:p>
            <a:pPr lvl="1"/>
            <a:r>
              <a:rPr lang="en-US" altLang="ja-JP" dirty="0" smtClean="0"/>
              <a:t>2 </a:t>
            </a:r>
            <a:r>
              <a:rPr lang="en-US" altLang="ja-JP" dirty="0"/>
              <a:t>/ </a:t>
            </a:r>
            <a:r>
              <a:rPr lang="en-US" altLang="ja-JP" dirty="0" smtClean="0"/>
              <a:t>2 (100%)</a:t>
            </a:r>
          </a:p>
        </p:txBody>
      </p:sp>
      <p:sp>
        <p:nvSpPr>
          <p:cNvPr id="3" name="タイトル 2"/>
          <p:cNvSpPr>
            <a:spLocks noGrp="1"/>
          </p:cNvSpPr>
          <p:nvPr>
            <p:ph type="title"/>
          </p:nvPr>
        </p:nvSpPr>
        <p:spPr/>
        <p:txBody>
          <a:bodyPr/>
          <a:lstStyle/>
          <a:p>
            <a:r>
              <a:rPr kumimoji="1" lang="ja-JP" altLang="en-US" dirty="0" smtClean="0"/>
              <a:t>結果</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ビジネス">
  <a:themeElements>
    <a:clrScheme name="ビジネス">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ビジネス">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500</TotalTime>
  <Words>393</Words>
  <Application>Microsoft Office PowerPoint</Application>
  <PresentationFormat>画面に合わせる (4:3)</PresentationFormat>
  <Paragraphs>55</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ビジネス</vt:lpstr>
      <vt:lpstr>JAG Spring Contest 2013 問題 F –Point Distance </vt:lpstr>
      <vt:lpstr>問題</vt:lpstr>
      <vt:lpstr>式変形してみる</vt:lpstr>
      <vt:lpstr>2D FFT</vt:lpstr>
      <vt:lpstr>注意点とか</vt:lpstr>
      <vt:lpstr>ジャッジ解</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問題 F： Point Distance</dc:title>
  <dc:subject>JAG Regional Practice Contest 2012</dc:subject>
  <dc:creator>森　槙悟</dc:creator>
  <dc:description>Ancient Scrolls</dc:description>
  <cp:lastModifiedBy>cos</cp:lastModifiedBy>
  <cp:revision>156</cp:revision>
  <dcterms:created xsi:type="dcterms:W3CDTF">2011-08-07T07:58:17Z</dcterms:created>
  <dcterms:modified xsi:type="dcterms:W3CDTF">2013-04-22T18:41:31Z</dcterms:modified>
</cp:coreProperties>
</file>