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sldIdLst>
    <p:sldId id="256" r:id="rId2"/>
    <p:sldId id="257" r:id="rId3"/>
    <p:sldId id="258" r:id="rId4"/>
    <p:sldId id="260" r:id="rId5"/>
    <p:sldId id="262" r:id="rId6"/>
    <p:sldId id="261" r:id="rId7"/>
    <p:sldId id="263" r:id="rId8"/>
    <p:sldId id="265" r:id="rId9"/>
    <p:sldId id="264" r:id="rId10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中間 1 - アクセント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8" d="100"/>
          <a:sy n="98" d="100"/>
        </p:scale>
        <p:origin x="-45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Relationship Id="rId2" Type="http://schemas.openxmlformats.org/officeDocument/2006/relationships/image" Target="../media/image2.emf"/><Relationship Id="rId3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pPr eaLnBrk="1" latinLnBrk="0" hangingPunct="1"/>
            <a:fld id="{2CD1DBD8-A67D-41E5-86AA-61E77FDD4AFC}" type="datetimeFigureOut">
              <a:rPr kumimoji="1" lang="en-US" smtClean="0"/>
              <a:pPr eaLnBrk="1" latinLnBrk="0" hangingPunct="1"/>
              <a:t>2015/06/18</a:t>
            </a:fld>
            <a:endParaRPr kumimoji="1"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kumimoji="0" lang="ja-JP" altLang="en-US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624388" y="228600"/>
            <a:ext cx="2057400" cy="203911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CD1DBD8-A67D-41E5-86AA-61E77FDD4AFC}" type="datetimeFigureOut">
              <a:rPr kumimoji="1" lang="en-US" smtClean="0"/>
              <a:pPr eaLnBrk="1" latinLnBrk="0" hangingPunct="1"/>
              <a:t>2015/06/18</a:t>
            </a:fld>
            <a:endParaRPr kumimoji="1"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14F85-A994-48A2-9419-7B6980C315A3}" type="slidenum">
              <a:rPr kumimoji="0" lang="ja-JP" altLang="en-US" smtClean="0"/>
              <a:pPr eaLnBrk="1" latinLnBrk="0" hangingPunct="1"/>
              <a:t>‹#›</a:t>
            </a:fld>
            <a:endParaRPr kumimoji="0" lang="ja-JP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と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4" y="134471"/>
            <a:ext cx="7556313" cy="995082"/>
          </a:xfrm>
        </p:spPr>
        <p:txBody>
          <a:bodyPr anchor="b" anchorCtr="0"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CD1DBD8-A67D-41E5-86AA-61E77FDD4AFC}" type="datetimeFigureOut">
              <a:rPr kumimoji="1" lang="en-US" smtClean="0"/>
              <a:pPr eaLnBrk="1" latinLnBrk="0" hangingPunct="1"/>
              <a:t>2015/06/18</a:t>
            </a:fld>
            <a:endParaRPr kumimoji="1"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14F85-A994-48A2-9419-7B6980C315A3}" type="slidenum">
              <a:rPr kumimoji="0" lang="ja-JP" altLang="en-US" smtClean="0"/>
              <a:pPr eaLnBrk="1" latinLnBrk="0" hangingPunct="1"/>
              <a:t>‹#›</a:t>
            </a:fld>
            <a:endParaRPr kumimoji="0" lang="ja-JP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498518" y="1129553"/>
            <a:ext cx="7558960" cy="774700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>
              <a:buNone/>
              <a:defRPr kumimoji="0" sz="2400" b="0" i="0" u="none" strike="noStrike" kern="1200" cap="none" spc="0" normalizeH="0" baseline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ja-JP" altLang="en-US" smtClean="0"/>
              <a:t>マスター テキストの書式設定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つの図と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pPr eaLnBrk="1" latinLnBrk="0" hangingPunct="1"/>
            <a:fld id="{2CD1DBD8-A67D-41E5-86AA-61E77FDD4AFC}" type="datetimeFigureOut">
              <a:rPr kumimoji="1" lang="en-US" smtClean="0"/>
              <a:pPr eaLnBrk="1" latinLnBrk="0" hangingPunct="1"/>
              <a:t>2015/06/18</a:t>
            </a:fld>
            <a:endParaRPr kumimoji="1"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kumimoji="0" lang="ja-JP" altLang="en-US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74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1779494"/>
            <a:ext cx="3086100" cy="2040905"/>
          </a:xfrm>
        </p:spPr>
        <p:txBody>
          <a:bodyPr lIns="45720" tIns="45720" rIns="45720" anchor="t">
            <a:noAutofit/>
          </a:bodyPr>
          <a:lstStyle>
            <a:lvl1pPr marL="0" indent="0" algn="ctr">
              <a:spcBef>
                <a:spcPts val="600"/>
              </a:spcBef>
              <a:buNone/>
              <a:defRPr sz="460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58907" y="228600"/>
            <a:ext cx="820093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3124200"/>
            <a:ext cx="5638800" cy="1362075"/>
          </a:xfrm>
        </p:spPr>
        <p:txBody>
          <a:bodyPr anchor="b" anchorCtr="0">
            <a:normAutofit/>
          </a:bodyPr>
          <a:lstStyle>
            <a:lvl1pPr algn="l">
              <a:defRPr sz="3200" b="0" cap="none" baseline="0">
                <a:solidFill>
                  <a:schemeClr val="bg1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4495800"/>
            <a:ext cx="5638800" cy="1500187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300"/>
              </a:spcBef>
              <a:buNone/>
              <a:defRPr sz="14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906" y="6248774"/>
            <a:ext cx="1474694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eaLnBrk="1" latinLnBrk="0" hangingPunct="1"/>
            <a:fld id="{2CD1DBD8-A67D-41E5-86AA-61E77FDD4AFC}" type="datetimeFigureOut">
              <a:rPr kumimoji="1" lang="en-US" smtClean="0"/>
              <a:pPr eaLnBrk="1" latinLnBrk="0" hangingPunct="1"/>
              <a:t>2015/06/18</a:t>
            </a:fld>
            <a:endParaRPr kumimoji="1"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0" y="6248774"/>
            <a:ext cx="5638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kumimoji="0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05800" y="6248774"/>
            <a:ext cx="554038" cy="365125"/>
          </a:xfrm>
        </p:spPr>
        <p:txBody>
          <a:bodyPr/>
          <a:lstStyle/>
          <a:p>
            <a:fld id="{CBF14F85-A994-48A2-9419-7B6980C315A3}" type="slidenum">
              <a:rPr kumimoji="0" lang="ja-JP" altLang="en-US" smtClean="0"/>
              <a:pPr eaLnBrk="1" latinLnBrk="0" hangingPunct="1"/>
              <a:t>‹#›</a:t>
            </a:fld>
            <a:endParaRPr kumimoji="0" lang="ja-JP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003612" y="3110754"/>
            <a:ext cx="26090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40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9" name="Rectangle 8"/>
          <p:cNvSpPr/>
          <p:nvPr/>
        </p:nvSpPr>
        <p:spPr>
          <a:xfrm>
            <a:off x="285750" y="228600"/>
            <a:ext cx="212725" cy="63452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9987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CD1DBD8-A67D-41E5-86AA-61E77FDD4AFC}" type="datetimeFigureOut">
              <a:rPr kumimoji="1" lang="en-US" smtClean="0"/>
              <a:pPr eaLnBrk="1" latinLnBrk="0" hangingPunct="1"/>
              <a:t>2015/06/18</a:t>
            </a:fld>
            <a:endParaRPr kumimoji="1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14F85-A994-48A2-9419-7B6980C315A3}" type="slidenum">
              <a:rPr kumimoji="0" lang="ja-JP" altLang="en-US" smtClean="0"/>
              <a:pPr eaLnBrk="1" latinLnBrk="0" hangingPunct="1"/>
              <a:t>‹#›</a:t>
            </a:fld>
            <a:endParaRPr kumimoji="0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541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99878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CD1DBD8-A67D-41E5-86AA-61E77FDD4AFC}" type="datetimeFigureOut">
              <a:rPr kumimoji="1" lang="en-US" smtClean="0"/>
              <a:pPr eaLnBrk="1" latinLnBrk="0" hangingPunct="1"/>
              <a:t>2015/06/18</a:t>
            </a:fld>
            <a:endParaRPr kumimoji="1"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14F85-A994-48A2-9419-7B6980C315A3}" type="slidenum">
              <a:rPr kumimoji="0" lang="ja-JP" altLang="en-US" smtClean="0"/>
              <a:pPr eaLnBrk="1" latinLnBrk="0" hangingPunct="1"/>
              <a:t>‹#›</a:t>
            </a:fld>
            <a:endParaRPr kumimoji="0" lang="ja-JP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7541" y="2070847"/>
            <a:ext cx="3657600" cy="322729"/>
          </a:xfrm>
          <a:prstGeom prst="rect">
            <a:avLst/>
          </a:prstGeom>
          <a:solidFill>
            <a:schemeClr val="accent3"/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99878" y="2070847"/>
            <a:ext cx="3657600" cy="3227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つの上下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7" y="1985963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CD1DBD8-A67D-41E5-86AA-61E77FDD4AFC}" type="datetimeFigureOut">
              <a:rPr kumimoji="1" lang="en-US" smtClean="0"/>
              <a:pPr eaLnBrk="1" latinLnBrk="0" hangingPunct="1"/>
              <a:t>2015/06/18</a:t>
            </a:fld>
            <a:endParaRPr kumimoji="1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ja-JP" altLang="en-US"/>
          </a:p>
        </p:txBody>
      </p:sp>
      <p:sp>
        <p:nvSpPr>
          <p:cNvPr id="13" name="Content Placeholder 2"/>
          <p:cNvSpPr>
            <a:spLocks noGrp="1"/>
          </p:cNvSpPr>
          <p:nvPr>
            <p:ph sz="half" idx="14"/>
          </p:nvPr>
        </p:nvSpPr>
        <p:spPr>
          <a:xfrm>
            <a:off x="498517" y="4164965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14" name="Rectangle 13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05800" y="242234"/>
            <a:ext cx="554038" cy="365125"/>
          </a:xfrm>
        </p:spPr>
        <p:txBody>
          <a:bodyPr/>
          <a:lstStyle/>
          <a:p>
            <a:fld id="{CBF14F85-A994-48A2-9419-7B6980C315A3}" type="slidenum">
              <a:rPr kumimoji="0" lang="ja-JP" altLang="en-US" smtClean="0"/>
              <a:pPr eaLnBrk="1" latinLnBrk="0" hangingPunct="1"/>
              <a:t>‹#›</a:t>
            </a:fld>
            <a:endParaRPr kumimoji="0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CD1DBD8-A67D-41E5-86AA-61E77FDD4AFC}" type="datetimeFigureOut">
              <a:rPr kumimoji="1" lang="en-US" smtClean="0"/>
              <a:pPr eaLnBrk="1" latinLnBrk="0" hangingPunct="1"/>
              <a:t>2015/06/18</a:t>
            </a:fld>
            <a:endParaRPr kumimoji="1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14F85-A994-48A2-9419-7B6980C315A3}" type="slidenum">
              <a:rPr kumimoji="0" lang="ja-JP" altLang="en-US" smtClean="0"/>
              <a:pPr eaLnBrk="1" latinLnBrk="0" hangingPunct="1"/>
              <a:t>‹#›</a:t>
            </a:fld>
            <a:endParaRPr kumimoji="0" lang="ja-JP" altLang="en-US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CD1DBD8-A67D-41E5-86AA-61E77FDD4AFC}" type="datetimeFigureOut">
              <a:rPr kumimoji="1" lang="en-US" smtClean="0"/>
              <a:pPr eaLnBrk="1" latinLnBrk="0" hangingPunct="1"/>
              <a:t>2015/06/18</a:t>
            </a:fld>
            <a:endParaRPr kumimoji="1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14F85-A994-48A2-9419-7B6980C315A3}" type="slidenum">
              <a:rPr kumimoji="0" lang="ja-JP" altLang="en-US" smtClean="0"/>
              <a:pPr eaLnBrk="1" latinLnBrk="0" hangingPunct="1"/>
              <a:t>‹#›</a:t>
            </a:fld>
            <a:endParaRPr kumimoji="0" lang="ja-JP" altLang="en-US"/>
          </a:p>
        </p:txBody>
      </p:sp>
      <p:sp>
        <p:nvSpPr>
          <p:cNvPr id="12" name="Content Placeholder 2"/>
          <p:cNvSpPr>
            <a:spLocks noGrp="1"/>
          </p:cNvSpPr>
          <p:nvPr>
            <p:ph sz="half" idx="17"/>
          </p:nvPr>
        </p:nvSpPr>
        <p:spPr>
          <a:xfrm>
            <a:off x="502920" y="1985963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8"/>
          </p:nvPr>
        </p:nvSpPr>
        <p:spPr>
          <a:xfrm>
            <a:off x="502920" y="4164965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16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CD1DBD8-A67D-41E5-86AA-61E77FDD4AFC}" type="datetimeFigureOut">
              <a:rPr kumimoji="1" lang="en-US" smtClean="0"/>
              <a:pPr eaLnBrk="1" latinLnBrk="0" hangingPunct="1"/>
              <a:t>2015/06/18</a:t>
            </a:fld>
            <a:endParaRPr kumimoji="1"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14F85-A994-48A2-9419-7B6980C315A3}" type="slidenum">
              <a:rPr kumimoji="0" lang="ja-JP" altLang="en-US" smtClean="0"/>
              <a:pPr eaLnBrk="1" latinLnBrk="0" hangingPunct="1"/>
              <a:t>‹#›</a:t>
            </a:fld>
            <a:endParaRPr kumimoji="0" lang="ja-JP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CD1DBD8-A67D-41E5-86AA-61E77FDD4AFC}" type="datetimeFigureOut">
              <a:rPr kumimoji="1" lang="en-US" smtClean="0"/>
              <a:pPr eaLnBrk="1" latinLnBrk="0" hangingPunct="1"/>
              <a:t>2015/06/18</a:t>
            </a:fld>
            <a:endParaRPr kumimoji="1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14F85-A994-48A2-9419-7B6980C315A3}" type="slidenum">
              <a:rPr kumimoji="0" lang="ja-JP" altLang="en-US" smtClean="0"/>
              <a:pPr eaLnBrk="1" latinLnBrk="0" hangingPunct="1"/>
              <a:t>‹#›</a:t>
            </a:fld>
            <a:endParaRPr kumimoji="0" lang="ja-JP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3451225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5" y="2571750"/>
            <a:ext cx="3255264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8775" y="273050"/>
            <a:ext cx="4597399" cy="585311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3" y="3733800"/>
            <a:ext cx="325526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pPr eaLnBrk="1" latinLnBrk="0" hangingPunct="1"/>
            <a:fld id="{2CD1DBD8-A67D-41E5-86AA-61E77FDD4AFC}" type="datetimeFigureOut">
              <a:rPr kumimoji="1" lang="en-US" smtClean="0"/>
              <a:pPr eaLnBrk="1" latinLnBrk="0" hangingPunct="1"/>
              <a:t>2015/06/18</a:t>
            </a:fld>
            <a:endParaRPr kumimoji="1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59305" y="6423585"/>
            <a:ext cx="3316941" cy="365125"/>
          </a:xfrm>
        </p:spPr>
        <p:txBody>
          <a:bodyPr/>
          <a:lstStyle/>
          <a:p>
            <a:endParaRPr kumimoji="0" lang="ja-JP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9404" y="3124200"/>
            <a:ext cx="3898272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6" y="228600"/>
            <a:ext cx="3460658" cy="63452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69404" y="3995737"/>
            <a:ext cx="3898272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pPr eaLnBrk="1" latinLnBrk="0" hangingPunct="1"/>
            <a:fld id="{2CD1DBD8-A67D-41E5-86AA-61E77FDD4AFC}" type="datetimeFigureOut">
              <a:rPr kumimoji="1" lang="en-US" smtClean="0"/>
              <a:pPr eaLnBrk="1" latinLnBrk="0" hangingPunct="1"/>
              <a:t>2015/06/18</a:t>
            </a:fld>
            <a:endParaRPr kumimoji="1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kumimoji="0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14F85-A994-48A2-9419-7B6980C315A3}" type="slidenum">
              <a:rPr kumimoji="0" lang="ja-JP" altLang="en-US" smtClean="0"/>
              <a:pPr eaLnBrk="1" latinLnBrk="0" hangingPunct="1"/>
              <a:t>‹#›</a:t>
            </a:fld>
            <a:endParaRPr kumimoji="0" lang="ja-JP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3990110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の上に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505" y="4424082"/>
            <a:ext cx="6191157" cy="83371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28600"/>
            <a:ext cx="637838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6505" y="5257799"/>
            <a:ext cx="6191157" cy="885825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CD1DBD8-A67D-41E5-86AA-61E77FDD4AFC}" type="datetimeFigureOut">
              <a:rPr kumimoji="1" lang="en-US" smtClean="0"/>
              <a:pPr eaLnBrk="1" latinLnBrk="0" hangingPunct="1"/>
              <a:t>2015/06/18</a:t>
            </a:fld>
            <a:endParaRPr kumimoji="1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14F85-A994-48A2-9419-7B6980C315A3}" type="slidenum">
              <a:rPr kumimoji="0" lang="ja-JP" altLang="en-US" smtClean="0"/>
              <a:pPr eaLnBrk="1" latinLnBrk="0" hangingPunct="1"/>
              <a:t>‹#›</a:t>
            </a:fld>
            <a:endParaRPr kumimoji="0" lang="ja-JP" altLang="en-US"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27212" y="4632792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付き 2 つ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4" y="228600"/>
            <a:ext cx="6387167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6181611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6179566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212262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eaLnBrk="1" latinLnBrk="0" hangingPunct="1"/>
            <a:fld id="{2CD1DBD8-A67D-41E5-86AA-61E77FDD4AFC}" type="datetimeFigureOut">
              <a:rPr kumimoji="1" lang="en-US" smtClean="0"/>
              <a:pPr eaLnBrk="1" latinLnBrk="0" hangingPunct="1"/>
              <a:t>2015/06/18</a:t>
            </a:fld>
            <a:endParaRPr kumimoji="1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46481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kumimoji="0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14F85-A994-48A2-9419-7B6980C315A3}" type="slidenum">
              <a:rPr kumimoji="0" lang="ja-JP" altLang="en-US" smtClean="0"/>
              <a:pPr eaLnBrk="1" latinLnBrk="0" hangingPunct="1"/>
              <a:t>‹#›</a:t>
            </a:fld>
            <a:endParaRPr kumimoji="0" lang="ja-JP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49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6802438" y="4535424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付き 3 つ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423545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4016633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401530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048000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eaLnBrk="1" latinLnBrk="0" hangingPunct="1"/>
            <a:fld id="{2CD1DBD8-A67D-41E5-86AA-61E77FDD4AFC}" type="datetimeFigureOut">
              <a:rPr kumimoji="1" lang="en-US" smtClean="0"/>
              <a:pPr eaLnBrk="1" latinLnBrk="0" hangingPunct="1"/>
              <a:t>2015/06/18</a:t>
            </a:fld>
            <a:endParaRPr kumimoji="1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25907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kumimoji="0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14F85-A994-48A2-9419-7B6980C315A3}" type="slidenum">
              <a:rPr kumimoji="0" lang="ja-JP" altLang="en-US" smtClean="0"/>
              <a:pPr eaLnBrk="1" latinLnBrk="0" hangingPunct="1"/>
              <a:t>‹#›</a:t>
            </a:fld>
            <a:endParaRPr kumimoji="0" lang="ja-JP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4624388" y="4534726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4624388" y="2381663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6803136" y="2381662"/>
            <a:ext cx="2057400" cy="418795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つの図と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3124200"/>
            <a:ext cx="3108960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365248"/>
            <a:ext cx="424011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3995737"/>
            <a:ext cx="3108960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pPr eaLnBrk="1" latinLnBrk="0" hangingPunct="1"/>
            <a:fld id="{2CD1DBD8-A67D-41E5-86AA-61E77FDD4AFC}" type="datetimeFigureOut">
              <a:rPr kumimoji="1" lang="en-US" smtClean="0"/>
              <a:pPr eaLnBrk="1" latinLnBrk="0" hangingPunct="1"/>
              <a:t>2015/06/18</a:t>
            </a:fld>
            <a:endParaRPr kumimoji="1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kumimoji="0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14F85-A994-48A2-9419-7B6980C315A3}" type="slidenum">
              <a:rPr kumimoji="0" lang="ja-JP" altLang="en-US" smtClean="0"/>
              <a:pPr eaLnBrk="1" latinLnBrk="0" hangingPunct="1"/>
              <a:t>‹#›</a:t>
            </a:fld>
            <a:endParaRPr kumimoji="0" lang="ja-JP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750361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27790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246062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CD1DBD8-A67D-41E5-86AA-61E77FDD4AFC}" type="datetimeFigureOut">
              <a:rPr kumimoji="1" lang="en-US" smtClean="0"/>
              <a:pPr eaLnBrk="1" latinLnBrk="0" hangingPunct="1"/>
              <a:t>2015/06/18</a:t>
            </a:fld>
            <a:endParaRPr kumimoji="1"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14F85-A994-48A2-9419-7B6980C315A3}" type="slidenum">
              <a:rPr kumimoji="0" lang="ja-JP" altLang="en-US" smtClean="0"/>
              <a:pPr eaLnBrk="1" latinLnBrk="0" hangingPunct="1"/>
              <a:t>‹#›</a:t>
            </a:fld>
            <a:endParaRPr kumimoji="0" lang="ja-JP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95772" y="954742"/>
            <a:ext cx="681318" cy="5171422"/>
          </a:xfrm>
        </p:spPr>
        <p:txBody>
          <a:bodyPr vert="eaVert" anchor="t" anchorCtr="0"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58756"/>
            <a:ext cx="6858000" cy="5184869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CD1DBD8-A67D-41E5-86AA-61E77FDD4AFC}" type="datetimeFigureOut">
              <a:rPr kumimoji="1" lang="en-US" smtClean="0"/>
              <a:pPr eaLnBrk="1" latinLnBrk="0" hangingPunct="1"/>
              <a:t>2015/06/18</a:t>
            </a:fld>
            <a:endParaRPr kumimoji="1"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14F85-A994-48A2-9419-7B6980C315A3}" type="slidenum">
              <a:rPr kumimoji="0" lang="ja-JP" altLang="en-US" smtClean="0"/>
              <a:pPr eaLnBrk="1" latinLnBrk="0" hangingPunct="1"/>
              <a:t>‹#›</a:t>
            </a:fld>
            <a:endParaRPr kumimoji="0" lang="ja-JP" altLang="en-US"/>
          </a:p>
        </p:txBody>
      </p:sp>
      <p:sp>
        <p:nvSpPr>
          <p:cNvPr id="9" name="TextBox 8"/>
          <p:cNvSpPr txBox="1"/>
          <p:nvPr/>
        </p:nvSpPr>
        <p:spPr>
          <a:xfrm rot="16200000">
            <a:off x="8593111" y="561668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8474" y="484094"/>
            <a:ext cx="7556313" cy="11161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8474" y="1981200"/>
            <a:ext cx="7556313" cy="4144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95247" y="642358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eaLnBrk="1" latinLnBrk="0" hangingPunct="1"/>
            <a:fld id="{2CD1DBD8-A67D-41E5-86AA-61E77FDD4AFC}" type="datetimeFigureOut">
              <a:rPr kumimoji="1" lang="en-US" smtClean="0"/>
              <a:pPr eaLnBrk="1" latinLnBrk="0" hangingPunct="1"/>
              <a:t>2015/06/18</a:t>
            </a:fld>
            <a:endParaRPr kumimoji="1"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1706" y="6423585"/>
            <a:ext cx="61228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kumimoji="0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5800" y="242234"/>
            <a:ext cx="554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CBF14F85-A994-48A2-9419-7B6980C315A3}" type="slidenum">
              <a:rPr kumimoji="0" lang="ja-JP" altLang="en-US" smtClean="0"/>
              <a:pPr eaLnBrk="1" latinLnBrk="0" hangingPunct="1"/>
              <a:t>‹#›</a:t>
            </a:fld>
            <a:endParaRPr kumimoji="0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  <p:sldLayoutId id="2147483722" r:id="rId13"/>
    <p:sldLayoutId id="2147483723" r:id="rId14"/>
    <p:sldLayoutId id="2147483724" r:id="rId15"/>
    <p:sldLayoutId id="2147483725" r:id="rId16"/>
    <p:sldLayoutId id="2147483726" r:id="rId17"/>
    <p:sldLayoutId id="2147483727" r:id="rId18"/>
    <p:sldLayoutId id="2147483728" r:id="rId19"/>
    <p:sldLayoutId id="2147483729" r:id="rId20"/>
  </p:sldLayoutIdLst>
  <p:txStyles>
    <p:titleStyle>
      <a:lvl1pPr algn="l" defTabSz="914400" rtl="0" eaLnBrk="1" latinLnBrk="0" hangingPunct="1">
        <a:spcBef>
          <a:spcPct val="0"/>
        </a:spcBef>
        <a:buNone/>
        <a:defRPr kumimoji="1" sz="3600" b="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2000"/>
        </a:spcBef>
        <a:buClr>
          <a:schemeClr val="accent1"/>
        </a:buClr>
        <a:buSzPct val="75000"/>
        <a:buFont typeface="Wingdings" pitchFamily="2" charset="2"/>
        <a:buChar char="n"/>
        <a:defRPr kumimoji="1"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kumimoji="1"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kumimoji="1"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kumimoji="1"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kumimoji="1"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377950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kumimoji="1"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603375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kumimoji="1"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830388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kumimoji="1"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kumimoji="1" lang="en-US" sz="1800" kern="1200" baseline="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1.emf"/><Relationship Id="rId5" Type="http://schemas.openxmlformats.org/officeDocument/2006/relationships/oleObject" Target="../embeddings/oleObject2.bin"/><Relationship Id="rId6" Type="http://schemas.openxmlformats.org/officeDocument/2006/relationships/image" Target="../media/image2.emf"/><Relationship Id="rId7" Type="http://schemas.openxmlformats.org/officeDocument/2006/relationships/oleObject" Target="../embeddings/oleObject3.bin"/><Relationship Id="rId8" Type="http://schemas.openxmlformats.org/officeDocument/2006/relationships/image" Target="../media/image3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4" Type="http://schemas.openxmlformats.org/officeDocument/2006/relationships/image" Target="../media/image1.e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62284" y="1242457"/>
            <a:ext cx="4142873" cy="2340280"/>
          </a:xfrm>
        </p:spPr>
        <p:txBody>
          <a:bodyPr>
            <a:noAutofit/>
          </a:bodyPr>
          <a:lstStyle/>
          <a:p>
            <a:r>
              <a:rPr lang="ja-JP" altLang="en-US" sz="3600" b="1" dirty="0" smtClean="0">
                <a:solidFill>
                  <a:schemeClr val="bg1"/>
                </a:solidFill>
              </a:rPr>
              <a:t>模擬国内予選</a:t>
            </a:r>
            <a:r>
              <a:rPr lang="en-US" altLang="ja-JP" sz="3600" b="1" dirty="0" smtClean="0">
                <a:solidFill>
                  <a:schemeClr val="bg1"/>
                </a:solidFill>
              </a:rPr>
              <a:t>2015</a:t>
            </a:r>
            <a:br>
              <a:rPr lang="en-US" altLang="ja-JP" sz="3600" b="1" dirty="0" smtClean="0">
                <a:solidFill>
                  <a:schemeClr val="bg1"/>
                </a:solidFill>
              </a:rPr>
            </a:br>
            <a:r>
              <a:rPr lang="en-US" altLang="ja-JP" sz="3600" b="1" dirty="0" smtClean="0">
                <a:solidFill>
                  <a:schemeClr val="bg1"/>
                </a:solidFill>
              </a:rPr>
              <a:t>Problem A</a:t>
            </a:r>
            <a:br>
              <a:rPr lang="en-US" altLang="ja-JP" sz="3600" b="1" dirty="0" smtClean="0">
                <a:solidFill>
                  <a:schemeClr val="bg1"/>
                </a:solidFill>
              </a:rPr>
            </a:br>
            <a:r>
              <a:rPr lang="en-US" altLang="ja-JP" dirty="0" smtClean="0">
                <a:solidFill>
                  <a:schemeClr val="bg1"/>
                </a:solidFill>
              </a:rPr>
              <a:t/>
            </a:r>
            <a:br>
              <a:rPr lang="en-US" altLang="ja-JP" dirty="0" smtClean="0">
                <a:solidFill>
                  <a:schemeClr val="bg1"/>
                </a:solidFill>
              </a:rPr>
            </a:br>
            <a:r>
              <a:rPr lang="en-US" altLang="ja-JP" dirty="0" smtClean="0">
                <a:solidFill>
                  <a:schemeClr val="bg1"/>
                </a:solidFill>
              </a:rPr>
              <a:t>Koto </a:t>
            </a:r>
            <a:r>
              <a:rPr lang="ja-JP" altLang="en-US" dirty="0" smtClean="0">
                <a:solidFill>
                  <a:schemeClr val="bg1"/>
                </a:solidFill>
              </a:rPr>
              <a:t>市営地下鉄</a:t>
            </a:r>
            <a:r>
              <a:rPr lang="en-US" altLang="ja-JP" dirty="0" smtClean="0">
                <a:solidFill>
                  <a:schemeClr val="bg1"/>
                </a:solidFill>
              </a:rPr>
              <a:t/>
            </a:r>
            <a:br>
              <a:rPr lang="en-US" altLang="ja-JP" dirty="0" smtClean="0">
                <a:solidFill>
                  <a:schemeClr val="bg1"/>
                </a:solidFill>
              </a:rPr>
            </a:br>
            <a:r>
              <a:rPr lang="en-US" altLang="ja-JP" dirty="0" smtClean="0">
                <a:solidFill>
                  <a:schemeClr val="bg1"/>
                </a:solidFill>
              </a:rPr>
              <a:t>Koto Municipal Subway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4531076" y="4537396"/>
            <a:ext cx="3619962" cy="2133446"/>
          </a:xfrm>
        </p:spPr>
        <p:txBody>
          <a:bodyPr>
            <a:noAutofit/>
          </a:bodyPr>
          <a:lstStyle/>
          <a:p>
            <a:r>
              <a:rPr kumimoji="1" lang="ja-JP" altLang="en-US" sz="2000" dirty="0" smtClean="0"/>
              <a:t>原案　：井上</a:t>
            </a:r>
            <a:endParaRPr kumimoji="1" lang="en-US" altLang="ja-JP" sz="2000" dirty="0" smtClean="0"/>
          </a:p>
          <a:p>
            <a:r>
              <a:rPr kumimoji="1" lang="ja-JP" altLang="en-US" sz="2000" dirty="0" smtClean="0"/>
              <a:t>問題文：伊藤</a:t>
            </a:r>
            <a:endParaRPr kumimoji="1" lang="en-US" altLang="ja-JP" sz="2000" dirty="0" smtClean="0"/>
          </a:p>
          <a:p>
            <a:r>
              <a:rPr lang="ja-JP" altLang="en-US" sz="2000" dirty="0" smtClean="0"/>
              <a:t>データ：播磨</a:t>
            </a:r>
            <a:endParaRPr lang="en-US" altLang="ja-JP" sz="2000" dirty="0" smtClean="0"/>
          </a:p>
          <a:p>
            <a:r>
              <a:rPr kumimoji="1" lang="ja-JP" altLang="en-US" sz="2000" dirty="0" smtClean="0"/>
              <a:t>解答　：伊藤、澤、播磨、</a:t>
            </a:r>
            <a:r>
              <a:rPr kumimoji="1" lang="en-US" altLang="ja-JP" sz="2000" dirty="0" smtClean="0"/>
              <a:t/>
            </a:r>
            <a:br>
              <a:rPr kumimoji="1" lang="en-US" altLang="ja-JP" sz="2000" dirty="0" smtClean="0"/>
            </a:br>
            <a:r>
              <a:rPr kumimoji="1" lang="ja-JP" altLang="en-US" sz="2000" dirty="0" smtClean="0"/>
              <a:t>　　　　森、矢藤、山崎</a:t>
            </a:r>
            <a:endParaRPr kumimoji="1" lang="en-US" altLang="ja-JP" sz="2000" dirty="0" smtClean="0"/>
          </a:p>
          <a:p>
            <a:r>
              <a:rPr lang="ja-JP" altLang="en-US" sz="2000" dirty="0" smtClean="0"/>
              <a:t>解説　：伊藤</a:t>
            </a:r>
            <a:endParaRPr kumimoji="1" lang="ja-JP" altLang="en-US" sz="2000" dirty="0"/>
          </a:p>
        </p:txBody>
      </p:sp>
    </p:spTree>
    <p:extLst>
      <p:ext uri="{BB962C8B-B14F-4D97-AF65-F5344CB8AC3E}">
        <p14:creationId xmlns:p14="http://schemas.microsoft.com/office/powerpoint/2010/main" val="4445079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98474" y="1981200"/>
            <a:ext cx="7556313" cy="2683665"/>
          </a:xfrm>
        </p:spPr>
        <p:txBody>
          <a:bodyPr/>
          <a:lstStyle/>
          <a:p>
            <a:r>
              <a:rPr lang="ja-JP" altLang="en-US" dirty="0" smtClean="0"/>
              <a:t>整数</a:t>
            </a:r>
            <a:r>
              <a:rPr lang="en-US" altLang="ja-JP" dirty="0" smtClean="0"/>
              <a:t> D, E </a:t>
            </a:r>
            <a:r>
              <a:rPr lang="ja-JP" altLang="en-US" dirty="0" smtClean="0"/>
              <a:t>が与えられる（</a:t>
            </a:r>
            <a:r>
              <a:rPr lang="en-US" altLang="ja-JP" dirty="0" smtClean="0"/>
              <a:t>0 &lt;= D, E &lt;= 100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r>
              <a:rPr lang="ja-JP" altLang="en-US" dirty="0" smtClean="0"/>
              <a:t>　　　　　となるような任意の</a:t>
            </a:r>
            <a:r>
              <a:rPr lang="en-US" altLang="ja-JP" dirty="0" smtClean="0"/>
              <a:t> 0 </a:t>
            </a:r>
            <a:r>
              <a:rPr lang="ja-JP" altLang="en-US" dirty="0" smtClean="0"/>
              <a:t>以上の整数</a:t>
            </a:r>
            <a:r>
              <a:rPr lang="en-US" altLang="ja-JP" dirty="0" smtClean="0"/>
              <a:t> x, y </a:t>
            </a:r>
            <a:r>
              <a:rPr lang="ja-JP" altLang="en-US" dirty="0" smtClean="0"/>
              <a:t>について、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smtClean="0"/>
              <a:t>		</a:t>
            </a:r>
            <a:r>
              <a:rPr lang="ja-JP" altLang="en-US" dirty="0" smtClean="0"/>
              <a:t>の最小を求めよ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r>
              <a:rPr lang="ja-JP" altLang="en-US" dirty="0" smtClean="0"/>
              <a:t>例）</a:t>
            </a:r>
            <a:r>
              <a:rPr lang="en-US" altLang="ja-JP" dirty="0" smtClean="0"/>
              <a:t>D = 2, E = 1</a:t>
            </a:r>
            <a:r>
              <a:rPr lang="ja-JP" altLang="en-US" dirty="0" smtClean="0"/>
              <a:t>の場合</a:t>
            </a:r>
            <a:endParaRPr lang="en-US" altLang="ja-JP" dirty="0" smtClean="0"/>
          </a:p>
        </p:txBody>
      </p:sp>
      <p:graphicFrame>
        <p:nvGraphicFramePr>
          <p:cNvPr id="4" name="オブジェクト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2997940"/>
              </p:ext>
            </p:extLst>
          </p:nvPr>
        </p:nvGraphicFramePr>
        <p:xfrm>
          <a:off x="679832" y="3017956"/>
          <a:ext cx="1620082" cy="6770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4" name="数式" r:id="rId3" imgW="850900" imgH="355600" progId="Equation.3">
                  <p:embed/>
                </p:oleObj>
              </mc:Choice>
              <mc:Fallback>
                <p:oleObj name="数式" r:id="rId3" imgW="850900" imgH="355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79832" y="3017956"/>
                        <a:ext cx="1620082" cy="6770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オブジェクト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0734081"/>
              </p:ext>
            </p:extLst>
          </p:nvPr>
        </p:nvGraphicFramePr>
        <p:xfrm>
          <a:off x="764322" y="2560742"/>
          <a:ext cx="1270196" cy="4053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" name="数式" r:id="rId5" imgW="596900" imgH="190500" progId="Equation.3">
                  <p:embed/>
                </p:oleObj>
              </mc:Choice>
              <mc:Fallback>
                <p:oleObj name="数式" r:id="rId5" imgW="596900" imgH="190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64322" y="2560742"/>
                        <a:ext cx="1270196" cy="40538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表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3725946"/>
              </p:ext>
            </p:extLst>
          </p:nvPr>
        </p:nvGraphicFramePr>
        <p:xfrm>
          <a:off x="1474368" y="4771809"/>
          <a:ext cx="2937210" cy="148336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471203"/>
                <a:gridCol w="474231"/>
                <a:gridCol w="1991776"/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b="0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kumimoji="1" lang="ja-JP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b="0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kumimoji="1" lang="ja-JP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5000"/>
                        <a:lumOff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>
                    <a:lnL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>
                    <a:lnL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>
                    <a:lnL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>
                    <a:lnL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>
                    <a:lnL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0.4142135623...</a:t>
                      </a:r>
                      <a:endParaRPr kumimoji="1" lang="ja-JP" altLang="en-US" dirty="0"/>
                    </a:p>
                  </a:txBody>
                  <a:tcPr>
                    <a:lnL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>
                    <a:lnL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>
                    <a:lnL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>
                    <a:lnL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オブジェクト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1808382"/>
              </p:ext>
            </p:extLst>
          </p:nvPr>
        </p:nvGraphicFramePr>
        <p:xfrm>
          <a:off x="2582539" y="4771809"/>
          <a:ext cx="930154" cy="3887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6" name="数式" r:id="rId7" imgW="850900" imgH="355600" progId="Equation.3">
                  <p:embed/>
                </p:oleObj>
              </mc:Choice>
              <mc:Fallback>
                <p:oleObj name="数式" r:id="rId7" imgW="850900" imgH="355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582539" y="4771809"/>
                        <a:ext cx="930154" cy="38872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右矢印 9"/>
          <p:cNvSpPr/>
          <p:nvPr/>
        </p:nvSpPr>
        <p:spPr>
          <a:xfrm>
            <a:off x="4866105" y="5160530"/>
            <a:ext cx="788737" cy="507681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801895" y="4464983"/>
            <a:ext cx="3128210" cy="1177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 smtClean="0"/>
              <a:t>x=1, y=1</a:t>
            </a:r>
            <a:r>
              <a:rPr lang="ja-JP" altLang="en-US" dirty="0" smtClean="0"/>
              <a:t>の場合が最小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なので答えは</a:t>
            </a:r>
            <a:endParaRPr lang="en-US" altLang="ja-JP" dirty="0" smtClean="0"/>
          </a:p>
          <a:p>
            <a:endParaRPr kumimoji="1" lang="en-US" altLang="ja-JP" sz="1000" dirty="0" smtClean="0"/>
          </a:p>
          <a:p>
            <a:r>
              <a:rPr kumimoji="1" lang="en-US" altLang="ja-JP" sz="2400" dirty="0" smtClean="0"/>
              <a:t>    0.4142135624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6405501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想定解法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2400" dirty="0" smtClean="0"/>
              <a:t>x </a:t>
            </a:r>
            <a:r>
              <a:rPr lang="ja-JP" altLang="en-US" sz="2400" dirty="0" smtClean="0"/>
              <a:t>を</a:t>
            </a:r>
            <a:r>
              <a:rPr lang="en-US" altLang="ja-JP" sz="2400" dirty="0" smtClean="0"/>
              <a:t> 0 </a:t>
            </a:r>
            <a:r>
              <a:rPr lang="ja-JP" altLang="en-US" sz="2400" dirty="0" smtClean="0"/>
              <a:t>以上</a:t>
            </a:r>
            <a:r>
              <a:rPr lang="en-US" altLang="ja-JP" sz="2400" dirty="0" smtClean="0"/>
              <a:t> D </a:t>
            </a:r>
            <a:r>
              <a:rPr lang="ja-JP" altLang="en-US" sz="2400" dirty="0" smtClean="0"/>
              <a:t>以下で決め打ちする</a:t>
            </a:r>
            <a:endParaRPr lang="en-US" altLang="ja-JP" sz="2400" dirty="0" smtClean="0"/>
          </a:p>
          <a:p>
            <a:r>
              <a:rPr kumimoji="1" lang="en-US" altLang="ja-JP" sz="2400" dirty="0" smtClean="0"/>
              <a:t>y </a:t>
            </a:r>
            <a:r>
              <a:rPr kumimoji="1" lang="ja-JP" altLang="en-US" sz="2400" dirty="0" smtClean="0"/>
              <a:t>の値は、</a:t>
            </a:r>
            <a:r>
              <a:rPr kumimoji="1" lang="en-US" altLang="ja-JP" sz="2400" dirty="0" smtClean="0"/>
              <a:t>x</a:t>
            </a:r>
            <a:r>
              <a:rPr kumimoji="1" lang="ja-JP" altLang="en-US" sz="2400" dirty="0" smtClean="0"/>
              <a:t>が決まると</a:t>
            </a:r>
            <a:r>
              <a:rPr lang="ja-JP" altLang="en-US" sz="2400" dirty="0" smtClean="0"/>
              <a:t>一意に決まる</a:t>
            </a:r>
            <a:endParaRPr lang="en-US" altLang="ja-JP" sz="2400" dirty="0" smtClean="0"/>
          </a:p>
          <a:p>
            <a:pPr lvl="1"/>
            <a:r>
              <a:rPr kumimoji="1" lang="en-US" altLang="ja-JP" sz="2000" dirty="0" smtClean="0"/>
              <a:t>D - x </a:t>
            </a:r>
            <a:r>
              <a:rPr kumimoji="1" lang="ja-JP" altLang="en-US" sz="2000" dirty="0" smtClean="0"/>
              <a:t>となる</a:t>
            </a:r>
            <a:endParaRPr kumimoji="1" lang="en-US" altLang="ja-JP" sz="2000" dirty="0" smtClean="0"/>
          </a:p>
          <a:p>
            <a:r>
              <a:rPr lang="ja-JP" altLang="en-US" sz="2400" dirty="0" smtClean="0"/>
              <a:t>　　　　　　を求め、最小値を更新</a:t>
            </a:r>
            <a:endParaRPr lang="en-US" altLang="ja-JP" sz="2400" dirty="0" smtClean="0"/>
          </a:p>
          <a:p>
            <a:endParaRPr kumimoji="1" lang="en-US" altLang="ja-JP" sz="2400" dirty="0"/>
          </a:p>
          <a:p>
            <a:r>
              <a:rPr lang="ja-JP" altLang="en-US" sz="2400" dirty="0" smtClean="0"/>
              <a:t>計算量：</a:t>
            </a:r>
            <a:r>
              <a:rPr lang="en-US" altLang="ja-JP" sz="2400" dirty="0" smtClean="0"/>
              <a:t>O(D)</a:t>
            </a:r>
            <a:endParaRPr kumimoji="1" lang="ja-JP" altLang="en-US" sz="2400" dirty="0"/>
          </a:p>
        </p:txBody>
      </p:sp>
      <p:graphicFrame>
        <p:nvGraphicFramePr>
          <p:cNvPr id="4" name="オブジェクト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3163601"/>
              </p:ext>
            </p:extLst>
          </p:nvPr>
        </p:nvGraphicFramePr>
        <p:xfrm>
          <a:off x="926049" y="3484443"/>
          <a:ext cx="1620082" cy="6770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6" name="数式" r:id="rId3" imgW="850900" imgH="355600" progId="Equation.3">
                  <p:embed/>
                </p:oleObj>
              </mc:Choice>
              <mc:Fallback>
                <p:oleObj name="数式" r:id="rId3" imgW="850900" imgH="355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26049" y="3484443"/>
                        <a:ext cx="1620082" cy="6770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02546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8475" y="484094"/>
            <a:ext cx="2870368" cy="1116106"/>
          </a:xfrm>
        </p:spPr>
        <p:txBody>
          <a:bodyPr/>
          <a:lstStyle/>
          <a:p>
            <a:r>
              <a:rPr lang="ja-JP" altLang="en-US" dirty="0" smtClean="0"/>
              <a:t>解答コード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C</a:t>
            </a:r>
            <a:r>
              <a:rPr lang="ja-JP" altLang="en-US" dirty="0" smtClean="0"/>
              <a:t>言語</a:t>
            </a:r>
            <a:endParaRPr kumimoji="1" lang="ja-JP" altLang="en-US" dirty="0"/>
          </a:p>
        </p:txBody>
      </p:sp>
      <p:pic>
        <p:nvPicPr>
          <p:cNvPr id="4" name="図 3" descr="C言語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0283" y="121270"/>
            <a:ext cx="3793072" cy="6572729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5" name="フリーフォーム 4"/>
          <p:cNvSpPr/>
          <p:nvPr/>
        </p:nvSpPr>
        <p:spPr>
          <a:xfrm>
            <a:off x="4605204" y="4353874"/>
            <a:ext cx="2237003" cy="168454"/>
          </a:xfrm>
          <a:custGeom>
            <a:avLst/>
            <a:gdLst>
              <a:gd name="connsiteX0" fmla="*/ 4665140 w 4665140"/>
              <a:gd name="connsiteY0" fmla="*/ 0 h 168454"/>
              <a:gd name="connsiteX1" fmla="*/ 4665140 w 4665140"/>
              <a:gd name="connsiteY1" fmla="*/ 168454 h 168454"/>
              <a:gd name="connsiteX2" fmla="*/ 0 w 4665140"/>
              <a:gd name="connsiteY2" fmla="*/ 168454 h 168454"/>
              <a:gd name="connsiteX3" fmla="*/ 0 w 4665140"/>
              <a:gd name="connsiteY3" fmla="*/ 168454 h 168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5140" h="168454">
                <a:moveTo>
                  <a:pt x="4665140" y="0"/>
                </a:moveTo>
                <a:lnTo>
                  <a:pt x="4665140" y="168454"/>
                </a:lnTo>
                <a:lnTo>
                  <a:pt x="0" y="168454"/>
                </a:lnTo>
                <a:lnTo>
                  <a:pt x="0" y="168454"/>
                </a:lnTo>
              </a:path>
            </a:pathLst>
          </a:custGeom>
          <a:ln w="38100">
            <a:solidFill>
              <a:srgbClr val="FF0000"/>
            </a:solidFill>
            <a:head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190377" y="4199162"/>
            <a:ext cx="4414828" cy="25853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ja-JP" b="1" dirty="0" err="1" smtClean="0"/>
              <a:t>fabs</a:t>
            </a:r>
            <a:r>
              <a:rPr lang="en-US" altLang="ja-JP" dirty="0"/>
              <a:t> </a:t>
            </a:r>
            <a:r>
              <a:rPr lang="ja-JP" altLang="en-US" dirty="0" smtClean="0"/>
              <a:t>は</a:t>
            </a:r>
            <a:r>
              <a:rPr lang="en-US" altLang="ja-JP" dirty="0" smtClean="0"/>
              <a:t> </a:t>
            </a:r>
            <a:r>
              <a:rPr lang="ja-JP" altLang="en-US" dirty="0" smtClean="0"/>
              <a:t>小数の絶対値を計算する関数</a:t>
            </a:r>
            <a:r>
              <a:rPr lang="en-US" altLang="ja-JP" dirty="0" smtClean="0"/>
              <a:t> (</a:t>
            </a:r>
            <a:r>
              <a:rPr lang="ja-JP" altLang="en-US" dirty="0" smtClean="0"/>
              <a:t>間違えて</a:t>
            </a:r>
            <a:r>
              <a:rPr lang="en-US" altLang="ja-JP" dirty="0" smtClean="0"/>
              <a:t> abs </a:t>
            </a:r>
            <a:r>
              <a:rPr lang="ja-JP" altLang="en-US" dirty="0" smtClean="0"/>
              <a:t>を使った場合は小数点以下が切り捨てられるので注意</a:t>
            </a:r>
            <a:r>
              <a:rPr lang="en-US" altLang="ja-JP" dirty="0" smtClean="0"/>
              <a:t>)</a:t>
            </a:r>
          </a:p>
          <a:p>
            <a:endParaRPr lang="en-US" altLang="ja-JP" dirty="0" smtClean="0"/>
          </a:p>
          <a:p>
            <a:r>
              <a:rPr lang="en-US" altLang="ja-JP" b="1" dirty="0" err="1" smtClean="0"/>
              <a:t>hypot</a:t>
            </a:r>
            <a:r>
              <a:rPr lang="en-US" altLang="ja-JP" dirty="0" smtClean="0"/>
              <a:t> </a:t>
            </a:r>
            <a:r>
              <a:rPr lang="ja-JP" altLang="en-US" dirty="0" smtClean="0"/>
              <a:t>は、</a:t>
            </a:r>
            <a:r>
              <a:rPr lang="en-US" altLang="ja-JP" dirty="0" smtClean="0"/>
              <a:t>x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+y</a:t>
            </a:r>
            <a:r>
              <a:rPr lang="en-US" altLang="ja-JP" baseline="30000" dirty="0" smtClean="0"/>
              <a:t>2</a:t>
            </a:r>
            <a:r>
              <a:rPr lang="ja-JP" altLang="en-US" dirty="0" smtClean="0"/>
              <a:t>の平方根を計算する</a:t>
            </a:r>
            <a:endParaRPr lang="en-US" altLang="ja-JP" dirty="0" smtClean="0"/>
          </a:p>
          <a:p>
            <a:r>
              <a:rPr kumimoji="1" lang="ja-JP" altLang="en-US" dirty="0" smtClean="0"/>
              <a:t>関数。</a:t>
            </a:r>
            <a:r>
              <a:rPr kumimoji="1" lang="en-US" altLang="ja-JP" dirty="0" err="1" smtClean="0"/>
              <a:t>sqrt</a:t>
            </a:r>
            <a:r>
              <a:rPr kumimoji="1" lang="en-US" altLang="ja-JP" dirty="0" smtClean="0"/>
              <a:t>(x * x + y * y) </a:t>
            </a:r>
            <a:r>
              <a:rPr kumimoji="1" lang="ja-JP" altLang="en-US" dirty="0" smtClean="0"/>
              <a:t>でも可。</a:t>
            </a:r>
            <a:endParaRPr lang="en-US" altLang="ja-JP" dirty="0"/>
          </a:p>
          <a:p>
            <a:endParaRPr kumimoji="1" lang="en-US" altLang="ja-JP" dirty="0" smtClean="0"/>
          </a:p>
          <a:p>
            <a:r>
              <a:rPr lang="en-US" altLang="ja-JP" dirty="0" err="1" smtClean="0"/>
              <a:t>fabs</a:t>
            </a:r>
            <a:r>
              <a:rPr lang="en-US" altLang="ja-JP" dirty="0" smtClean="0"/>
              <a:t> </a:t>
            </a:r>
            <a:r>
              <a:rPr lang="ja-JP" altLang="en-US" dirty="0" smtClean="0"/>
              <a:t>も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hypot</a:t>
            </a:r>
            <a:r>
              <a:rPr lang="en-US" altLang="ja-JP" dirty="0" smtClean="0"/>
              <a:t> </a:t>
            </a:r>
            <a:r>
              <a:rPr lang="ja-JP" altLang="en-US" dirty="0" smtClean="0"/>
              <a:t>も</a:t>
            </a:r>
            <a:r>
              <a:rPr lang="en-US" altLang="ja-JP" dirty="0" smtClean="0"/>
              <a:t> </a:t>
            </a:r>
            <a:r>
              <a:rPr kumimoji="1" lang="en-US" altLang="ja-JP" dirty="0" err="1" smtClean="0"/>
              <a:t>math.h</a:t>
            </a:r>
            <a:r>
              <a:rPr kumimoji="1" lang="en-US" altLang="ja-JP" dirty="0" smtClean="0"/>
              <a:t> </a:t>
            </a:r>
            <a:r>
              <a:rPr kumimoji="1" lang="ja-JP" altLang="en-US" dirty="0" smtClean="0"/>
              <a:t>を</a:t>
            </a:r>
            <a:r>
              <a:rPr kumimoji="1" lang="en-US" altLang="ja-JP" dirty="0" smtClean="0"/>
              <a:t> include </a:t>
            </a:r>
            <a:r>
              <a:rPr kumimoji="1" lang="ja-JP" altLang="en-US" dirty="0" smtClean="0"/>
              <a:t>すれば使えます</a:t>
            </a:r>
            <a:endParaRPr kumimoji="1" lang="ja-JP" altLang="en-US" dirty="0"/>
          </a:p>
        </p:txBody>
      </p:sp>
      <p:sp>
        <p:nvSpPr>
          <p:cNvPr id="8" name="フリーフォーム 7"/>
          <p:cNvSpPr/>
          <p:nvPr/>
        </p:nvSpPr>
        <p:spPr>
          <a:xfrm>
            <a:off x="4605205" y="3521469"/>
            <a:ext cx="1861200" cy="168454"/>
          </a:xfrm>
          <a:custGeom>
            <a:avLst/>
            <a:gdLst>
              <a:gd name="connsiteX0" fmla="*/ 4665140 w 4665140"/>
              <a:gd name="connsiteY0" fmla="*/ 0 h 168454"/>
              <a:gd name="connsiteX1" fmla="*/ 4665140 w 4665140"/>
              <a:gd name="connsiteY1" fmla="*/ 168454 h 168454"/>
              <a:gd name="connsiteX2" fmla="*/ 0 w 4665140"/>
              <a:gd name="connsiteY2" fmla="*/ 168454 h 168454"/>
              <a:gd name="connsiteX3" fmla="*/ 0 w 4665140"/>
              <a:gd name="connsiteY3" fmla="*/ 168454 h 168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5140" h="168454">
                <a:moveTo>
                  <a:pt x="4665140" y="0"/>
                </a:moveTo>
                <a:lnTo>
                  <a:pt x="4665140" y="168454"/>
                </a:lnTo>
                <a:lnTo>
                  <a:pt x="0" y="168454"/>
                </a:lnTo>
                <a:lnTo>
                  <a:pt x="0" y="168454"/>
                </a:lnTo>
              </a:path>
            </a:pathLst>
          </a:custGeom>
          <a:ln w="38100">
            <a:solidFill>
              <a:srgbClr val="FF0000"/>
            </a:solidFill>
            <a:head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90377" y="3350704"/>
            <a:ext cx="4414828" cy="64633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最小値を求めるときは、答えになり得ない範囲の大きめの数で初期化しましょう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232782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8475" y="484094"/>
            <a:ext cx="2870368" cy="1116106"/>
          </a:xfrm>
        </p:spPr>
        <p:txBody>
          <a:bodyPr/>
          <a:lstStyle/>
          <a:p>
            <a:r>
              <a:rPr lang="ja-JP" altLang="en-US" dirty="0" smtClean="0"/>
              <a:t>解答コード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C++</a:t>
            </a:r>
            <a:endParaRPr kumimoji="1" lang="ja-JP" altLang="en-US" dirty="0"/>
          </a:p>
        </p:txBody>
      </p:sp>
      <p:pic>
        <p:nvPicPr>
          <p:cNvPr id="3" name="図 2" descr="C++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762" y="1049595"/>
            <a:ext cx="5252799" cy="4905580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5" name="フリーフォーム 4"/>
          <p:cNvSpPr/>
          <p:nvPr/>
        </p:nvSpPr>
        <p:spPr>
          <a:xfrm>
            <a:off x="3368843" y="5537424"/>
            <a:ext cx="1723936" cy="168454"/>
          </a:xfrm>
          <a:custGeom>
            <a:avLst/>
            <a:gdLst>
              <a:gd name="connsiteX0" fmla="*/ 4665140 w 4665140"/>
              <a:gd name="connsiteY0" fmla="*/ 0 h 168454"/>
              <a:gd name="connsiteX1" fmla="*/ 4665140 w 4665140"/>
              <a:gd name="connsiteY1" fmla="*/ 168454 h 168454"/>
              <a:gd name="connsiteX2" fmla="*/ 0 w 4665140"/>
              <a:gd name="connsiteY2" fmla="*/ 168454 h 168454"/>
              <a:gd name="connsiteX3" fmla="*/ 0 w 4665140"/>
              <a:gd name="connsiteY3" fmla="*/ 168454 h 168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5140" h="168454">
                <a:moveTo>
                  <a:pt x="4665140" y="0"/>
                </a:moveTo>
                <a:lnTo>
                  <a:pt x="4665140" y="168454"/>
                </a:lnTo>
                <a:lnTo>
                  <a:pt x="0" y="168454"/>
                </a:lnTo>
                <a:lnTo>
                  <a:pt x="0" y="168454"/>
                </a:lnTo>
              </a:path>
            </a:pathLst>
          </a:custGeom>
          <a:ln w="38100">
            <a:solidFill>
              <a:srgbClr val="FF0000"/>
            </a:solidFill>
            <a:head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168463" y="5218297"/>
            <a:ext cx="3200380" cy="92333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書くのが大変な場合、</a:t>
            </a:r>
            <a:r>
              <a:rPr kumimoji="1" lang="en-US" altLang="ja-JP" dirty="0" smtClean="0"/>
              <a:t>C</a:t>
            </a:r>
            <a:r>
              <a:rPr kumimoji="1" lang="ja-JP" altLang="en-US" dirty="0" smtClean="0"/>
              <a:t>言語と同じように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printf</a:t>
            </a:r>
            <a:r>
              <a:rPr kumimoji="1" lang="en-US" altLang="ja-JP" dirty="0" smtClean="0"/>
              <a:t> </a:t>
            </a:r>
            <a:r>
              <a:rPr kumimoji="1" lang="ja-JP" altLang="en-US" dirty="0" smtClean="0"/>
              <a:t>を使うことも可能です</a:t>
            </a: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4745218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 descr="スクリーンショット 2015-06-18 2.19.2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484" y="1250335"/>
            <a:ext cx="6212516" cy="5250400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8475" y="484094"/>
            <a:ext cx="2870368" cy="1116106"/>
          </a:xfrm>
        </p:spPr>
        <p:txBody>
          <a:bodyPr/>
          <a:lstStyle/>
          <a:p>
            <a:r>
              <a:rPr lang="ja-JP" altLang="en-US" dirty="0" smtClean="0"/>
              <a:t>解答コード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Java</a:t>
            </a:r>
            <a:endParaRPr kumimoji="1" lang="ja-JP" altLang="en-US" dirty="0"/>
          </a:p>
        </p:txBody>
      </p:sp>
      <p:sp>
        <p:nvSpPr>
          <p:cNvPr id="5" name="フリーフォーム 4"/>
          <p:cNvSpPr/>
          <p:nvPr/>
        </p:nvSpPr>
        <p:spPr>
          <a:xfrm>
            <a:off x="2513567" y="2220186"/>
            <a:ext cx="1607307" cy="168454"/>
          </a:xfrm>
          <a:custGeom>
            <a:avLst/>
            <a:gdLst>
              <a:gd name="connsiteX0" fmla="*/ 4665140 w 4665140"/>
              <a:gd name="connsiteY0" fmla="*/ 0 h 168454"/>
              <a:gd name="connsiteX1" fmla="*/ 4665140 w 4665140"/>
              <a:gd name="connsiteY1" fmla="*/ 168454 h 168454"/>
              <a:gd name="connsiteX2" fmla="*/ 0 w 4665140"/>
              <a:gd name="connsiteY2" fmla="*/ 168454 h 168454"/>
              <a:gd name="connsiteX3" fmla="*/ 0 w 4665140"/>
              <a:gd name="connsiteY3" fmla="*/ 168454 h 168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5140" h="168454">
                <a:moveTo>
                  <a:pt x="4665140" y="0"/>
                </a:moveTo>
                <a:lnTo>
                  <a:pt x="4665140" y="168454"/>
                </a:lnTo>
                <a:lnTo>
                  <a:pt x="0" y="168454"/>
                </a:lnTo>
                <a:lnTo>
                  <a:pt x="0" y="168454"/>
                </a:lnTo>
              </a:path>
            </a:pathLst>
          </a:custGeom>
          <a:ln w="38100">
            <a:solidFill>
              <a:srgbClr val="FF0000"/>
            </a:solidFill>
            <a:head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168037" y="1901059"/>
            <a:ext cx="2345530" cy="23083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ja-JP" b="1" dirty="0" smtClean="0"/>
              <a:t>Scanner</a:t>
            </a:r>
            <a:r>
              <a:rPr lang="en-US" altLang="ja-JP" dirty="0" smtClean="0"/>
              <a:t> </a:t>
            </a:r>
            <a:r>
              <a:rPr lang="ja-JP" altLang="en-US" dirty="0" smtClean="0"/>
              <a:t>はトークン分割して入力を得ることができるので、非常に便利です。</a:t>
            </a:r>
            <a:endParaRPr lang="en-US" altLang="ja-JP" dirty="0" smtClean="0"/>
          </a:p>
          <a:p>
            <a:endParaRPr lang="en-US" altLang="ja-JP" dirty="0"/>
          </a:p>
          <a:p>
            <a:r>
              <a:rPr lang="ja-JP" altLang="en-US" dirty="0" smtClean="0"/>
              <a:t>使ったことがない人は、是非試してみましょう。</a:t>
            </a:r>
            <a:endParaRPr lang="en-US" altLang="ja-JP" dirty="0" smtClean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168037" y="4847370"/>
            <a:ext cx="2345530" cy="120032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ja-JP" dirty="0" smtClean="0"/>
              <a:t>Java </a:t>
            </a:r>
            <a:r>
              <a:rPr lang="ja-JP" altLang="en-US" dirty="0" smtClean="0"/>
              <a:t>にも</a:t>
            </a:r>
            <a:r>
              <a:rPr lang="en-US" altLang="ja-JP" dirty="0" smtClean="0"/>
              <a:t> </a:t>
            </a:r>
            <a:r>
              <a:rPr lang="en-US" altLang="ja-JP" b="1" dirty="0" err="1" smtClean="0"/>
              <a:t>printf</a:t>
            </a:r>
            <a:r>
              <a:rPr lang="en-US" altLang="ja-JP" dirty="0" smtClean="0"/>
              <a:t> </a:t>
            </a:r>
            <a:r>
              <a:rPr lang="ja-JP" altLang="en-US" dirty="0" smtClean="0"/>
              <a:t>があります。小数出力のときは積極的に使用</a:t>
            </a:r>
            <a:r>
              <a:rPr lang="ja-JP" altLang="en-US" dirty="0" smtClean="0"/>
              <a:t>しましょう</a:t>
            </a:r>
            <a:r>
              <a:rPr lang="ja-JP" altLang="en-US" dirty="0" smtClean="0"/>
              <a:t>。</a:t>
            </a:r>
            <a:endParaRPr lang="en-US" altLang="ja-JP" dirty="0" smtClean="0"/>
          </a:p>
        </p:txBody>
      </p:sp>
      <p:sp>
        <p:nvSpPr>
          <p:cNvPr id="8" name="フリーフォーム 7"/>
          <p:cNvSpPr/>
          <p:nvPr/>
        </p:nvSpPr>
        <p:spPr>
          <a:xfrm flipV="1">
            <a:off x="2513567" y="5447535"/>
            <a:ext cx="3022185" cy="261525"/>
          </a:xfrm>
          <a:custGeom>
            <a:avLst/>
            <a:gdLst>
              <a:gd name="connsiteX0" fmla="*/ 4665140 w 4665140"/>
              <a:gd name="connsiteY0" fmla="*/ 0 h 168454"/>
              <a:gd name="connsiteX1" fmla="*/ 4665140 w 4665140"/>
              <a:gd name="connsiteY1" fmla="*/ 168454 h 168454"/>
              <a:gd name="connsiteX2" fmla="*/ 0 w 4665140"/>
              <a:gd name="connsiteY2" fmla="*/ 168454 h 168454"/>
              <a:gd name="connsiteX3" fmla="*/ 0 w 4665140"/>
              <a:gd name="connsiteY3" fmla="*/ 168454 h 168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5140" h="168454">
                <a:moveTo>
                  <a:pt x="4665140" y="0"/>
                </a:moveTo>
                <a:lnTo>
                  <a:pt x="4665140" y="168454"/>
                </a:lnTo>
                <a:lnTo>
                  <a:pt x="0" y="168454"/>
                </a:lnTo>
                <a:lnTo>
                  <a:pt x="0" y="168454"/>
                </a:lnTo>
              </a:path>
            </a:pathLst>
          </a:custGeom>
          <a:ln w="38100">
            <a:solidFill>
              <a:srgbClr val="FF0000"/>
            </a:solidFill>
            <a:head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299396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小数の出力について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98474" y="1981200"/>
            <a:ext cx="8019130" cy="4144963"/>
          </a:xfrm>
        </p:spPr>
        <p:txBody>
          <a:bodyPr>
            <a:normAutofit fontScale="92500" lnSpcReduction="10000"/>
          </a:bodyPr>
          <a:lstStyle/>
          <a:p>
            <a:r>
              <a:rPr kumimoji="1" lang="ja-JP" altLang="en-US" dirty="0" smtClean="0"/>
              <a:t>「</a:t>
            </a:r>
            <a:r>
              <a:rPr kumimoji="1" lang="en-US" altLang="ja-JP" dirty="0" smtClean="0"/>
              <a:t>10</a:t>
            </a:r>
            <a:r>
              <a:rPr kumimoji="1" lang="en-US" altLang="ja-JP" baseline="30000" dirty="0" smtClean="0"/>
              <a:t>-3</a:t>
            </a:r>
            <a:r>
              <a:rPr kumimoji="1" lang="ja-JP" altLang="en-US" dirty="0" smtClean="0"/>
              <a:t>を超える絶対誤差があってはならない」等の文言が書いてある場合、</a:t>
            </a:r>
            <a:r>
              <a:rPr kumimoji="1" lang="ja-JP" altLang="en-US" b="1" dirty="0" smtClean="0">
                <a:solidFill>
                  <a:srgbClr val="FF0000"/>
                </a:solidFill>
              </a:rPr>
              <a:t>この</a:t>
            </a:r>
            <a:r>
              <a:rPr lang="ja-JP" altLang="en-US" b="1" dirty="0" smtClean="0">
                <a:solidFill>
                  <a:srgbClr val="FF0000"/>
                </a:solidFill>
              </a:rPr>
              <a:t>条件を満たす限りは、出力の桁数は何桁でも大丈夫</a:t>
            </a:r>
            <a:r>
              <a:rPr lang="ja-JP" altLang="en-US" dirty="0" smtClean="0"/>
              <a:t>です</a:t>
            </a:r>
            <a:endParaRPr lang="en-US" altLang="ja-JP" b="1" dirty="0" smtClean="0">
              <a:solidFill>
                <a:srgbClr val="FF0000"/>
              </a:solidFill>
            </a:endParaRPr>
          </a:p>
          <a:p>
            <a:pPr lvl="1"/>
            <a:r>
              <a:rPr kumimoji="1" lang="ja-JP" altLang="en-US" dirty="0" smtClean="0"/>
              <a:t>例</a:t>
            </a:r>
            <a:r>
              <a:rPr kumimoji="1" lang="en-US" altLang="ja-JP" dirty="0" smtClean="0"/>
              <a:t>1</a:t>
            </a:r>
            <a:r>
              <a:rPr kumimoji="1" lang="ja-JP" altLang="en-US" dirty="0" smtClean="0"/>
              <a:t>）答えが</a:t>
            </a:r>
            <a:r>
              <a:rPr lang="en-US" altLang="ja-JP" dirty="0"/>
              <a:t> </a:t>
            </a:r>
            <a:r>
              <a:rPr lang="en-US" altLang="ja-JP" dirty="0" smtClean="0"/>
              <a:t>0 </a:t>
            </a:r>
            <a:r>
              <a:rPr lang="ja-JP" altLang="en-US" dirty="0" smtClean="0"/>
              <a:t>の場合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正：</a:t>
            </a:r>
            <a:r>
              <a:rPr lang="en-US" altLang="ja-JP" dirty="0" smtClean="0"/>
              <a:t>0.00000000</a:t>
            </a:r>
          </a:p>
          <a:p>
            <a:pPr lvl="2"/>
            <a:r>
              <a:rPr kumimoji="1" lang="ja-JP" altLang="en-US" dirty="0" smtClean="0"/>
              <a:t>正：</a:t>
            </a:r>
            <a:r>
              <a:rPr kumimoji="1" lang="en-US" altLang="ja-JP" dirty="0" smtClean="0"/>
              <a:t>0</a:t>
            </a:r>
          </a:p>
          <a:p>
            <a:pPr lvl="1"/>
            <a:r>
              <a:rPr kumimoji="1" lang="ja-JP" altLang="en-US" dirty="0" smtClean="0"/>
              <a:t>例</a:t>
            </a:r>
            <a:r>
              <a:rPr kumimoji="1" lang="en-US" altLang="ja-JP" dirty="0" smtClean="0"/>
              <a:t>2</a:t>
            </a:r>
            <a:r>
              <a:rPr kumimoji="1" lang="ja-JP" altLang="en-US" dirty="0" smtClean="0"/>
              <a:t>）答えが</a:t>
            </a:r>
            <a:r>
              <a:rPr kumimoji="1" lang="en-US" altLang="ja-JP" dirty="0" smtClean="0"/>
              <a:t> √2 </a:t>
            </a:r>
            <a:r>
              <a:rPr kumimoji="1" lang="ja-JP" altLang="en-US" dirty="0" smtClean="0"/>
              <a:t>の場合</a:t>
            </a:r>
            <a:endParaRPr kumimoji="1" lang="en-US" altLang="ja-JP" dirty="0" smtClean="0"/>
          </a:p>
          <a:p>
            <a:pPr lvl="2"/>
            <a:r>
              <a:rPr lang="ja-JP" altLang="en-US" dirty="0" smtClean="0"/>
              <a:t>正：</a:t>
            </a:r>
            <a:r>
              <a:rPr lang="en-US" altLang="ja-JP" dirty="0" smtClean="0"/>
              <a:t>1.414</a:t>
            </a:r>
          </a:p>
          <a:p>
            <a:pPr lvl="2"/>
            <a:r>
              <a:rPr kumimoji="1" lang="ja-JP" altLang="en-US" dirty="0" smtClean="0"/>
              <a:t>正：</a:t>
            </a:r>
            <a:r>
              <a:rPr kumimoji="1" lang="en-US" altLang="ja-JP" dirty="0" smtClean="0"/>
              <a:t>1.41421356</a:t>
            </a:r>
          </a:p>
          <a:p>
            <a:pPr lvl="2"/>
            <a:r>
              <a:rPr lang="ja-JP" altLang="en-US" dirty="0" smtClean="0"/>
              <a:t>誤：</a:t>
            </a:r>
            <a:r>
              <a:rPr lang="en-US" altLang="ja-JP" dirty="0" smtClean="0"/>
              <a:t>1.41</a:t>
            </a:r>
          </a:p>
          <a:p>
            <a:r>
              <a:rPr lang="ja-JP" altLang="en-US" dirty="0" smtClean="0"/>
              <a:t>条件を満たすギリギリの桁数だと、間違える可能性が高くなるので、</a:t>
            </a:r>
            <a:r>
              <a:rPr lang="ja-JP" altLang="en-US" b="1" dirty="0" smtClean="0">
                <a:solidFill>
                  <a:srgbClr val="FF0000"/>
                </a:solidFill>
              </a:rPr>
              <a:t>常に多めの桁数で表示</a:t>
            </a:r>
            <a:r>
              <a:rPr lang="ja-JP" altLang="en-US" dirty="0" smtClean="0"/>
              <a:t>するようにしましょう</a:t>
            </a:r>
            <a:endParaRPr lang="en-US" altLang="ja-JP" dirty="0" smtClean="0"/>
          </a:p>
          <a:p>
            <a:r>
              <a:rPr lang="ja-JP" altLang="en-US" dirty="0" smtClean="0"/>
              <a:t>大抵の問題は、</a:t>
            </a:r>
            <a:r>
              <a:rPr lang="en-US" altLang="ja-JP" b="1" dirty="0" smtClean="0">
                <a:solidFill>
                  <a:srgbClr val="FF0000"/>
                </a:solidFill>
              </a:rPr>
              <a:t>10</a:t>
            </a:r>
            <a:r>
              <a:rPr lang="ja-JP" altLang="en-US" b="1" dirty="0" smtClean="0">
                <a:solidFill>
                  <a:srgbClr val="FF0000"/>
                </a:solidFill>
              </a:rPr>
              <a:t>桁以上</a:t>
            </a:r>
            <a:r>
              <a:rPr lang="ja-JP" altLang="en-US" dirty="0" smtClean="0"/>
              <a:t>表示していれば安心です</a:t>
            </a: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22860342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国内予選のアドバイス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98474" y="1981200"/>
            <a:ext cx="8378252" cy="4144963"/>
          </a:xfrm>
        </p:spPr>
        <p:txBody>
          <a:bodyPr>
            <a:normAutofit/>
          </a:bodyPr>
          <a:lstStyle/>
          <a:p>
            <a:r>
              <a:rPr lang="ja-JP" altLang="en-US" sz="2400" dirty="0" smtClean="0"/>
              <a:t>国内予選システムの操作ミスには要注意！</a:t>
            </a:r>
          </a:p>
          <a:p>
            <a:pPr lvl="1"/>
            <a:r>
              <a:rPr lang="en-US" altLang="ja-JP" sz="2000" dirty="0" smtClean="0"/>
              <a:t>B</a:t>
            </a:r>
            <a:r>
              <a:rPr lang="ja-JP" altLang="en-US" sz="2000" dirty="0" smtClean="0"/>
              <a:t>問題に</a:t>
            </a:r>
            <a:r>
              <a:rPr lang="en-US" altLang="ja-JP" sz="2000" dirty="0" smtClean="0"/>
              <a:t>A</a:t>
            </a:r>
            <a:r>
              <a:rPr lang="ja-JP" altLang="en-US" sz="2000" dirty="0" smtClean="0"/>
              <a:t>問題の答えを投げたり</a:t>
            </a:r>
          </a:p>
          <a:p>
            <a:pPr lvl="1"/>
            <a:r>
              <a:rPr lang="en-US" altLang="ja-JP" sz="2000" dirty="0" smtClean="0"/>
              <a:t>2</a:t>
            </a:r>
            <a:r>
              <a:rPr lang="ja-JP" altLang="en-US" sz="2000" dirty="0" smtClean="0"/>
              <a:t>つ目のデータ提出時に</a:t>
            </a:r>
            <a:r>
              <a:rPr lang="en-US" altLang="ja-JP" sz="2000" dirty="0" smtClean="0"/>
              <a:t>1</a:t>
            </a:r>
            <a:r>
              <a:rPr lang="ja-JP" altLang="en-US" sz="2000" dirty="0" smtClean="0"/>
              <a:t>つ目のデータの出力を提出してしまったり</a:t>
            </a:r>
            <a:endParaRPr lang="ja-JP" altLang="en-US" sz="2000" dirty="0"/>
          </a:p>
          <a:p>
            <a:pPr lvl="1"/>
            <a:r>
              <a:rPr lang="ja-JP" altLang="en-US" sz="2000" dirty="0" smtClean="0"/>
              <a:t>提出</a:t>
            </a:r>
            <a:r>
              <a:rPr lang="ja-JP" altLang="en-US" sz="2000" dirty="0"/>
              <a:t>プログラムが</a:t>
            </a:r>
            <a:r>
              <a:rPr lang="en-US" altLang="ja-JP" sz="2000" dirty="0" smtClean="0"/>
              <a:t>1</a:t>
            </a:r>
            <a:r>
              <a:rPr lang="en-US" altLang="en-US" sz="2000" dirty="0" smtClean="0"/>
              <a:t>つ目のデータ</a:t>
            </a:r>
            <a:r>
              <a:rPr lang="ja-JP" altLang="en-US" sz="2000" dirty="0" smtClean="0"/>
              <a:t>と</a:t>
            </a:r>
            <a:r>
              <a:rPr lang="en-US" altLang="ja-JP" sz="2000" dirty="0" smtClean="0"/>
              <a:t>2</a:t>
            </a:r>
            <a:r>
              <a:rPr lang="en-US" altLang="en-US" sz="2000" dirty="0" smtClean="0"/>
              <a:t>つ目のデータ</a:t>
            </a:r>
            <a:r>
              <a:rPr lang="ja-JP" altLang="en-US" sz="2000" dirty="0" smtClean="0"/>
              <a:t>で違ったり</a:t>
            </a:r>
            <a:endParaRPr lang="ja-JP" altLang="en-US" sz="2000" dirty="0"/>
          </a:p>
          <a:p>
            <a:r>
              <a:rPr lang="en-US" altLang="ja-JP" sz="2400" dirty="0"/>
              <a:t>1</a:t>
            </a:r>
            <a:r>
              <a:rPr lang="ja-JP" altLang="en-US" sz="2400" dirty="0"/>
              <a:t>回のミスだけで</a:t>
            </a:r>
            <a:r>
              <a:rPr lang="en-US" altLang="ja-JP" sz="2400" b="1" dirty="0">
                <a:solidFill>
                  <a:srgbClr val="FF0000"/>
                </a:solidFill>
              </a:rPr>
              <a:t>1200</a:t>
            </a:r>
            <a:r>
              <a:rPr lang="ja-JP" altLang="en-US" sz="2400" b="1" dirty="0">
                <a:solidFill>
                  <a:srgbClr val="FF0000"/>
                </a:solidFill>
              </a:rPr>
              <a:t>ペナルティ加算</a:t>
            </a:r>
          </a:p>
          <a:p>
            <a:pPr lvl="1"/>
            <a:r>
              <a:rPr lang="en-US" altLang="ja-JP" sz="2000" b="1" dirty="0">
                <a:solidFill>
                  <a:srgbClr val="FF0000"/>
                </a:solidFill>
              </a:rPr>
              <a:t>20</a:t>
            </a:r>
            <a:r>
              <a:rPr lang="ja-JP" altLang="en-US" sz="2000" b="1" dirty="0">
                <a:solidFill>
                  <a:srgbClr val="FF0000"/>
                </a:solidFill>
              </a:rPr>
              <a:t>分</a:t>
            </a:r>
            <a:r>
              <a:rPr lang="ja-JP" altLang="en-US" sz="2000" dirty="0"/>
              <a:t>消費したことと等しい</a:t>
            </a:r>
          </a:p>
          <a:p>
            <a:pPr lvl="1"/>
            <a:r>
              <a:rPr lang="ja-JP" altLang="en-US" sz="2000" dirty="0"/>
              <a:t>急ぐのも大事ですが</a:t>
            </a:r>
            <a:r>
              <a:rPr lang="ja-JP" altLang="en-US" sz="2000" b="1" dirty="0">
                <a:solidFill>
                  <a:srgbClr val="FF0000"/>
                </a:solidFill>
              </a:rPr>
              <a:t>落ち着いてミスがないよう</a:t>
            </a:r>
            <a:r>
              <a:rPr lang="ja-JP" altLang="en-US" sz="2000" b="1" dirty="0" smtClean="0">
                <a:solidFill>
                  <a:srgbClr val="FF0000"/>
                </a:solidFill>
              </a:rPr>
              <a:t>に</a:t>
            </a:r>
            <a:endParaRPr lang="en-US" altLang="ja-JP" sz="20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kumimoji="1" lang="en-US" altLang="ja-JP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kumimoji="1" lang="en-US" altLang="ja-JP" b="1" dirty="0" smtClean="0">
                <a:solidFill>
                  <a:schemeClr val="tx1"/>
                </a:solidFill>
              </a:rPr>
              <a:t>※</a:t>
            </a:r>
            <a:r>
              <a:rPr kumimoji="1" lang="ja-JP" altLang="en-US" b="1" dirty="0" smtClean="0">
                <a:solidFill>
                  <a:schemeClr val="tx1"/>
                </a:solidFill>
              </a:rPr>
              <a:t>必読：</a:t>
            </a:r>
            <a:r>
              <a:rPr lang="en-US" altLang="ja-JP" b="1" dirty="0" smtClean="0">
                <a:solidFill>
                  <a:schemeClr val="tx1"/>
                </a:solidFill>
              </a:rPr>
              <a:t>http</a:t>
            </a:r>
            <a:r>
              <a:rPr lang="en-US" altLang="ja-JP" b="1" dirty="0">
                <a:solidFill>
                  <a:schemeClr val="tx1"/>
                </a:solidFill>
              </a:rPr>
              <a:t>://</a:t>
            </a:r>
            <a:r>
              <a:rPr lang="en-US" altLang="ja-JP" b="1" dirty="0" err="1">
                <a:solidFill>
                  <a:schemeClr val="tx1"/>
                </a:solidFill>
              </a:rPr>
              <a:t>icpc.iisf.or.jp</a:t>
            </a:r>
            <a:r>
              <a:rPr lang="en-US" altLang="ja-JP" b="1" dirty="0">
                <a:solidFill>
                  <a:schemeClr val="tx1"/>
                </a:solidFill>
              </a:rPr>
              <a:t>/past-</a:t>
            </a:r>
            <a:r>
              <a:rPr lang="en-US" altLang="ja-JP" b="1" dirty="0" err="1">
                <a:solidFill>
                  <a:schemeClr val="tx1"/>
                </a:solidFill>
              </a:rPr>
              <a:t>icpc</a:t>
            </a:r>
            <a:r>
              <a:rPr lang="en-US" altLang="ja-JP" b="1" dirty="0">
                <a:solidFill>
                  <a:schemeClr val="tx1"/>
                </a:solidFill>
              </a:rPr>
              <a:t>/domestic2014/</a:t>
            </a:r>
            <a:r>
              <a:rPr lang="en-US" altLang="ja-JP" b="1" dirty="0" err="1">
                <a:solidFill>
                  <a:schemeClr val="tx1"/>
                </a:solidFill>
              </a:rPr>
              <a:t>user_man</a:t>
            </a:r>
            <a:r>
              <a:rPr lang="en-US" altLang="ja-JP" b="1" dirty="0">
                <a:solidFill>
                  <a:schemeClr val="tx1"/>
                </a:solidFill>
              </a:rPr>
              <a:t>/</a:t>
            </a:r>
            <a:endParaRPr kumimoji="1" lang="en-US" altLang="ja-JP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506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Acceptance:</a:t>
            </a:r>
          </a:p>
          <a:p>
            <a:pPr lvl="1"/>
            <a:r>
              <a:rPr lang="en-US" altLang="ja-JP" dirty="0" smtClean="0"/>
              <a:t>Osaka University:  </a:t>
            </a:r>
            <a:r>
              <a:rPr lang="en-US" altLang="ja-JP" dirty="0" err="1" smtClean="0"/>
              <a:t>ChikOkU</a:t>
            </a:r>
            <a:r>
              <a:rPr lang="en-US" altLang="ja-JP" dirty="0" smtClean="0"/>
              <a:t> (00:04:58)</a:t>
            </a:r>
            <a:endParaRPr kumimoji="1" lang="en-US" altLang="ja-JP" dirty="0" smtClean="0"/>
          </a:p>
          <a:p>
            <a:endParaRPr lang="en-US" altLang="ja-JP" dirty="0" smtClean="0"/>
          </a:p>
          <a:p>
            <a:r>
              <a:rPr lang="en-US" altLang="ja-JP" dirty="0" smtClean="0"/>
              <a:t>Total Accept</a:t>
            </a:r>
          </a:p>
          <a:p>
            <a:pPr lvl="1"/>
            <a:r>
              <a:rPr lang="en-US" altLang="ja-JP" dirty="0" smtClean="0"/>
              <a:t>146</a:t>
            </a:r>
            <a:r>
              <a:rPr lang="ja-JP" altLang="en-US" dirty="0" smtClean="0"/>
              <a:t>チーム</a:t>
            </a:r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2945421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アドバンテージ">
  <a:themeElements>
    <a:clrScheme name="アドバンテージ">
      <a:dk1>
        <a:sysClr val="windowText" lastClr="000000"/>
      </a:dk1>
      <a:lt1>
        <a:sysClr val="window" lastClr="FFFFFF"/>
      </a:lt1>
      <a:dk2>
        <a:srgbClr val="2B142D"/>
      </a:dk2>
      <a:lt2>
        <a:srgbClr val="C3AFCC"/>
      </a:lt2>
      <a:accent1>
        <a:srgbClr val="663366"/>
      </a:accent1>
      <a:accent2>
        <a:srgbClr val="330F42"/>
      </a:accent2>
      <a:accent3>
        <a:srgbClr val="666699"/>
      </a:accent3>
      <a:accent4>
        <a:srgbClr val="999966"/>
      </a:accent4>
      <a:accent5>
        <a:srgbClr val="F7901E"/>
      </a:accent5>
      <a:accent6>
        <a:srgbClr val="A3A101"/>
      </a:accent6>
      <a:hlink>
        <a:srgbClr val="BC5FBC"/>
      </a:hlink>
      <a:folHlink>
        <a:srgbClr val="9775A7"/>
      </a:folHlink>
    </a:clrScheme>
    <a:fontScheme name="アドバンテージ">
      <a:majorFont>
        <a:latin typeface="Rockwell"/>
        <a:ea typeface=""/>
        <a:cs typeface=""/>
        <a:font script="Jpan" typeface="ＭＳ ゴシック"/>
        <a:font script="Hans" typeface="宋体"/>
        <a:font script="Hant" typeface="新細明體"/>
      </a:majorFont>
      <a:minorFont>
        <a:latin typeface="Rockwell"/>
        <a:ea typeface=""/>
        <a:cs typeface=""/>
        <a:font script="Jpan" typeface="ＭＳ ゴシック"/>
        <a:font script="Hans" typeface="宋体"/>
        <a:font script="Hant" typeface="新細明體"/>
      </a:minorFont>
    </a:fontScheme>
    <a:fmtScheme name="アドバンテージ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6000000" scaled="1"/>
        </a:gradFill>
        <a:gradFill rotWithShape="1">
          <a:gsLst>
            <a:gs pos="0">
              <a:schemeClr val="phClr"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FFFFFF">
                <a:alpha val="75000"/>
              </a:srgbClr>
            </a:innerShdw>
            <a:outerShdw blurRad="63500" dist="25400" dir="5400000" rotWithShape="0">
              <a:srgbClr val="808080">
                <a:alpha val="7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twoPt" dir="tl">
              <a:rot lat="0" lon="0" rev="4500000"/>
            </a:lightRig>
          </a:scene3d>
          <a:sp3d>
            <a:bevelT w="635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1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アドバンテージ.thmx</Template>
  <TotalTime>451</TotalTime>
  <Words>459</Words>
  <Application>Microsoft Macintosh PowerPoint</Application>
  <PresentationFormat>画面に合わせる (4:3)</PresentationFormat>
  <Paragraphs>75</Paragraphs>
  <Slides>9</Slides>
  <Notes>0</Notes>
  <HiddenSlides>0</HiddenSlides>
  <MMClips>0</MMClips>
  <ScaleCrop>false</ScaleCrop>
  <HeadingPairs>
    <vt:vector size="6" baseType="variant">
      <vt:variant>
        <vt:lpstr>テーマ</vt:lpstr>
      </vt:variant>
      <vt:variant>
        <vt:i4>1</vt:i4>
      </vt:variant>
      <vt:variant>
        <vt:lpstr>埋め込まれた OLE サーバー</vt:lpstr>
      </vt:variant>
      <vt:variant>
        <vt:i4>1</vt:i4>
      </vt:variant>
      <vt:variant>
        <vt:lpstr>スライド タイトル</vt:lpstr>
      </vt:variant>
      <vt:variant>
        <vt:i4>9</vt:i4>
      </vt:variant>
    </vt:vector>
  </HeadingPairs>
  <TitlesOfParts>
    <vt:vector size="11" baseType="lpstr">
      <vt:lpstr>アドバンテージ</vt:lpstr>
      <vt:lpstr>数式</vt:lpstr>
      <vt:lpstr>模擬国内予選2015 Problem A  Koto 市営地下鉄 Koto Municipal Subway</vt:lpstr>
      <vt:lpstr>問題概要</vt:lpstr>
      <vt:lpstr>想定解法</vt:lpstr>
      <vt:lpstr>解答コード C言語</vt:lpstr>
      <vt:lpstr>解答コード C++</vt:lpstr>
      <vt:lpstr>解答コード Java</vt:lpstr>
      <vt:lpstr>小数の出力について</vt:lpstr>
      <vt:lpstr>国内予選のアドバイス</vt:lpstr>
      <vt:lpstr>結果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模擬国内予選 A問題 Koto</dc:title>
  <dc:creator>Yohei Ito</dc:creator>
  <cp:lastModifiedBy>Yohei Ito</cp:lastModifiedBy>
  <cp:revision>30</cp:revision>
  <dcterms:created xsi:type="dcterms:W3CDTF">2015-06-12T23:55:36Z</dcterms:created>
  <dcterms:modified xsi:type="dcterms:W3CDTF">2015-06-17T17:36:34Z</dcterms:modified>
</cp:coreProperties>
</file>