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3" r:id="rId6"/>
    <p:sldId id="267" r:id="rId7"/>
    <p:sldId id="265" r:id="rId8"/>
    <p:sldId id="268" r:id="rId9"/>
    <p:sldId id="261" r:id="rId10"/>
    <p:sldId id="260" r:id="rId11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569" autoAdjust="0"/>
  </p:normalViewPr>
  <p:slideViewPr>
    <p:cSldViewPr showGuides="1">
      <p:cViewPr varScale="1">
        <p:scale>
          <a:sx n="83" d="100"/>
          <a:sy n="83" d="100"/>
        </p:scale>
        <p:origin x="-118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998B9-7007-4B9E-B27E-E7C4C04915A4}" type="datetimeFigureOut">
              <a:rPr kumimoji="1" lang="ja-JP" altLang="en-US" smtClean="0"/>
              <a:t>2012/9/20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C5C-4F4E-486A-9C7C-D8C5B3D746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95019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998B9-7007-4B9E-B27E-E7C4C04915A4}" type="datetimeFigureOut">
              <a:rPr kumimoji="1" lang="ja-JP" altLang="en-US" smtClean="0"/>
              <a:t>2012/9/20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C5C-4F4E-486A-9C7C-D8C5B3D746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2379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998B9-7007-4B9E-B27E-E7C4C04915A4}" type="datetimeFigureOut">
              <a:rPr kumimoji="1" lang="ja-JP" altLang="en-US" smtClean="0"/>
              <a:t>2012/9/20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C5C-4F4E-486A-9C7C-D8C5B3D746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353722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998B9-7007-4B9E-B27E-E7C4C04915A4}" type="datetimeFigureOut">
              <a:rPr kumimoji="1" lang="ja-JP" altLang="en-US" smtClean="0"/>
              <a:t>2012/9/20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C5C-4F4E-486A-9C7C-D8C5B3D746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131184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998B9-7007-4B9E-B27E-E7C4C04915A4}" type="datetimeFigureOut">
              <a:rPr kumimoji="1" lang="ja-JP" altLang="en-US" smtClean="0"/>
              <a:t>2012/9/20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C5C-4F4E-486A-9C7C-D8C5B3D746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1415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998B9-7007-4B9E-B27E-E7C4C04915A4}" type="datetimeFigureOut">
              <a:rPr kumimoji="1" lang="ja-JP" altLang="en-US" smtClean="0"/>
              <a:t>2012/9/20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C5C-4F4E-486A-9C7C-D8C5B3D746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51246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998B9-7007-4B9E-B27E-E7C4C04915A4}" type="datetimeFigureOut">
              <a:rPr kumimoji="1" lang="ja-JP" altLang="en-US" smtClean="0"/>
              <a:t>2012/9/20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C5C-4F4E-486A-9C7C-D8C5B3D746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5960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998B9-7007-4B9E-B27E-E7C4C04915A4}" type="datetimeFigureOut">
              <a:rPr kumimoji="1" lang="ja-JP" altLang="en-US" smtClean="0"/>
              <a:t>2012/9/20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C5C-4F4E-486A-9C7C-D8C5B3D746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12073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ja-JP" altLang="en-US" smtClean="0"/>
              <a:t>アイコンをクリックして図を追加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998B9-7007-4B9E-B27E-E7C4C04915A4}" type="datetimeFigureOut">
              <a:rPr kumimoji="1" lang="ja-JP" altLang="en-US" smtClean="0"/>
              <a:t>2012/9/20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C5C-4F4E-486A-9C7C-D8C5B3D746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2343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998B9-7007-4B9E-B27E-E7C4C04915A4}" type="datetimeFigureOut">
              <a:rPr kumimoji="1" lang="ja-JP" altLang="en-US" smtClean="0"/>
              <a:t>2012/9/20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C5C-4F4E-486A-9C7C-D8C5B3D746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83638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998B9-7007-4B9E-B27E-E7C4C04915A4}" type="datetimeFigureOut">
              <a:rPr kumimoji="1" lang="ja-JP" altLang="en-US" smtClean="0"/>
              <a:t>2012/9/20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C5C-4F4E-486A-9C7C-D8C5B3D746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354506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998B9-7007-4B9E-B27E-E7C4C04915A4}" type="datetimeFigureOut">
              <a:rPr kumimoji="1" lang="ja-JP" altLang="en-US" smtClean="0"/>
              <a:t>2012/9/20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01C5C-4F4E-486A-9C7C-D8C5B3D7460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77402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5"/>
        </a:buClr>
        <a:buSzPct val="68000"/>
        <a:buFont typeface="Wingdings 3" pitchFamily="18" charset="2"/>
        <a:buChar char="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5"/>
        </a:buClr>
        <a:buFont typeface="Verdana" pitchFamily="34" charset="0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MinimumCostPath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l"/>
            <a:r>
              <a:rPr lang="en-US" altLang="ja-JP" dirty="0">
                <a:solidFill>
                  <a:schemeClr val="tx1"/>
                </a:solidFill>
              </a:rPr>
              <a:t>JAG </a:t>
            </a:r>
            <a:r>
              <a:rPr lang="en-US" altLang="ja-JP" dirty="0" smtClean="0">
                <a:solidFill>
                  <a:schemeClr val="tx1"/>
                </a:solidFill>
              </a:rPr>
              <a:t>Summer </a:t>
            </a:r>
            <a:r>
              <a:rPr lang="en-US" altLang="ja-JP" dirty="0">
                <a:solidFill>
                  <a:schemeClr val="tx1"/>
                </a:solidFill>
              </a:rPr>
              <a:t>Camp </a:t>
            </a:r>
            <a:r>
              <a:rPr lang="en-US" altLang="ja-JP" dirty="0" smtClean="0">
                <a:solidFill>
                  <a:schemeClr val="tx1"/>
                </a:solidFill>
              </a:rPr>
              <a:t>2012 Day3-B: </a:t>
            </a:r>
            <a:r>
              <a:rPr lang="en-US" altLang="ja-JP" dirty="0">
                <a:solidFill>
                  <a:schemeClr val="tx1"/>
                </a:solidFill>
              </a:rPr>
              <a:t>Problem </a:t>
            </a:r>
            <a:r>
              <a:rPr lang="en-US" altLang="ja-JP" dirty="0" smtClean="0">
                <a:solidFill>
                  <a:schemeClr val="tx1"/>
                </a:solidFill>
              </a:rPr>
              <a:t>F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l"/>
            <a:r>
              <a:rPr lang="en-US" altLang="ja-JP" dirty="0">
                <a:solidFill>
                  <a:schemeClr val="tx1"/>
                </a:solidFill>
              </a:rPr>
              <a:t>2012/09/16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l"/>
            <a:r>
              <a:rPr kumimoji="1" lang="ja-JP" altLang="en-US" dirty="0" smtClean="0">
                <a:solidFill>
                  <a:schemeClr val="tx1"/>
                </a:solidFill>
              </a:rPr>
              <a:t>原案：薮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l"/>
            <a:r>
              <a:rPr lang="ja-JP" altLang="en-US" dirty="0" smtClean="0">
                <a:solidFill>
                  <a:schemeClr val="tx1"/>
                </a:solidFill>
              </a:rPr>
              <a:t>解答：薮，大坂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algn="l"/>
            <a:r>
              <a:rPr kumimoji="1" lang="ja-JP" altLang="en-US" dirty="0" smtClean="0">
                <a:solidFill>
                  <a:schemeClr val="tx1"/>
                </a:solidFill>
              </a:rPr>
              <a:t>解説：大坂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416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/>
                      </a:rPr>
                      <m:t>𝑁</m:t>
                    </m:r>
                    <m:r>
                      <a:rPr kumimoji="1" lang="en-US" altLang="ja-JP" b="0" i="1" dirty="0" smtClean="0">
                        <a:latin typeface="Cambria Math"/>
                      </a:rPr>
                      <m:t>×</m:t>
                    </m:r>
                    <m:r>
                      <a:rPr kumimoji="1" lang="en-US" altLang="ja-JP" i="1" dirty="0" smtClean="0">
                        <a:latin typeface="Cambria Math"/>
                      </a:rPr>
                      <m:t>𝑁</m:t>
                    </m:r>
                  </m:oMath>
                </a14:m>
                <a:r>
                  <a:rPr kumimoji="1" lang="ja-JP" altLang="en-US" dirty="0" smtClean="0"/>
                  <a:t>の方眼に</a:t>
                </a:r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/>
                      </a:rPr>
                      <m:t>𝑀</m:t>
                    </m:r>
                    <m:r>
                      <a:rPr kumimoji="1" lang="en-US" altLang="ja-JP" b="0" i="1" dirty="0" smtClean="0">
                        <a:latin typeface="Cambria Math"/>
                      </a:rPr>
                      <m:t>(≤50)</m:t>
                    </m:r>
                  </m:oMath>
                </a14:m>
                <a:r>
                  <a:rPr lang="ja-JP" altLang="en-US" dirty="0" smtClean="0"/>
                  <a:t>個の障害物が置かれている</a:t>
                </a:r>
                <a:endParaRPr lang="en-US" altLang="ja-JP" dirty="0" smtClean="0"/>
              </a:p>
              <a:p>
                <a14:m>
                  <m:oMath xmlns:m="http://schemas.openxmlformats.org/officeDocument/2006/math">
                    <m:d>
                      <m:dPr>
                        <m:ctrlPr>
                          <a:rPr kumimoji="1" lang="en-US" altLang="ja-JP" i="1" smtClean="0">
                            <a:latin typeface="Cambria Math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1,1</m:t>
                        </m:r>
                      </m:e>
                    </m:d>
                  </m:oMath>
                </a14:m>
                <a:r>
                  <a:rPr kumimoji="1" lang="ja-JP" altLang="en-US" dirty="0" smtClean="0"/>
                  <a:t>から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/>
                      </a:rPr>
                      <m:t>(</m:t>
                    </m:r>
                    <m:r>
                      <a:rPr kumimoji="1" lang="en-US" altLang="ja-JP" b="0" i="1" dirty="0" smtClean="0">
                        <a:latin typeface="Cambria Math"/>
                      </a:rPr>
                      <m:t>𝑁</m:t>
                    </m:r>
                    <m:r>
                      <a:rPr kumimoji="1" lang="en-US" altLang="ja-JP" b="0" i="1" dirty="0" smtClean="0">
                        <a:latin typeface="Cambria Math"/>
                      </a:rPr>
                      <m:t>,</m:t>
                    </m:r>
                    <m:r>
                      <a:rPr kumimoji="1" lang="en-US" altLang="ja-JP" b="0" i="1" dirty="0" smtClean="0">
                        <a:latin typeface="Cambria Math"/>
                      </a:rPr>
                      <m:t>𝑁</m:t>
                    </m:r>
                    <m:r>
                      <a:rPr kumimoji="1" lang="en-US" altLang="ja-JP" b="0" i="1" dirty="0" smtClean="0">
                        <a:latin typeface="Cambria Math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に最短距離で移動する方法は何通りあるか</a:t>
                </a:r>
                <a:endParaRPr kumimoji="1" lang="en-US" altLang="ja-JP" dirty="0" smtClean="0"/>
              </a:p>
              <a:p>
                <a:endParaRPr kumimoji="1" lang="en-US" altLang="ja-JP" dirty="0" smtClean="0"/>
              </a:p>
              <a:p>
                <a:endParaRPr lang="en-US" altLang="ja-JP" dirty="0"/>
              </a:p>
              <a:p>
                <a:endParaRPr kumimoji="1" lang="en-US" altLang="ja-JP" dirty="0" smtClean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15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0795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解法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/>
                  <a:t>包除</a:t>
                </a:r>
                <a:r>
                  <a:rPr lang="ja-JP" altLang="en-US" dirty="0" smtClean="0"/>
                  <a:t>原理</a:t>
                </a:r>
                <a:r>
                  <a:rPr lang="en-US" altLang="ja-JP" dirty="0" smtClean="0"/>
                  <a:t>+</a:t>
                </a:r>
                <a:r>
                  <a:rPr kumimoji="1" lang="en-US" altLang="ja-JP" dirty="0" smtClean="0"/>
                  <a:t>DP+BFS</a:t>
                </a:r>
              </a:p>
              <a:p>
                <a:endParaRPr lang="en-US" altLang="ja-JP" dirty="0" smtClean="0"/>
              </a:p>
              <a:p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𝑁</m:t>
                    </m:r>
                    <m:r>
                      <a:rPr lang="en-US" altLang="ja-JP" b="0" i="1" smtClean="0">
                        <a:latin typeface="Cambria Math"/>
                      </a:rPr>
                      <m:t>≤1000</m:t>
                    </m:r>
                  </m:oMath>
                </a14:m>
                <a:endParaRPr lang="en-US" altLang="ja-JP" dirty="0" smtClean="0"/>
              </a:p>
              <a:p>
                <a:pPr lvl="1"/>
                <a:r>
                  <a:rPr lang="en-US" altLang="ja-JP" dirty="0" smtClean="0"/>
                  <a:t>BFS</a:t>
                </a:r>
                <a:r>
                  <a:rPr lang="ja-JP" altLang="en-US" dirty="0" smtClean="0"/>
                  <a:t>で求める（余裕）</a:t>
                </a:r>
                <a:endParaRPr lang="en-US" altLang="ja-JP" dirty="0">
                  <a:latin typeface="ＭＳ Ｐ明朝" pitchFamily="18" charset="-128"/>
                  <a:ea typeface="ＭＳ Ｐ明朝" pitchFamily="18" charset="-128"/>
                </a:endParaRPr>
              </a:p>
              <a:p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𝑁</m:t>
                    </m:r>
                    <m:r>
                      <a:rPr lang="en-US" altLang="ja-JP" b="0" i="1" smtClean="0">
                        <a:latin typeface="Cambria Math"/>
                      </a:rPr>
                      <m:t>&gt;1000</m:t>
                    </m:r>
                  </m:oMath>
                </a14:m>
                <a:endParaRPr lang="en-US" altLang="ja-JP" dirty="0" smtClean="0"/>
              </a:p>
              <a:p>
                <a:pPr lvl="1"/>
                <a:r>
                  <a:rPr lang="en-US" altLang="ja-JP" dirty="0" smtClean="0"/>
                  <a:t>BFS</a:t>
                </a:r>
                <a:r>
                  <a:rPr lang="ja-JP" altLang="en-US" dirty="0" smtClean="0"/>
                  <a:t>では</a:t>
                </a:r>
                <a:r>
                  <a:rPr lang="en-US" altLang="ja-JP" dirty="0" smtClean="0"/>
                  <a:t>TLE</a:t>
                </a:r>
                <a:r>
                  <a:rPr lang="ja-JP" altLang="en-US" dirty="0" smtClean="0"/>
                  <a:t>（絶望）</a:t>
                </a:r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41" t="-242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55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タイトル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𝑁</m:t>
                    </m:r>
                  </m:oMath>
                </a14:m>
                <a:r>
                  <a:rPr kumimoji="1" lang="ja-JP" altLang="en-US" dirty="0" smtClean="0"/>
                  <a:t>が大きい時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2" name="タイトル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b="-1010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kumimoji="1" lang="ja-JP" altLang="en-US" dirty="0" smtClean="0"/>
                  <a:t>最短経路長が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2(</m:t>
                    </m:r>
                    <m:r>
                      <a:rPr kumimoji="1" lang="en-US" altLang="ja-JP" b="0" i="1" smtClean="0">
                        <a:latin typeface="Cambria Math"/>
                      </a:rPr>
                      <m:t>𝑁</m:t>
                    </m:r>
                    <m:r>
                      <a:rPr kumimoji="1" lang="en-US" altLang="ja-JP" b="0" i="1" smtClean="0">
                        <a:latin typeface="Cambria Math"/>
                      </a:rPr>
                      <m:t>−1)</m:t>
                    </m:r>
                  </m:oMath>
                </a14:m>
                <a:r>
                  <a:rPr kumimoji="1" lang="ja-JP" altLang="en-US" dirty="0" smtClean="0"/>
                  <a:t>とすると</a:t>
                </a:r>
                <a:r>
                  <a:rPr kumimoji="1" lang="en-US" altLang="ja-JP" dirty="0" smtClean="0"/>
                  <a:t>…</a:t>
                </a:r>
              </a:p>
              <a:p>
                <a:pPr lvl="1"/>
                <a:r>
                  <a:rPr lang="ja-JP" altLang="en-US" dirty="0"/>
                  <a:t>⇔</a:t>
                </a:r>
                <a:r>
                  <a:rPr kumimoji="1" lang="en-US" altLang="ja-JP" dirty="0" smtClean="0"/>
                  <a:t>x</a:t>
                </a:r>
                <a:r>
                  <a:rPr kumimoji="1" lang="ja-JP" altLang="en-US" dirty="0" smtClean="0"/>
                  <a:t>座標，</a:t>
                </a:r>
                <a:r>
                  <a:rPr kumimoji="1" lang="en-US" altLang="ja-JP" dirty="0" smtClean="0"/>
                  <a:t>y</a:t>
                </a:r>
                <a:r>
                  <a:rPr kumimoji="1" lang="ja-JP" altLang="en-US" dirty="0" smtClean="0"/>
                  <a:t>座標は必ず増加する</a:t>
                </a:r>
                <a:endParaRPr kumimoji="1" lang="en-US" altLang="ja-JP" dirty="0" smtClean="0"/>
              </a:p>
              <a:p>
                <a:r>
                  <a:rPr lang="ja-JP" altLang="en-US" dirty="0" smtClean="0"/>
                  <a:t>障害物を無視した経路数は二項係数で計算できる</a:t>
                </a:r>
                <a:endParaRPr lang="en-US" altLang="ja-JP" dirty="0" smtClean="0"/>
              </a:p>
              <a:p>
                <a:endParaRPr lang="en-US" altLang="ja-JP" dirty="0" smtClean="0"/>
              </a:p>
              <a:p>
                <a:r>
                  <a:rPr lang="ja-JP" altLang="en-US" dirty="0" smtClean="0"/>
                  <a:t>障害物</a:t>
                </a:r>
                <a:r>
                  <a:rPr lang="ja-JP" altLang="en-US" dirty="0"/>
                  <a:t>を</a:t>
                </a:r>
                <a:r>
                  <a:rPr lang="en-US" altLang="ja-JP" dirty="0"/>
                  <a:t>1</a:t>
                </a:r>
                <a:r>
                  <a:rPr lang="ja-JP" altLang="en-US" dirty="0" err="1"/>
                  <a:t>つも</a:t>
                </a:r>
                <a:r>
                  <a:rPr lang="ja-JP" altLang="en-US" dirty="0"/>
                  <a:t>通らない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1,1</m:t>
                        </m:r>
                      </m:e>
                    </m:d>
                  </m:oMath>
                </a14:m>
                <a:r>
                  <a:rPr lang="ja-JP" altLang="en-US" dirty="0"/>
                  <a:t>から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𝑁</m:t>
                        </m:r>
                        <m:r>
                          <a:rPr lang="en-US" altLang="ja-JP" i="1">
                            <a:latin typeface="Cambria Math"/>
                          </a:rPr>
                          <m:t>,</m:t>
                        </m:r>
                        <m:r>
                          <a:rPr lang="en-US" altLang="ja-JP" i="1">
                            <a:latin typeface="Cambria Math"/>
                          </a:rPr>
                          <m:t>𝑁</m:t>
                        </m:r>
                      </m:e>
                    </m:d>
                  </m:oMath>
                </a14:m>
                <a:r>
                  <a:rPr lang="ja-JP" altLang="en-US" dirty="0" err="1"/>
                  <a:t>への</a:t>
                </a:r>
                <a:r>
                  <a:rPr lang="ja-JP" altLang="en-US" dirty="0"/>
                  <a:t>経路数</a:t>
                </a:r>
                <a:endParaRPr lang="en-US" altLang="ja-JP" dirty="0"/>
              </a:p>
              <a:p>
                <a:pPr marL="0" indent="0">
                  <a:buNone/>
                </a:pPr>
                <a:r>
                  <a:rPr lang="ja-JP" altLang="en-US" dirty="0" smtClean="0"/>
                  <a:t>↑包除</a:t>
                </a:r>
                <a:r>
                  <a:rPr lang="ja-JP" altLang="en-US" dirty="0"/>
                  <a:t>原理を使えばもとめられる</a:t>
                </a:r>
                <a:endParaRPr lang="en-US" altLang="ja-JP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</a:rPr>
                              <m:t>𝑀</m:t>
                            </m:r>
                          </m:sup>
                        </m:sSup>
                      </m:e>
                    </m:d>
                  </m:oMath>
                </a14:m>
                <a:r>
                  <a:rPr lang="ja-JP" altLang="en-US" dirty="0" err="1" smtClean="0"/>
                  <a:t>なので</a:t>
                </a:r>
                <a:r>
                  <a:rPr lang="ja-JP" altLang="en-US" dirty="0"/>
                  <a:t>間に</a:t>
                </a:r>
                <a:r>
                  <a:rPr lang="ja-JP" altLang="en-US" dirty="0" smtClean="0"/>
                  <a:t>合わない→</a:t>
                </a:r>
                <a:r>
                  <a:rPr lang="en-US" altLang="ja-JP" dirty="0" smtClean="0"/>
                  <a:t>DP</a:t>
                </a:r>
                <a:r>
                  <a:rPr lang="ja-JP" altLang="en-US" dirty="0" smtClean="0"/>
                  <a:t>で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𝑀</m:t>
                            </m:r>
                          </m:e>
                          <m:sup>
                            <m:r>
                              <a:rPr lang="en-US" altLang="ja-JP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lang="en-US" altLang="ja-JP" dirty="0"/>
              </a:p>
              <a:p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1704" t="-3369" r="-170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407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経路数の</a:t>
            </a:r>
            <a:r>
              <a:rPr kumimoji="1" lang="en-US" altLang="ja-JP" dirty="0" smtClean="0"/>
              <a:t>DP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𝑑𝑝</m:t>
                    </m:r>
                    <m:r>
                      <a:rPr kumimoji="1" lang="en-US" altLang="ja-JP" b="0" i="1" smtClean="0">
                        <a:latin typeface="Cambria Math"/>
                      </a:rPr>
                      <m:t>[</m:t>
                    </m:r>
                    <m:r>
                      <a:rPr kumimoji="1" lang="en-US" altLang="ja-JP" b="0" i="1" smtClean="0">
                        <a:latin typeface="Cambria Math"/>
                      </a:rPr>
                      <m:t>𝑃</m:t>
                    </m:r>
                    <m:r>
                      <a:rPr kumimoji="1" lang="en-US" altLang="ja-JP" b="0" i="1" smtClean="0">
                        <a:latin typeface="Cambria Math"/>
                      </a:rPr>
                      <m:t>]</m:t>
                    </m:r>
                  </m:oMath>
                </a14:m>
                <a:r>
                  <a:rPr kumimoji="1" lang="ja-JP" altLang="en-US" dirty="0" smtClean="0"/>
                  <a:t>：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𝑃</m:t>
                    </m:r>
                  </m:oMath>
                </a14:m>
                <a:r>
                  <a:rPr kumimoji="1" lang="ja-JP" altLang="en-US" dirty="0" smtClean="0"/>
                  <a:t>以外の障害物を通らない</a:t>
                </a:r>
                <a:r>
                  <a:rPr lang="ja-JP" altLang="en-US" dirty="0"/>
                  <a:t>始点から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𝑃</m:t>
                    </m:r>
                  </m:oMath>
                </a14:m>
                <a:r>
                  <a:rPr kumimoji="1" lang="ja-JP" altLang="en-US" dirty="0" err="1" smtClean="0"/>
                  <a:t>への</a:t>
                </a:r>
                <a:r>
                  <a:rPr kumimoji="1" lang="ja-JP" altLang="en-US" dirty="0" smtClean="0"/>
                  <a:t>経路数</a:t>
                </a:r>
                <a:endParaRPr kumimoji="1" lang="en-US" altLang="ja-JP" dirty="0" smtClean="0"/>
              </a:p>
              <a:p>
                <a:endParaRPr lang="en-US" altLang="ja-JP" dirty="0" smtClean="0"/>
              </a:p>
              <a:p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𝑑𝑝</m:t>
                    </m:r>
                    <m:d>
                      <m:dPr>
                        <m:begChr m:val="["/>
                        <m:endChr m:val="]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𝑃</m:t>
                        </m:r>
                      </m:e>
                    </m:d>
                    <m:r>
                      <a:rPr lang="en-US" altLang="ja-JP" b="0" i="1" smtClean="0">
                        <a:latin typeface="Cambria Math"/>
                      </a:rPr>
                      <m:t>=</m:t>
                    </m:r>
                  </m:oMath>
                </a14:m>
                <a:r>
                  <a:rPr kumimoji="1" lang="en-US" altLang="ja-JP" dirty="0" smtClean="0"/>
                  <a:t/>
                </a:r>
                <a:br>
                  <a:rPr kumimoji="1" lang="en-US" altLang="ja-JP" dirty="0" smtClean="0"/>
                </a:br>
                <a:r>
                  <a:rPr kumimoji="1" lang="ja-JP" altLang="en-US" dirty="0" smtClean="0"/>
                  <a:t>障害物を無視した</a:t>
                </a:r>
                <a:r>
                  <a:rPr lang="ja-JP" altLang="en-US" dirty="0"/>
                  <a:t>始点から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𝑃</m:t>
                    </m:r>
                  </m:oMath>
                </a14:m>
                <a:r>
                  <a:rPr kumimoji="1" lang="ja-JP" altLang="en-US" dirty="0" err="1" smtClean="0"/>
                  <a:t>への</a:t>
                </a:r>
                <a:r>
                  <a:rPr kumimoji="1" lang="ja-JP" altLang="en-US" dirty="0" smtClean="0"/>
                  <a:t>経路数</a:t>
                </a:r>
                <a:r>
                  <a:rPr kumimoji="1" lang="en-US" altLang="ja-JP" dirty="0" smtClean="0"/>
                  <a:t/>
                </a:r>
                <a:br>
                  <a:rPr kumimoji="1" lang="en-US" altLang="ja-JP" dirty="0" smtClean="0"/>
                </a:b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−</m:t>
                    </m:r>
                    <m:nary>
                      <m:naryPr>
                        <m:chr m:val="∑"/>
                        <m:supHide m:val="on"/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altLang="ja-JP" b="0" i="1" smtClean="0">
                            <a:latin typeface="Cambria Math"/>
                          </a:rPr>
                          <m:t>𝑄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: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𝑃</m:t>
                        </m:r>
                        <m:r>
                          <m:rPr>
                            <m:brk m:alnAt="7"/>
                          </m:rPr>
                          <a:rPr lang="ja-JP" altLang="en-US" i="1">
                            <a:latin typeface="Cambria Math"/>
                          </a:rPr>
                          <m:t>よ</m:t>
                        </m:r>
                        <m:r>
                          <a:rPr lang="ja-JP" altLang="en-US" i="1">
                            <a:latin typeface="Cambria Math"/>
                          </a:rPr>
                          <m:t>り</m:t>
                        </m:r>
                        <m:r>
                          <a:rPr lang="ja-JP" altLang="en-US" b="0" i="1" smtClean="0">
                            <a:latin typeface="Cambria Math"/>
                          </a:rPr>
                          <m:t>前</m:t>
                        </m:r>
                      </m:sub>
                      <m:sup/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𝑑𝑝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𝑄</m:t>
                            </m:r>
                          </m:e>
                        </m:d>
                        <m:r>
                          <a:rPr lang="en-US" altLang="ja-JP" b="0" i="1" smtClean="0">
                            <a:latin typeface="Cambria Math"/>
                          </a:rPr>
                          <m:t>×</m:t>
                        </m:r>
                        <m:d>
                          <m:d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𝑄</m:t>
                            </m:r>
                            <m:r>
                              <a:rPr lang="ja-JP" altLang="en-US" i="1">
                                <a:latin typeface="Cambria Math"/>
                              </a:rPr>
                              <m:t>から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𝑃</m:t>
                            </m:r>
                            <m:r>
                              <a:rPr lang="ja-JP" altLang="en-US" i="1">
                                <a:latin typeface="Cambria Math"/>
                              </a:rPr>
                              <m:t>への</m:t>
                            </m:r>
                            <m:r>
                              <a:rPr lang="ja-JP" altLang="en-US" i="1" smtClean="0">
                                <a:latin typeface="Cambria Math"/>
                              </a:rPr>
                              <m:t>経路数</m:t>
                            </m:r>
                          </m:e>
                        </m:d>
                      </m:e>
                    </m:nary>
                  </m:oMath>
                </a14:m>
                <a:endParaRPr kumimoji="1" lang="en-US" altLang="ja-JP" dirty="0" smtClean="0"/>
              </a:p>
              <a:p>
                <a:r>
                  <a:rPr lang="en-US" altLang="ja-JP" dirty="0" smtClean="0"/>
                  <a:t>DP</a:t>
                </a:r>
                <a:r>
                  <a:rPr lang="ja-JP" altLang="en-US" dirty="0" smtClean="0"/>
                  <a:t>は座標でソートした順に行う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41" t="-215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2735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うまくいかない例</a:t>
            </a:r>
            <a:endParaRPr kumimoji="1" lang="ja-JP" altLang="en-US" dirty="0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サイズが大きくても一旦戻る場合</a:t>
            </a:r>
            <a:endParaRPr kumimoji="1" lang="ja-JP" altLang="en-US" dirty="0"/>
          </a:p>
        </p:txBody>
      </p:sp>
      <p:graphicFrame>
        <p:nvGraphicFramePr>
          <p:cNvPr id="7" name="コンテンツ プレースホルダー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1983378"/>
              </p:ext>
            </p:extLst>
          </p:nvPr>
        </p:nvGraphicFramePr>
        <p:xfrm>
          <a:off x="2267744" y="2420888"/>
          <a:ext cx="4284000" cy="42840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12000"/>
                <a:gridCol w="612000"/>
                <a:gridCol w="612000"/>
                <a:gridCol w="612000"/>
                <a:gridCol w="612000"/>
                <a:gridCol w="612000"/>
                <a:gridCol w="612000"/>
              </a:tblGrid>
              <a:tr h="612000"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endParaRPr kumimoji="1" lang="ja-JP" altLang="en-US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endParaRPr kumimoji="1" lang="ja-JP" altLang="en-US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endParaRPr kumimoji="1" lang="ja-JP" altLang="en-US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S</a:t>
                      </a:r>
                      <a:endParaRPr kumimoji="1" lang="ja-JP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506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うまくいくためには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(1,1)</m:t>
                    </m:r>
                  </m:oMath>
                </a14:m>
                <a:r>
                  <a:rPr kumimoji="1" lang="ja-JP" altLang="en-US" dirty="0" smtClean="0"/>
                  <a:t>，</a:t>
                </a:r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(</m:t>
                    </m:r>
                    <m:r>
                      <a:rPr lang="en-US" altLang="ja-JP" b="0" i="1" smtClean="0">
                        <a:latin typeface="Cambria Math"/>
                      </a:rPr>
                      <m:t>𝑁</m:t>
                    </m:r>
                    <m:r>
                      <a:rPr lang="en-US" altLang="ja-JP" b="0" i="1" smtClean="0">
                        <a:latin typeface="Cambria Math"/>
                      </a:rPr>
                      <m:t>,</m:t>
                    </m:r>
                    <m:r>
                      <a:rPr lang="en-US" altLang="ja-JP" b="0" i="1" smtClean="0">
                        <a:latin typeface="Cambria Math"/>
                      </a:rPr>
                      <m:t>𝑁</m:t>
                    </m:r>
                    <m:r>
                      <a:rPr lang="en-US" altLang="ja-JP" i="1">
                        <a:latin typeface="Cambria Math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から</a:t>
                </a:r>
                <a:r>
                  <a:rPr kumimoji="1" lang="en-US" altLang="ja-JP" dirty="0" smtClean="0"/>
                  <a:t>BFS</a:t>
                </a:r>
                <a:r>
                  <a:rPr kumimoji="1" lang="ja-JP" altLang="en-US" dirty="0" smtClean="0"/>
                  <a:t>する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距離</a:t>
                </a:r>
                <a14:m>
                  <m:oMath xmlns:m="http://schemas.openxmlformats.org/officeDocument/2006/math">
                    <m:r>
                      <a:rPr lang="en-US" altLang="ja-JP" b="0" i="0" smtClean="0">
                        <a:latin typeface="Cambria Math"/>
                      </a:rPr>
                      <m:t>2</m:t>
                    </m:r>
                    <m:r>
                      <a:rPr lang="en-US" altLang="ja-JP" b="0" i="1" smtClean="0">
                        <a:latin typeface="Cambria Math"/>
                      </a:rPr>
                      <m:t>𝑀</m:t>
                    </m:r>
                  </m:oMath>
                </a14:m>
                <a:r>
                  <a:rPr kumimoji="1" lang="ja-JP" altLang="en-US" dirty="0" smtClean="0"/>
                  <a:t>位</a:t>
                </a:r>
                <a:endParaRPr kumimoji="1" lang="en-US" altLang="ja-JP" dirty="0" smtClean="0"/>
              </a:p>
              <a:p>
                <a:r>
                  <a:rPr lang="ja-JP" altLang="en-US" dirty="0" smtClean="0"/>
                  <a:t>（始点，終点）を結ぶ最短経路で</a:t>
                </a:r>
                <a:r>
                  <a:rPr lang="en-US" altLang="ja-JP" dirty="0" smtClean="0"/>
                  <a:t/>
                </a:r>
                <a:br>
                  <a:rPr lang="en-US" altLang="ja-JP" dirty="0" smtClean="0"/>
                </a:br>
                <a:r>
                  <a:rPr lang="en-US" altLang="ja-JP" dirty="0" smtClean="0"/>
                  <a:t>x</a:t>
                </a:r>
                <a:r>
                  <a:rPr lang="ja-JP" altLang="en-US" dirty="0" smtClean="0"/>
                  <a:t>座標，</a:t>
                </a:r>
                <a:r>
                  <a:rPr lang="en-US" altLang="ja-JP" dirty="0" smtClean="0"/>
                  <a:t>y</a:t>
                </a:r>
                <a:r>
                  <a:rPr lang="ja-JP" altLang="en-US" dirty="0" smtClean="0"/>
                  <a:t>座標が必ず増加するものがある</a:t>
                </a:r>
                <a:endParaRPr lang="en-US" altLang="ja-JP" dirty="0" smtClean="0"/>
              </a:p>
              <a:p>
                <a:endParaRPr lang="en-US" altLang="ja-JP" dirty="0" smtClean="0"/>
              </a:p>
              <a:p>
                <a:r>
                  <a:rPr lang="ja-JP" altLang="en-US" dirty="0" smtClean="0"/>
                  <a:t>赤から緑への最短経路は</a:t>
                </a:r>
                <a:r>
                  <a:rPr lang="en-US" altLang="ja-JP" dirty="0" smtClean="0"/>
                  <a:t/>
                </a:r>
                <a:br>
                  <a:rPr lang="en-US" altLang="ja-JP" dirty="0" smtClean="0"/>
                </a:br>
                <a:r>
                  <a:rPr lang="en-US" altLang="ja-JP" dirty="0" smtClean="0"/>
                  <a:t>x</a:t>
                </a:r>
                <a:r>
                  <a:rPr lang="ja-JP" altLang="en-US" dirty="0" smtClean="0"/>
                  <a:t>座標，</a:t>
                </a:r>
                <a:r>
                  <a:rPr lang="en-US" altLang="ja-JP" dirty="0" smtClean="0"/>
                  <a:t>y</a:t>
                </a:r>
                <a:r>
                  <a:rPr lang="ja-JP" altLang="en-US" dirty="0" smtClean="0"/>
                  <a:t>座標が必ず増加</a:t>
                </a:r>
                <a:endParaRPr lang="en-US" altLang="ja-JP" dirty="0" smtClean="0"/>
              </a:p>
              <a:p>
                <a:endParaRPr lang="en-US" altLang="ja-JP" dirty="0" smtClean="0"/>
              </a:p>
              <a:p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(1,1)</m:t>
                    </m:r>
                  </m:oMath>
                </a14:m>
                <a:r>
                  <a:rPr lang="ja-JP" altLang="en-US" dirty="0" smtClean="0"/>
                  <a:t>から赤までの経路数（</a:t>
                </a:r>
                <a:r>
                  <a:rPr lang="en-US" altLang="ja-JP" dirty="0" smtClean="0"/>
                  <a:t>BFS</a:t>
                </a:r>
                <a:r>
                  <a:rPr lang="ja-JP" altLang="en-US" dirty="0" smtClean="0"/>
                  <a:t>）</a:t>
                </a:r>
                <a:endParaRPr lang="en-US" altLang="ja-JP" dirty="0" smtClean="0"/>
              </a:p>
              <a:p>
                <a:r>
                  <a:rPr lang="ja-JP" altLang="en-US" dirty="0" smtClean="0"/>
                  <a:t>赤から緑までの経路数（</a:t>
                </a:r>
                <a:r>
                  <a:rPr lang="en-US" altLang="ja-JP" dirty="0" smtClean="0"/>
                  <a:t>DP</a:t>
                </a:r>
                <a:r>
                  <a:rPr lang="ja-JP" altLang="en-US" dirty="0" smtClean="0"/>
                  <a:t>）</a:t>
                </a:r>
                <a:endParaRPr lang="en-US" altLang="ja-JP" dirty="0" smtClean="0"/>
              </a:p>
              <a:p>
                <a:r>
                  <a:rPr lang="ja-JP" altLang="en-US" dirty="0" smtClean="0"/>
                  <a:t>緑から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(</m:t>
                    </m:r>
                    <m:r>
                      <a:rPr lang="en-US" altLang="ja-JP" i="1">
                        <a:latin typeface="Cambria Math"/>
                      </a:rPr>
                      <m:t>𝑁</m:t>
                    </m:r>
                    <m:r>
                      <a:rPr lang="en-US" altLang="ja-JP" i="1">
                        <a:latin typeface="Cambria Math"/>
                      </a:rPr>
                      <m:t>,</m:t>
                    </m:r>
                    <m:r>
                      <a:rPr lang="en-US" altLang="ja-JP" i="1">
                        <a:latin typeface="Cambria Math"/>
                      </a:rPr>
                      <m:t>𝑁</m:t>
                    </m:r>
                    <m:r>
                      <a:rPr lang="en-US" altLang="ja-JP" i="1">
                        <a:latin typeface="Cambria Math"/>
                      </a:rPr>
                      <m:t>)</m:t>
                    </m:r>
                  </m:oMath>
                </a14:m>
                <a:r>
                  <a:rPr lang="ja-JP" altLang="en-US" dirty="0" err="1" smtClean="0"/>
                  <a:t>までの</a:t>
                </a:r>
                <a:r>
                  <a:rPr lang="ja-JP" altLang="en-US" dirty="0" smtClean="0"/>
                  <a:t>経路数（</a:t>
                </a:r>
                <a:r>
                  <a:rPr lang="en-US" altLang="ja-JP" dirty="0" smtClean="0"/>
                  <a:t>BFS</a:t>
                </a:r>
                <a:r>
                  <a:rPr lang="ja-JP" altLang="en-US" dirty="0" smtClean="0"/>
                  <a:t>）</a:t>
                </a:r>
                <a:endParaRPr lang="en-US" altLang="ja-JP" dirty="0" smtClean="0"/>
              </a:p>
              <a:p>
                <a:pPr marL="0" indent="0">
                  <a:buNone/>
                </a:pPr>
                <a:r>
                  <a:rPr lang="ja-JP" altLang="en-US" dirty="0" smtClean="0"/>
                  <a:t>をそれぞれ求める</a:t>
                </a:r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185" t="-323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1" name="グループ化 20"/>
          <p:cNvGrpSpPr/>
          <p:nvPr/>
        </p:nvGrpSpPr>
        <p:grpSpPr>
          <a:xfrm>
            <a:off x="5684846" y="3429000"/>
            <a:ext cx="3063618" cy="3063618"/>
            <a:chOff x="5364088" y="3072139"/>
            <a:chExt cx="3420479" cy="3420479"/>
          </a:xfrm>
        </p:grpSpPr>
        <p:grpSp>
          <p:nvGrpSpPr>
            <p:cNvPr id="9" name="グループ化 8"/>
            <p:cNvGrpSpPr/>
            <p:nvPr/>
          </p:nvGrpSpPr>
          <p:grpSpPr>
            <a:xfrm>
              <a:off x="5364088" y="3072139"/>
              <a:ext cx="3420479" cy="3420479"/>
              <a:chOff x="2411760" y="1772816"/>
              <a:chExt cx="4320480" cy="4320480"/>
            </a:xfrm>
          </p:grpSpPr>
          <p:sp>
            <p:nvSpPr>
              <p:cNvPr id="6" name="正方形/長方形 5"/>
              <p:cNvSpPr/>
              <p:nvPr/>
            </p:nvSpPr>
            <p:spPr>
              <a:xfrm>
                <a:off x="2411760" y="1772816"/>
                <a:ext cx="4320480" cy="4320480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7" name="二等辺三角形 6"/>
              <p:cNvSpPr/>
              <p:nvPr/>
            </p:nvSpPr>
            <p:spPr>
              <a:xfrm>
                <a:off x="2411760" y="4293296"/>
                <a:ext cx="1800000" cy="1800000"/>
              </a:xfrm>
              <a:prstGeom prst="triangle">
                <a:avLst>
                  <a:gd name="adj" fmla="val 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8" name="二等辺三角形 7"/>
              <p:cNvSpPr/>
              <p:nvPr/>
            </p:nvSpPr>
            <p:spPr>
              <a:xfrm rot="10800000">
                <a:off x="4932240" y="1772817"/>
                <a:ext cx="1800000" cy="1800000"/>
              </a:xfrm>
              <a:prstGeom prst="triangle">
                <a:avLst>
                  <a:gd name="adj" fmla="val 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cxnSp>
          <p:nvCxnSpPr>
            <p:cNvPr id="11" name="直線コネクタ 10"/>
            <p:cNvCxnSpPr/>
            <p:nvPr/>
          </p:nvCxnSpPr>
          <p:spPr>
            <a:xfrm flipV="1">
              <a:off x="6076608" y="4926394"/>
              <a:ext cx="0" cy="87887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線コネクタ 11"/>
            <p:cNvCxnSpPr/>
            <p:nvPr/>
          </p:nvCxnSpPr>
          <p:spPr>
            <a:xfrm flipH="1">
              <a:off x="6076608" y="4926394"/>
              <a:ext cx="799648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線コネクタ 14"/>
            <p:cNvCxnSpPr/>
            <p:nvPr/>
          </p:nvCxnSpPr>
          <p:spPr>
            <a:xfrm flipV="1">
              <a:off x="6876256" y="4057746"/>
              <a:ext cx="0" cy="87887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コネクタ 15"/>
            <p:cNvCxnSpPr/>
            <p:nvPr/>
          </p:nvCxnSpPr>
          <p:spPr>
            <a:xfrm>
              <a:off x="6876256" y="4057746"/>
              <a:ext cx="86409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線矢印コネクタ 19"/>
            <p:cNvCxnSpPr/>
            <p:nvPr/>
          </p:nvCxnSpPr>
          <p:spPr>
            <a:xfrm flipV="1">
              <a:off x="7740352" y="3429000"/>
              <a:ext cx="0" cy="62874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正方形/長方形 22"/>
          <p:cNvSpPr/>
          <p:nvPr/>
        </p:nvSpPr>
        <p:spPr>
          <a:xfrm rot="2621776">
            <a:off x="5600698" y="5581776"/>
            <a:ext cx="1440160" cy="51782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正方形/長方形 23"/>
          <p:cNvSpPr/>
          <p:nvPr/>
        </p:nvSpPr>
        <p:spPr>
          <a:xfrm rot="2621776">
            <a:off x="7431734" y="3782733"/>
            <a:ext cx="1440160" cy="517827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8756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計算量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二項係数のための階乗の前計算：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𝑛</m:t>
                        </m:r>
                        <m:func>
                          <m:func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kumimoji="1" lang="en-US" altLang="ja-JP" b="0" i="0" smtClean="0">
                                <a:latin typeface="Cambria Math"/>
                              </a:rPr>
                              <m:t>log</m:t>
                            </m:r>
                          </m:fName>
                          <m:e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𝑛</m:t>
                            </m:r>
                          </m:e>
                        </m:func>
                      </m:e>
                    </m:d>
                  </m:oMath>
                </a14:m>
                <a:endParaRPr kumimoji="1" lang="en-US" altLang="ja-JP" dirty="0" smtClean="0"/>
              </a:p>
              <a:p>
                <a14:m>
                  <m:oMath xmlns:m="http://schemas.openxmlformats.org/officeDocument/2006/math"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1,1</m:t>
                        </m:r>
                      </m:e>
                    </m:d>
                    <m:r>
                      <m:rPr>
                        <m:nor/>
                      </m:rPr>
                      <a:rPr lang="ja-JP" altLang="en-US" dirty="0"/>
                      <m:t>から赤までの経路数</m:t>
                    </m:r>
                  </m:oMath>
                </a14:m>
                <a:r>
                  <a:rPr lang="ja-JP" altLang="en-US" dirty="0" smtClean="0"/>
                  <a:t>：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𝑀</m:t>
                            </m:r>
                          </m:e>
                          <m:sup>
                            <m:r>
                              <a:rPr lang="en-US" altLang="ja-JP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lang="en-US" altLang="ja-JP" dirty="0"/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ja-JP" altLang="en-US" dirty="0"/>
                      <m:t>赤から緑までの経路数</m:t>
                    </m:r>
                  </m:oMath>
                </a14:m>
                <a:r>
                  <a:rPr lang="ja-JP" altLang="en-US" dirty="0" smtClean="0"/>
                  <a:t>：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𝑀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lang="en-US" altLang="ja-JP" dirty="0"/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ja-JP" altLang="en-US" dirty="0"/>
                      <m:t>緑から</m:t>
                    </m:r>
                    <m:r>
                      <a:rPr lang="en-US" altLang="ja-JP" i="1">
                        <a:latin typeface="Cambria Math"/>
                      </a:rPr>
                      <m:t>(</m:t>
                    </m:r>
                    <m:r>
                      <a:rPr lang="en-US" altLang="ja-JP" i="1">
                        <a:latin typeface="Cambria Math"/>
                      </a:rPr>
                      <m:t>𝑁</m:t>
                    </m:r>
                    <m:r>
                      <a:rPr lang="en-US" altLang="ja-JP" i="1">
                        <a:latin typeface="Cambria Math"/>
                      </a:rPr>
                      <m:t>,</m:t>
                    </m:r>
                    <m:r>
                      <a:rPr lang="en-US" altLang="ja-JP" i="1">
                        <a:latin typeface="Cambria Math"/>
                      </a:rPr>
                      <m:t>𝑁</m:t>
                    </m:r>
                    <m:r>
                      <a:rPr lang="en-US" altLang="ja-JP" i="1">
                        <a:latin typeface="Cambria Math"/>
                      </a:rPr>
                      <m:t>)</m:t>
                    </m:r>
                    <m:r>
                      <m:rPr>
                        <m:nor/>
                      </m:rPr>
                      <a:rPr lang="ja-JP" altLang="en-US" dirty="0" err="1"/>
                      <m:t>までの</m:t>
                    </m:r>
                    <m:r>
                      <m:rPr>
                        <m:nor/>
                      </m:rPr>
                      <a:rPr lang="ja-JP" altLang="en-US" dirty="0"/>
                      <m:t>経路数</m:t>
                    </m:r>
                  </m:oMath>
                </a14:m>
                <a:r>
                  <a:rPr lang="ja-JP" altLang="en-US" dirty="0" smtClean="0"/>
                  <a:t>：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𝑀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lang="ja-JP" altLang="en-US" dirty="0" smtClean="0"/>
              </a:p>
              <a:p>
                <a:endParaRPr lang="en-US" altLang="ja-JP" dirty="0" smtClean="0"/>
              </a:p>
              <a:p>
                <a:r>
                  <a:rPr lang="ja-JP" altLang="en-US" dirty="0" smtClean="0"/>
                  <a:t>総計算量：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  <m:func>
                          <m:func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</a:rPr>
                              <m:t>log</m:t>
                            </m:r>
                          </m:fName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𝑛</m:t>
                            </m:r>
                          </m:e>
                        </m:func>
                        <m:r>
                          <a:rPr lang="en-US" altLang="ja-JP" b="0" i="1" smtClean="0">
                            <a:latin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𝑀</m:t>
                            </m:r>
                          </m:e>
                          <m:sup>
                            <m:r>
                              <a:rPr lang="en-US" altLang="ja-JP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41" t="-242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052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薮 </a:t>
            </a:r>
            <a:r>
              <a:rPr lang="en-US" altLang="ja-JP" dirty="0"/>
              <a:t>C++ </a:t>
            </a:r>
            <a:r>
              <a:rPr lang="ja-JP" altLang="en-US" dirty="0" smtClean="0"/>
              <a:t>（</a:t>
            </a:r>
            <a:r>
              <a:rPr lang="en-US" altLang="ja-JP" dirty="0" smtClean="0"/>
              <a:t>192</a:t>
            </a:r>
            <a:r>
              <a:rPr lang="ja-JP" altLang="en-US" dirty="0" smtClean="0"/>
              <a:t>行</a:t>
            </a:r>
            <a:r>
              <a:rPr lang="ja-JP" altLang="en-US" dirty="0"/>
              <a:t>）</a:t>
            </a:r>
            <a:endParaRPr lang="en-US" altLang="ja-JP" dirty="0"/>
          </a:p>
          <a:p>
            <a:r>
              <a:rPr kumimoji="1" lang="ja-JP" altLang="en-US" dirty="0" smtClean="0"/>
              <a:t>大坂 </a:t>
            </a:r>
            <a:r>
              <a:rPr kumimoji="1" lang="en-US" altLang="ja-JP" dirty="0" smtClean="0"/>
              <a:t>Java </a:t>
            </a:r>
            <a:r>
              <a:rPr kumimoji="1" lang="ja-JP" altLang="en-US" dirty="0" smtClean="0"/>
              <a:t>（</a:t>
            </a:r>
            <a:r>
              <a:rPr kumimoji="1" lang="en-US" altLang="ja-JP" dirty="0" smtClean="0"/>
              <a:t>243</a:t>
            </a:r>
            <a:r>
              <a:rPr kumimoji="1" lang="ja-JP" altLang="en-US" dirty="0" smtClean="0"/>
              <a:t>行）</a:t>
            </a:r>
            <a:endParaRPr kumimoji="1" lang="en-US" altLang="ja-JP" dirty="0" smtClean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4821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解答状況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Acceptance</a:t>
            </a:r>
          </a:p>
          <a:p>
            <a:pPr lvl="1"/>
            <a:r>
              <a:rPr lang="en-US" altLang="ja-JP" dirty="0" smtClean="0"/>
              <a:t>Onsite: </a:t>
            </a:r>
            <a:r>
              <a:rPr lang="en-US" altLang="ja-JP" dirty="0" err="1" smtClean="0"/>
              <a:t>agitsune</a:t>
            </a:r>
            <a:r>
              <a:rPr lang="ja-JP" altLang="en-US" dirty="0" smtClean="0"/>
              <a:t>（</a:t>
            </a:r>
            <a:r>
              <a:rPr lang="en-US" altLang="ja-JP" dirty="0" smtClean="0"/>
              <a:t>95 min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All: </a:t>
            </a:r>
            <a:r>
              <a:rPr kumimoji="1" lang="en-US" altLang="ja-JP" dirty="0" err="1" smtClean="0"/>
              <a:t>agitsune</a:t>
            </a:r>
            <a:r>
              <a:rPr lang="ja-JP" altLang="en-US" dirty="0" smtClean="0"/>
              <a:t>（</a:t>
            </a:r>
            <a:r>
              <a:rPr lang="en-US" altLang="ja-JP" dirty="0" smtClean="0"/>
              <a:t>95 min</a:t>
            </a:r>
            <a:r>
              <a:rPr lang="ja-JP" altLang="en-US" dirty="0" smtClean="0"/>
              <a:t>）</a:t>
            </a:r>
            <a:endParaRPr kumimoji="1" lang="en-US" altLang="ja-JP" dirty="0" smtClean="0"/>
          </a:p>
          <a:p>
            <a:r>
              <a:rPr lang="en-US" altLang="ja-JP" dirty="0" smtClean="0"/>
              <a:t>First Submission</a:t>
            </a:r>
          </a:p>
          <a:p>
            <a:pPr lvl="1"/>
            <a:r>
              <a:rPr lang="en-US" altLang="ja-JP" dirty="0" smtClean="0"/>
              <a:t>Onsite: </a:t>
            </a:r>
            <a:r>
              <a:rPr lang="en-US" altLang="ja-JP" dirty="0" err="1"/>
              <a:t>agitsune</a:t>
            </a:r>
            <a:r>
              <a:rPr lang="en-US" altLang="ja-JP" dirty="0"/>
              <a:t> </a:t>
            </a:r>
            <a:r>
              <a:rPr lang="ja-JP" altLang="en-US" dirty="0" smtClean="0"/>
              <a:t>（</a:t>
            </a:r>
            <a:r>
              <a:rPr lang="en-US" altLang="ja-JP" dirty="0" smtClean="0"/>
              <a:t>95 min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All: </a:t>
            </a:r>
            <a:r>
              <a:rPr lang="en-US" altLang="ja-JP" dirty="0" err="1"/>
              <a:t>agitsune</a:t>
            </a:r>
            <a:r>
              <a:rPr lang="en-US" altLang="ja-JP" dirty="0"/>
              <a:t> </a:t>
            </a:r>
            <a:r>
              <a:rPr lang="ja-JP" altLang="en-US" dirty="0" smtClean="0"/>
              <a:t>（</a:t>
            </a:r>
            <a:r>
              <a:rPr lang="en-US" altLang="ja-JP" dirty="0" smtClean="0"/>
              <a:t>95 min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r>
              <a:rPr kumimoji="1" lang="en-US" altLang="ja-JP" dirty="0" smtClean="0"/>
              <a:t>AC/Submission</a:t>
            </a:r>
            <a:r>
              <a:rPr kumimoji="1" lang="en-US" altLang="ja-JP" smtClean="0"/>
              <a:t>: 1/2</a:t>
            </a:r>
            <a:endParaRPr kumimoji="1" lang="en-US" altLang="ja-JP" dirty="0" smtClean="0"/>
          </a:p>
          <a:p>
            <a:r>
              <a:rPr lang="en-US" altLang="ja-JP" dirty="0" smtClean="0"/>
              <a:t>AC rate: 50%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6721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408</TotalTime>
  <Words>363</Words>
  <Application>Microsoft Office PowerPoint</Application>
  <PresentationFormat>画面に合わせる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template</vt:lpstr>
      <vt:lpstr>MinimumCostPath</vt:lpstr>
      <vt:lpstr>問題概要</vt:lpstr>
      <vt:lpstr>解法</vt:lpstr>
      <vt:lpstr>Nが大きい時</vt:lpstr>
      <vt:lpstr>経路数のDP</vt:lpstr>
      <vt:lpstr>うまくいかない例</vt:lpstr>
      <vt:lpstr>うまくいくためには</vt:lpstr>
      <vt:lpstr>計算量</vt:lpstr>
      <vt:lpstr>ジャッジ解</vt:lpstr>
      <vt:lpstr>解答状況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MinimumCostPath</dc:title>
  <dc:creator>todo</dc:creator>
  <cp:lastModifiedBy>todo</cp:lastModifiedBy>
  <cp:revision>79</cp:revision>
  <dcterms:created xsi:type="dcterms:W3CDTF">2012-09-14T13:40:39Z</dcterms:created>
  <dcterms:modified xsi:type="dcterms:W3CDTF">2012-09-19T17:03:01Z</dcterms:modified>
</cp:coreProperties>
</file>