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57" r:id="rId3"/>
    <p:sldId id="258" r:id="rId4"/>
    <p:sldId id="259" r:id="rId5"/>
    <p:sldId id="261" r:id="rId6"/>
    <p:sldId id="260" r:id="rId7"/>
    <p:sldId id="262" r:id="rId8"/>
    <p:sldId id="263" r:id="rId9"/>
    <p:sldId id="264" r:id="rId10"/>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5" d="100"/>
          <a:sy n="85" d="100"/>
        </p:scale>
        <p:origin x="-153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ja-JP" altLang="en-US" smtClean="0"/>
              <a:t>マスター タイトルの書式設定</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ja-JP" altLang="en-US" smtClean="0"/>
              <a:t>マスター サブタイトルの書式設定</a:t>
            </a:r>
            <a:endParaRPr lang="en-US" dirty="0"/>
          </a:p>
        </p:txBody>
      </p:sp>
      <p:sp>
        <p:nvSpPr>
          <p:cNvPr id="4" name="Date Placeholder 3"/>
          <p:cNvSpPr>
            <a:spLocks noGrp="1"/>
          </p:cNvSpPr>
          <p:nvPr>
            <p:ph type="dt" sz="half" idx="10"/>
          </p:nvPr>
        </p:nvSpPr>
        <p:spPr/>
        <p:txBody>
          <a:bodyPr/>
          <a:lstStyle/>
          <a:p>
            <a:fld id="{E90ED720-0104-4369-84BC-D37694168613}" type="datetimeFigureOut">
              <a:rPr kumimoji="1" lang="ja-JP" altLang="en-US" smtClean="0"/>
              <a:t>2010/6/27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a:p>
        </p:txBody>
      </p:sp>
      <p:sp>
        <p:nvSpPr>
          <p:cNvPr id="3" name="Content Placeholder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4" name="Date Placeholder 3"/>
          <p:cNvSpPr>
            <a:spLocks noGrp="1"/>
          </p:cNvSpPr>
          <p:nvPr>
            <p:ph type="dt" sz="half" idx="10"/>
          </p:nvPr>
        </p:nvSpPr>
        <p:spPr/>
        <p:txBody>
          <a:bodyPr/>
          <a:lstStyle/>
          <a:p>
            <a:fld id="{E90ED720-0104-4369-84BC-D37694168613}" type="datetimeFigureOut">
              <a:rPr kumimoji="1" lang="ja-JP" altLang="en-US" smtClean="0"/>
              <a:t>2010/6/27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E90ED720-0104-4369-84BC-D37694168613}" type="datetimeFigureOut">
              <a:rPr kumimoji="1" lang="ja-JP" altLang="en-US" smtClean="0"/>
              <a:t>2010/6/27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Date Placeholder 4"/>
          <p:cNvSpPr>
            <a:spLocks noGrp="1"/>
          </p:cNvSpPr>
          <p:nvPr>
            <p:ph type="dt" sz="half" idx="10"/>
          </p:nvPr>
        </p:nvSpPr>
        <p:spPr/>
        <p:txBody>
          <a:bodyPr/>
          <a:lstStyle/>
          <a:p>
            <a:fld id="{E90ED720-0104-4369-84BC-D37694168613}" type="datetimeFigureOut">
              <a:rPr kumimoji="1" lang="ja-JP" altLang="en-US" smtClean="0"/>
              <a:t>2010/6/27</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7" name="Date Placeholder 6"/>
          <p:cNvSpPr>
            <a:spLocks noGrp="1"/>
          </p:cNvSpPr>
          <p:nvPr>
            <p:ph type="dt" sz="half" idx="10"/>
          </p:nvPr>
        </p:nvSpPr>
        <p:spPr/>
        <p:txBody>
          <a:bodyPr/>
          <a:lstStyle/>
          <a:p>
            <a:fld id="{E90ED720-0104-4369-84BC-D37694168613}" type="datetimeFigureOut">
              <a:rPr kumimoji="1" lang="ja-JP" altLang="en-US" smtClean="0"/>
              <a:t>2010/6/27</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a:p>
        </p:txBody>
      </p:sp>
      <p:sp>
        <p:nvSpPr>
          <p:cNvPr id="3" name="Date Placeholder 2"/>
          <p:cNvSpPr>
            <a:spLocks noGrp="1"/>
          </p:cNvSpPr>
          <p:nvPr>
            <p:ph type="dt" sz="half" idx="10"/>
          </p:nvPr>
        </p:nvSpPr>
        <p:spPr/>
        <p:txBody>
          <a:bodyPr/>
          <a:lstStyle/>
          <a:p>
            <a:fld id="{E90ED720-0104-4369-84BC-D37694168613}" type="datetimeFigureOut">
              <a:rPr kumimoji="1" lang="ja-JP" altLang="en-US" smtClean="0"/>
              <a:t>2010/6/27</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90ED720-0104-4369-84BC-D37694168613}" type="datetimeFigureOut">
              <a:rPr kumimoji="1" lang="ja-JP" altLang="en-US" smtClean="0"/>
              <a:t>2010/6/27</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ja-JP" altLang="en-US" smtClean="0"/>
              <a:t>マスター タイトルの書式設定</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E90ED720-0104-4369-84BC-D37694168613}" type="datetimeFigureOut">
              <a:rPr kumimoji="1" lang="ja-JP" altLang="en-US" smtClean="0"/>
              <a:t>2010/6/27</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ja-JP" altLang="en-US" smtClean="0"/>
              <a:t>マスター タイトルの書式設定</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ja-JP" altLang="en-US" smtClean="0"/>
              <a:t>アイコンをクリックして図を追加</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E90ED720-0104-4369-84BC-D37694168613}" type="datetimeFigureOut">
              <a:rPr kumimoji="1" lang="ja-JP" altLang="en-US" smtClean="0"/>
              <a:t>2010/6/27</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a:p>
        </p:txBody>
      </p:sp>
      <p:sp>
        <p:nvSpPr>
          <p:cNvPr id="3" name="Vertical Text Placeholder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4" name="Date Placeholder 3"/>
          <p:cNvSpPr>
            <a:spLocks noGrp="1"/>
          </p:cNvSpPr>
          <p:nvPr>
            <p:ph type="dt" sz="half" idx="10"/>
          </p:nvPr>
        </p:nvSpPr>
        <p:spPr/>
        <p:txBody>
          <a:bodyPr/>
          <a:lstStyle/>
          <a:p>
            <a:fld id="{E90ED720-0104-4369-84BC-D37694168613}" type="datetimeFigureOut">
              <a:rPr kumimoji="1" lang="ja-JP" altLang="en-US" smtClean="0"/>
              <a:t>2010/6/27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E90ED720-0104-4369-84BC-D37694168613}" type="datetimeFigureOut">
              <a:rPr kumimoji="1" lang="ja-JP" altLang="en-US" smtClean="0"/>
              <a:t>2010/6/27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E90ED720-0104-4369-84BC-D37694168613}" type="datetimeFigureOut">
              <a:rPr kumimoji="1" lang="ja-JP" altLang="en-US" smtClean="0"/>
              <a:t>2010/6/27</a:t>
            </a:fld>
            <a:endParaRPr kumimoji="1" lang="ja-JP" altLang="en-US"/>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kumimoji="1" lang="ja-JP" altLang="en-US"/>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D2D8002D-B5B0-4BAC-B1F6-782DDCCE6D9C}" type="slidenum">
              <a:rPr kumimoji="1" lang="ja-JP" altLang="en-US" smtClean="0"/>
              <a:t>‹#›</a:t>
            </a:fld>
            <a:endParaRPr kumimoji="1" lang="ja-JP" alt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spcBef>
          <a:spcPct val="0"/>
        </a:spcBef>
        <a:buNone/>
        <a:defRPr kumimoji="1"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kumimoji="1"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kumimoji="1"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kumimoji="1"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kumimoji="1"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kumimoji="1"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kumimoji="1"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kumimoji="1"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kumimoji="1"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kumimoji="1" sz="1300" kern="1200">
          <a:solidFill>
            <a:schemeClr val="tx1"/>
          </a:solidFill>
          <a:latin typeface="+mn-lt"/>
          <a:ea typeface="+mn-ea"/>
          <a:cs typeface="+mn-cs"/>
        </a:defRPr>
      </a:lvl9pPr>
    </p:bodyStyle>
    <p:otherStyle>
      <a:defPPr>
        <a:defRPr lang="en-US"/>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lstStyle/>
          <a:p>
            <a:r>
              <a:rPr lang="ja-JP" altLang="en-US" b="1" u="sng" dirty="0"/>
              <a:t>差分パルス符号</a:t>
            </a:r>
            <a:r>
              <a:rPr lang="ja-JP" altLang="en-US" b="1" u="sng" dirty="0" smtClean="0"/>
              <a:t>変調</a:t>
            </a:r>
            <a:r>
              <a:rPr lang="en-US" altLang="ja-JP" b="1" u="sng" dirty="0" smtClean="0"/>
              <a:t/>
            </a:r>
            <a:br>
              <a:rPr lang="en-US" altLang="ja-JP" b="1" u="sng" dirty="0" smtClean="0"/>
            </a:br>
            <a:r>
              <a:rPr lang="en-US" altLang="ja-JP" b="1" u="sng" dirty="0"/>
              <a:t>Differential Pulse Code </a:t>
            </a:r>
            <a:r>
              <a:rPr lang="en-US" altLang="ja-JP" b="1" u="sng" dirty="0" smtClean="0"/>
              <a:t>Modulation</a:t>
            </a:r>
            <a:endParaRPr kumimoji="1" lang="ja-JP" altLang="en-US" dirty="0"/>
          </a:p>
        </p:txBody>
      </p:sp>
      <p:sp>
        <p:nvSpPr>
          <p:cNvPr id="3" name="サブタイトル 2"/>
          <p:cNvSpPr>
            <a:spLocks noGrp="1"/>
          </p:cNvSpPr>
          <p:nvPr>
            <p:ph type="subTitle" idx="1"/>
          </p:nvPr>
        </p:nvSpPr>
        <p:spPr/>
        <p:txBody>
          <a:bodyPr/>
          <a:lstStyle/>
          <a:p>
            <a:r>
              <a:rPr lang="en-US" altLang="ja-JP" dirty="0"/>
              <a:t>ACM-ICPC OB/OG</a:t>
            </a:r>
            <a:r>
              <a:rPr lang="ja-JP" altLang="en-US" dirty="0"/>
              <a:t>会模擬国内予選</a:t>
            </a:r>
            <a:r>
              <a:rPr lang="en-US" altLang="ja-JP" dirty="0" smtClean="0"/>
              <a:t>2010</a:t>
            </a:r>
          </a:p>
          <a:p>
            <a:r>
              <a:rPr kumimoji="1" lang="en-US" altLang="ja-JP" dirty="0" smtClean="0"/>
              <a:t>Problem C</a:t>
            </a:r>
          </a:p>
          <a:p>
            <a:r>
              <a:rPr lang="ja-JP" altLang="en-US" dirty="0" smtClean="0"/>
              <a:t>原案</a:t>
            </a:r>
            <a:r>
              <a:rPr lang="en-US" altLang="ja-JP" dirty="0" smtClean="0"/>
              <a:t>:</a:t>
            </a:r>
            <a:r>
              <a:rPr lang="ja-JP" altLang="en-US" dirty="0" smtClean="0"/>
              <a:t>野田 解答</a:t>
            </a:r>
            <a:r>
              <a:rPr lang="en-US" altLang="ja-JP" dirty="0" smtClean="0"/>
              <a:t>:</a:t>
            </a:r>
            <a:r>
              <a:rPr lang="ja-JP" altLang="en-US" dirty="0" smtClean="0"/>
              <a:t>野田・岩田</a:t>
            </a:r>
            <a:endParaRPr kumimoji="1" lang="ja-JP" altLang="en-US" dirty="0"/>
          </a:p>
        </p:txBody>
      </p:sp>
    </p:spTree>
    <p:extLst>
      <p:ext uri="{BB962C8B-B14F-4D97-AF65-F5344CB8AC3E}">
        <p14:creationId xmlns:p14="http://schemas.microsoft.com/office/powerpoint/2010/main" val="2715911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問題</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コードブック</a:t>
            </a:r>
            <a:r>
              <a:rPr lang="en-US" altLang="ja-JP" dirty="0"/>
              <a:t>(</a:t>
            </a:r>
            <a:r>
              <a:rPr lang="ja-JP" altLang="en-US" dirty="0"/>
              <a:t>整数の集合</a:t>
            </a:r>
            <a:r>
              <a:rPr lang="en-US" altLang="ja-JP" dirty="0"/>
              <a:t>)</a:t>
            </a:r>
            <a:r>
              <a:rPr kumimoji="1" lang="ja-JP" altLang="en-US" dirty="0" smtClean="0"/>
              <a:t>内の値を前のサンプルからの差分として使用する。</a:t>
            </a:r>
            <a:endParaRPr kumimoji="1" lang="en-US" altLang="ja-JP" dirty="0" smtClean="0"/>
          </a:p>
          <a:p>
            <a:endParaRPr lang="en-US" altLang="ja-JP" dirty="0"/>
          </a:p>
          <a:p>
            <a:r>
              <a:rPr kumimoji="1" lang="ja-JP" altLang="en-US" dirty="0" smtClean="0"/>
              <a:t>入力音声信号</a:t>
            </a:r>
            <a:r>
              <a:rPr kumimoji="1" lang="en-US" altLang="ja-JP" dirty="0" smtClean="0"/>
              <a:t>(</a:t>
            </a:r>
            <a:r>
              <a:rPr kumimoji="1" lang="ja-JP" altLang="en-US" dirty="0" smtClean="0"/>
              <a:t>整数列</a:t>
            </a:r>
            <a:r>
              <a:rPr kumimoji="1" lang="en-US" altLang="ja-JP" dirty="0" smtClean="0"/>
              <a:t>)</a:t>
            </a:r>
            <a:r>
              <a:rPr kumimoji="1" lang="ja-JP" altLang="en-US" dirty="0" smtClean="0"/>
              <a:t>とコードブックが与えられる。</a:t>
            </a:r>
            <a:endParaRPr kumimoji="1" lang="en-US" altLang="ja-JP" dirty="0" smtClean="0"/>
          </a:p>
          <a:p>
            <a:r>
              <a:rPr lang="ja-JP" altLang="en-US" dirty="0" smtClean="0"/>
              <a:t>入力</a:t>
            </a:r>
            <a:r>
              <a:rPr lang="ja-JP" altLang="en-US" dirty="0"/>
              <a:t>信号と復号化後の出力信号との差の二乗和が最小となるように出力系列を</a:t>
            </a:r>
            <a:r>
              <a:rPr lang="ja-JP" altLang="en-US" dirty="0" smtClean="0"/>
              <a:t>選んで，</a:t>
            </a:r>
            <a:r>
              <a:rPr lang="ja-JP" altLang="en-US" dirty="0"/>
              <a:t>そのときの差の二乗和を出力するプログラム</a:t>
            </a:r>
            <a:r>
              <a:rPr lang="ja-JP" altLang="en-US" dirty="0" smtClean="0"/>
              <a:t>を書け。</a:t>
            </a:r>
            <a:endParaRPr kumimoji="1" lang="ja-JP" altLang="en-US" dirty="0"/>
          </a:p>
        </p:txBody>
      </p:sp>
    </p:spTree>
    <p:extLst>
      <p:ext uri="{BB962C8B-B14F-4D97-AF65-F5344CB8AC3E}">
        <p14:creationId xmlns:p14="http://schemas.microsoft.com/office/powerpoint/2010/main" val="38900018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例</a:t>
            </a:r>
            <a:endParaRPr kumimoji="1" lang="ja-JP" altLang="en-US" dirty="0"/>
          </a:p>
        </p:txBody>
      </p:sp>
      <mc:AlternateContent xmlns:mc="http://schemas.openxmlformats.org/markup-compatibility/2006" xmlns:a14="http://schemas.microsoft.com/office/drawing/2010/main">
        <mc:Choice Requires="a14">
          <p:sp>
            <p:nvSpPr>
              <p:cNvPr id="3" name="コンテンツ プレースホルダー 2"/>
              <p:cNvSpPr>
                <a:spLocks noGrp="1"/>
              </p:cNvSpPr>
              <p:nvPr>
                <p:ph idx="1"/>
              </p:nvPr>
            </p:nvSpPr>
            <p:spPr/>
            <p:txBody>
              <a:bodyPr>
                <a:normAutofit/>
              </a:bodyPr>
              <a:lstStyle/>
              <a:p>
                <a:r>
                  <a:rPr kumimoji="1" lang="ja-JP" altLang="en-US" dirty="0" smtClean="0"/>
                  <a:t>コードブック </a:t>
                </a:r>
                <a14:m>
                  <m:oMath xmlns:m="http://schemas.openxmlformats.org/officeDocument/2006/math">
                    <m:r>
                      <a:rPr lang="en-US" altLang="ja-JP" b="0" i="0" smtClean="0">
                        <a:latin typeface="Cambria Math"/>
                      </a:rPr>
                      <m:t>= </m:t>
                    </m:r>
                    <m:r>
                      <a:rPr lang="en-US" altLang="ja-JP" b="0" i="1" smtClean="0">
                        <a:latin typeface="Cambria Math"/>
                      </a:rPr>
                      <m:t>{4, 2, 1, 0, −1, −2, −4}</m:t>
                    </m:r>
                  </m:oMath>
                </a14:m>
                <a:r>
                  <a:rPr lang="en-US" altLang="ja-JP" dirty="0"/>
                  <a:t> </a:t>
                </a:r>
                <a:endParaRPr lang="en-US" altLang="ja-JP" dirty="0" smtClean="0"/>
              </a:p>
              <a:p>
                <a:r>
                  <a:rPr lang="ja-JP" altLang="en-US" dirty="0"/>
                  <a:t>入力</a:t>
                </a:r>
                <a:r>
                  <a:rPr lang="ja-JP" altLang="en-US" dirty="0" smtClean="0"/>
                  <a:t>音声信号 </a:t>
                </a:r>
                <a14:m>
                  <m:oMath xmlns:m="http://schemas.openxmlformats.org/officeDocument/2006/math">
                    <m:r>
                      <m:rPr>
                        <m:sty m:val="p"/>
                      </m:rPr>
                      <a:rPr lang="en-US" altLang="ja-JP" b="0" i="0" smtClean="0">
                        <a:latin typeface="Cambria Math"/>
                      </a:rPr>
                      <m:t>x</m:t>
                    </m:r>
                    <m:r>
                      <a:rPr lang="en-US" altLang="ja-JP" b="0" i="0" smtClean="0">
                        <a:latin typeface="Cambria Math"/>
                      </a:rPr>
                      <m:t> =</m:t>
                    </m:r>
                    <m:d>
                      <m:dPr>
                        <m:begChr m:val="["/>
                        <m:endChr m:val="]"/>
                        <m:ctrlPr>
                          <a:rPr lang="en-US" altLang="ja-JP" b="0" i="1" smtClean="0">
                            <a:latin typeface="Cambria Math"/>
                          </a:rPr>
                        </m:ctrlPr>
                      </m:dPr>
                      <m:e>
                        <m:r>
                          <a:rPr lang="en-US" altLang="ja-JP" b="0" i="1" smtClean="0">
                            <a:latin typeface="Cambria Math"/>
                          </a:rPr>
                          <m:t>131, 137</m:t>
                        </m:r>
                      </m:e>
                    </m:d>
                  </m:oMath>
                </a14:m>
                <a:r>
                  <a:rPr lang="en-US" altLang="ja-JP" dirty="0" smtClean="0"/>
                  <a:t> </a:t>
                </a:r>
                <a:r>
                  <a:rPr lang="ja-JP" altLang="en-US" dirty="0" smtClean="0"/>
                  <a:t>の場合</a:t>
                </a:r>
                <a:endParaRPr lang="en-US" altLang="ja-JP" dirty="0" smtClean="0"/>
              </a:p>
              <a:p>
                <a:r>
                  <a:rPr lang="ja-JP" altLang="en-US" dirty="0" smtClean="0"/>
                  <a:t>最適解は・・・</a:t>
                </a:r>
                <a:endParaRPr kumimoji="1" lang="en-US" altLang="ja-JP" dirty="0"/>
              </a:p>
              <a:p>
                <a:pPr lvl="1"/>
                <a14:m>
                  <m:oMath xmlns:m="http://schemas.openxmlformats.org/officeDocument/2006/math">
                    <m:r>
                      <a:rPr lang="en-US" altLang="ja-JP" b="0" i="1" smtClean="0">
                        <a:latin typeface="Cambria Math"/>
                      </a:rPr>
                      <m:t>𝑘</m:t>
                    </m:r>
                    <m:d>
                      <m:dPr>
                        <m:begChr m:val="["/>
                        <m:endChr m:val="]"/>
                        <m:ctrlPr>
                          <a:rPr lang="en-US" altLang="ja-JP" b="0" i="1" smtClean="0">
                            <a:latin typeface="Cambria Math"/>
                          </a:rPr>
                        </m:ctrlPr>
                      </m:dPr>
                      <m:e>
                        <m:r>
                          <a:rPr lang="en-US" altLang="ja-JP" b="0" i="1" smtClean="0">
                            <a:latin typeface="Cambria Math"/>
                          </a:rPr>
                          <m:t>1</m:t>
                        </m:r>
                      </m:e>
                    </m:d>
                    <m:r>
                      <a:rPr lang="en-US" altLang="ja-JP" b="0" i="1" smtClean="0">
                        <a:latin typeface="Cambria Math"/>
                      </a:rPr>
                      <m:t>=0, </m:t>
                    </m:r>
                    <m:r>
                      <a:rPr lang="en-US" altLang="ja-JP" b="0" i="1" smtClean="0">
                        <a:latin typeface="Cambria Math"/>
                      </a:rPr>
                      <m:t>𝑘</m:t>
                    </m:r>
                    <m:d>
                      <m:dPr>
                        <m:begChr m:val="["/>
                        <m:endChr m:val="]"/>
                        <m:ctrlPr>
                          <a:rPr lang="en-US" altLang="ja-JP" b="0" i="1" smtClean="0">
                            <a:latin typeface="Cambria Math"/>
                          </a:rPr>
                        </m:ctrlPr>
                      </m:dPr>
                      <m:e>
                        <m:r>
                          <a:rPr lang="en-US" altLang="ja-JP" b="0" i="1" smtClean="0">
                            <a:latin typeface="Cambria Math"/>
                          </a:rPr>
                          <m:t>2</m:t>
                        </m:r>
                      </m:e>
                    </m:d>
                    <m:r>
                      <a:rPr lang="en-US" altLang="ja-JP" b="0" i="1" smtClean="0">
                        <a:latin typeface="Cambria Math"/>
                      </a:rPr>
                      <m:t>=0</m:t>
                    </m:r>
                  </m:oMath>
                </a14:m>
                <a:endParaRPr lang="en-US" altLang="ja-JP" b="0" dirty="0" smtClean="0"/>
              </a:p>
              <a:p>
                <a:pPr lvl="1"/>
                <a14:m>
                  <m:oMath xmlns:m="http://schemas.openxmlformats.org/officeDocument/2006/math">
                    <m:r>
                      <a:rPr kumimoji="1" lang="en-US" altLang="ja-JP" b="0" i="1" smtClean="0">
                        <a:latin typeface="Cambria Math"/>
                      </a:rPr>
                      <m:t>𝐶</m:t>
                    </m:r>
                    <m:d>
                      <m:dPr>
                        <m:begChr m:val="["/>
                        <m:endChr m:val="]"/>
                        <m:ctrlPr>
                          <a:rPr kumimoji="1" lang="en-US" altLang="ja-JP" b="0" i="1" smtClean="0">
                            <a:latin typeface="Cambria Math"/>
                          </a:rPr>
                        </m:ctrlPr>
                      </m:dPr>
                      <m:e>
                        <m:r>
                          <a:rPr kumimoji="1" lang="en-US" altLang="ja-JP" b="0" i="1" smtClean="0">
                            <a:latin typeface="Cambria Math"/>
                          </a:rPr>
                          <m:t>𝑘</m:t>
                        </m:r>
                        <m:d>
                          <m:dPr>
                            <m:begChr m:val="["/>
                            <m:endChr m:val="]"/>
                            <m:ctrlPr>
                              <a:rPr kumimoji="1" lang="en-US" altLang="ja-JP" b="0" i="1" smtClean="0">
                                <a:latin typeface="Cambria Math"/>
                              </a:rPr>
                            </m:ctrlPr>
                          </m:dPr>
                          <m:e>
                            <m:r>
                              <a:rPr kumimoji="1" lang="en-US" altLang="ja-JP" b="0" i="1" smtClean="0">
                                <a:latin typeface="Cambria Math"/>
                              </a:rPr>
                              <m:t>1</m:t>
                            </m:r>
                          </m:e>
                        </m:d>
                      </m:e>
                    </m:d>
                    <m:r>
                      <a:rPr kumimoji="1" lang="en-US" altLang="ja-JP" b="0" i="1" smtClean="0">
                        <a:latin typeface="Cambria Math"/>
                      </a:rPr>
                      <m:t>=4, </m:t>
                    </m:r>
                    <m:r>
                      <a:rPr kumimoji="1" lang="en-US" altLang="ja-JP" b="0" i="1" smtClean="0">
                        <a:latin typeface="Cambria Math"/>
                      </a:rPr>
                      <m:t>𝐶</m:t>
                    </m:r>
                    <m:d>
                      <m:dPr>
                        <m:begChr m:val="["/>
                        <m:endChr m:val="]"/>
                        <m:ctrlPr>
                          <a:rPr kumimoji="1" lang="en-US" altLang="ja-JP" b="0" i="1" smtClean="0">
                            <a:latin typeface="Cambria Math"/>
                          </a:rPr>
                        </m:ctrlPr>
                      </m:dPr>
                      <m:e>
                        <m:r>
                          <a:rPr kumimoji="1" lang="en-US" altLang="ja-JP" b="0" i="1" smtClean="0">
                            <a:latin typeface="Cambria Math"/>
                          </a:rPr>
                          <m:t>𝑘</m:t>
                        </m:r>
                        <m:d>
                          <m:dPr>
                            <m:begChr m:val="["/>
                            <m:endChr m:val="]"/>
                            <m:ctrlPr>
                              <a:rPr kumimoji="1" lang="en-US" altLang="ja-JP" b="0" i="1" smtClean="0">
                                <a:latin typeface="Cambria Math"/>
                              </a:rPr>
                            </m:ctrlPr>
                          </m:dPr>
                          <m:e>
                            <m:r>
                              <a:rPr kumimoji="1" lang="en-US" altLang="ja-JP" b="0" i="1" smtClean="0">
                                <a:latin typeface="Cambria Math"/>
                              </a:rPr>
                              <m:t>2</m:t>
                            </m:r>
                          </m:e>
                        </m:d>
                      </m:e>
                    </m:d>
                    <m:r>
                      <a:rPr kumimoji="1" lang="en-US" altLang="ja-JP" b="0" i="1" smtClean="0">
                        <a:latin typeface="Cambria Math"/>
                      </a:rPr>
                      <m:t>=4</m:t>
                    </m:r>
                  </m:oMath>
                </a14:m>
                <a:endParaRPr kumimoji="1" lang="en-US" altLang="ja-JP" b="0" dirty="0" smtClean="0"/>
              </a:p>
              <a:p>
                <a:pPr lvl="1"/>
                <a14:m>
                  <m:oMath xmlns:m="http://schemas.openxmlformats.org/officeDocument/2006/math">
                    <m:r>
                      <a:rPr lang="en-US" altLang="ja-JP" b="0" i="1" smtClean="0">
                        <a:latin typeface="Cambria Math"/>
                      </a:rPr>
                      <m:t>𝑦</m:t>
                    </m:r>
                    <m:d>
                      <m:dPr>
                        <m:begChr m:val="["/>
                        <m:endChr m:val="]"/>
                        <m:ctrlPr>
                          <a:rPr lang="en-US" altLang="ja-JP" b="0" i="1" smtClean="0">
                            <a:latin typeface="Cambria Math"/>
                          </a:rPr>
                        </m:ctrlPr>
                      </m:dPr>
                      <m:e>
                        <m:r>
                          <a:rPr lang="en-US" altLang="ja-JP" b="0" i="1" smtClean="0">
                            <a:latin typeface="Cambria Math"/>
                          </a:rPr>
                          <m:t>0</m:t>
                        </m:r>
                      </m:e>
                    </m:d>
                    <m:r>
                      <a:rPr lang="en-US" altLang="ja-JP" b="0" i="1" smtClean="0">
                        <a:latin typeface="Cambria Math"/>
                      </a:rPr>
                      <m:t>=128</m:t>
                    </m:r>
                  </m:oMath>
                </a14:m>
                <a:endParaRPr lang="en-US" altLang="ja-JP" b="0" dirty="0" smtClean="0"/>
              </a:p>
              <a:p>
                <a:pPr lvl="1"/>
                <a14:m>
                  <m:oMath xmlns:m="http://schemas.openxmlformats.org/officeDocument/2006/math">
                    <m:r>
                      <a:rPr lang="en-US" altLang="ja-JP" b="0" i="1" smtClean="0">
                        <a:latin typeface="Cambria Math"/>
                      </a:rPr>
                      <m:t>𝑦</m:t>
                    </m:r>
                    <m:d>
                      <m:dPr>
                        <m:begChr m:val="["/>
                        <m:endChr m:val="]"/>
                        <m:ctrlPr>
                          <a:rPr lang="en-US" altLang="ja-JP" b="0" i="1" smtClean="0">
                            <a:latin typeface="Cambria Math"/>
                          </a:rPr>
                        </m:ctrlPr>
                      </m:dPr>
                      <m:e>
                        <m:r>
                          <a:rPr lang="en-US" altLang="ja-JP" b="0" i="1" smtClean="0">
                            <a:latin typeface="Cambria Math"/>
                          </a:rPr>
                          <m:t>1</m:t>
                        </m:r>
                      </m:e>
                    </m:d>
                    <m:r>
                      <a:rPr lang="en-US" altLang="ja-JP" b="0" i="1" smtClean="0">
                        <a:latin typeface="Cambria Math"/>
                      </a:rPr>
                      <m:t>=</m:t>
                    </m:r>
                    <m:r>
                      <a:rPr lang="en-US" altLang="ja-JP" b="0" i="1" smtClean="0">
                        <a:latin typeface="Cambria Math"/>
                      </a:rPr>
                      <m:t>𝑦</m:t>
                    </m:r>
                    <m:d>
                      <m:dPr>
                        <m:begChr m:val="["/>
                        <m:endChr m:val="]"/>
                        <m:ctrlPr>
                          <a:rPr lang="en-US" altLang="ja-JP" b="0" i="1" smtClean="0">
                            <a:latin typeface="Cambria Math"/>
                          </a:rPr>
                        </m:ctrlPr>
                      </m:dPr>
                      <m:e>
                        <m:r>
                          <a:rPr lang="en-US" altLang="ja-JP" b="0" i="1" smtClean="0">
                            <a:latin typeface="Cambria Math"/>
                          </a:rPr>
                          <m:t>0</m:t>
                        </m:r>
                      </m:e>
                    </m:d>
                    <m:r>
                      <a:rPr lang="en-US" altLang="ja-JP" b="0" i="1" smtClean="0">
                        <a:latin typeface="Cambria Math"/>
                      </a:rPr>
                      <m:t>+</m:t>
                    </m:r>
                    <m:r>
                      <a:rPr lang="en-US" altLang="ja-JP" b="0" i="1" smtClean="0">
                        <a:latin typeface="Cambria Math"/>
                      </a:rPr>
                      <m:t>𝐶</m:t>
                    </m:r>
                    <m:d>
                      <m:dPr>
                        <m:begChr m:val="["/>
                        <m:endChr m:val="]"/>
                        <m:ctrlPr>
                          <a:rPr lang="en-US" altLang="ja-JP" b="0" i="1" smtClean="0">
                            <a:latin typeface="Cambria Math"/>
                          </a:rPr>
                        </m:ctrlPr>
                      </m:dPr>
                      <m:e>
                        <m:r>
                          <a:rPr lang="en-US" altLang="ja-JP" b="0" i="1" smtClean="0">
                            <a:latin typeface="Cambria Math"/>
                          </a:rPr>
                          <m:t>𝑘</m:t>
                        </m:r>
                        <m:d>
                          <m:dPr>
                            <m:begChr m:val="["/>
                            <m:endChr m:val="]"/>
                            <m:ctrlPr>
                              <a:rPr lang="en-US" altLang="ja-JP" b="0" i="1" smtClean="0">
                                <a:latin typeface="Cambria Math"/>
                              </a:rPr>
                            </m:ctrlPr>
                          </m:dPr>
                          <m:e>
                            <m:r>
                              <a:rPr lang="en-US" altLang="ja-JP" b="0" i="1" smtClean="0">
                                <a:latin typeface="Cambria Math"/>
                              </a:rPr>
                              <m:t>1</m:t>
                            </m:r>
                          </m:e>
                        </m:d>
                      </m:e>
                    </m:d>
                    <m:r>
                      <a:rPr lang="en-US" altLang="ja-JP" b="0" i="1" smtClean="0">
                        <a:latin typeface="Cambria Math"/>
                      </a:rPr>
                      <m:t>=128+4=132</m:t>
                    </m:r>
                  </m:oMath>
                </a14:m>
                <a:endParaRPr kumimoji="1" lang="en-US" altLang="ja-JP" dirty="0" smtClean="0"/>
              </a:p>
              <a:p>
                <a:pPr lvl="1"/>
                <a14:m>
                  <m:oMath xmlns:m="http://schemas.openxmlformats.org/officeDocument/2006/math">
                    <m:r>
                      <a:rPr kumimoji="1" lang="en-US" altLang="ja-JP" b="0" i="1" smtClean="0">
                        <a:latin typeface="Cambria Math"/>
                      </a:rPr>
                      <m:t>𝑦</m:t>
                    </m:r>
                    <m:d>
                      <m:dPr>
                        <m:begChr m:val="["/>
                        <m:endChr m:val="]"/>
                        <m:ctrlPr>
                          <a:rPr kumimoji="1" lang="en-US" altLang="ja-JP" b="0" i="1" smtClean="0">
                            <a:latin typeface="Cambria Math"/>
                          </a:rPr>
                        </m:ctrlPr>
                      </m:dPr>
                      <m:e>
                        <m:r>
                          <a:rPr kumimoji="1" lang="en-US" altLang="ja-JP" b="0" i="1" smtClean="0">
                            <a:latin typeface="Cambria Math"/>
                          </a:rPr>
                          <m:t>2</m:t>
                        </m:r>
                      </m:e>
                    </m:d>
                    <m:r>
                      <a:rPr kumimoji="1" lang="en-US" altLang="ja-JP" b="0" i="1" smtClean="0">
                        <a:latin typeface="Cambria Math"/>
                      </a:rPr>
                      <m:t>=</m:t>
                    </m:r>
                    <m:r>
                      <a:rPr kumimoji="1" lang="en-US" altLang="ja-JP" b="0" i="1" smtClean="0">
                        <a:latin typeface="Cambria Math"/>
                      </a:rPr>
                      <m:t>𝑦</m:t>
                    </m:r>
                    <m:d>
                      <m:dPr>
                        <m:begChr m:val="["/>
                        <m:endChr m:val="]"/>
                        <m:ctrlPr>
                          <a:rPr kumimoji="1" lang="en-US" altLang="ja-JP" b="0" i="1" smtClean="0">
                            <a:latin typeface="Cambria Math"/>
                          </a:rPr>
                        </m:ctrlPr>
                      </m:dPr>
                      <m:e>
                        <m:r>
                          <a:rPr kumimoji="1" lang="en-US" altLang="ja-JP" b="0" i="1" smtClean="0">
                            <a:latin typeface="Cambria Math"/>
                          </a:rPr>
                          <m:t>1</m:t>
                        </m:r>
                      </m:e>
                    </m:d>
                    <m:r>
                      <a:rPr kumimoji="1" lang="en-US" altLang="ja-JP" b="0" i="1" smtClean="0">
                        <a:latin typeface="Cambria Math"/>
                      </a:rPr>
                      <m:t>+</m:t>
                    </m:r>
                    <m:r>
                      <a:rPr kumimoji="1" lang="en-US" altLang="ja-JP" b="0" i="1" smtClean="0">
                        <a:latin typeface="Cambria Math"/>
                      </a:rPr>
                      <m:t>𝐶</m:t>
                    </m:r>
                    <m:d>
                      <m:dPr>
                        <m:begChr m:val="["/>
                        <m:endChr m:val="]"/>
                        <m:ctrlPr>
                          <a:rPr kumimoji="1" lang="en-US" altLang="ja-JP" b="0" i="1" smtClean="0">
                            <a:latin typeface="Cambria Math"/>
                          </a:rPr>
                        </m:ctrlPr>
                      </m:dPr>
                      <m:e>
                        <m:r>
                          <a:rPr kumimoji="1" lang="en-US" altLang="ja-JP" b="0" i="1" smtClean="0">
                            <a:latin typeface="Cambria Math"/>
                          </a:rPr>
                          <m:t>𝑘</m:t>
                        </m:r>
                        <m:d>
                          <m:dPr>
                            <m:begChr m:val="["/>
                            <m:endChr m:val="]"/>
                            <m:ctrlPr>
                              <a:rPr kumimoji="1" lang="en-US" altLang="ja-JP" b="0" i="1" smtClean="0">
                                <a:latin typeface="Cambria Math"/>
                              </a:rPr>
                            </m:ctrlPr>
                          </m:dPr>
                          <m:e>
                            <m:r>
                              <a:rPr kumimoji="1" lang="en-US" altLang="ja-JP" b="0" i="1" smtClean="0">
                                <a:latin typeface="Cambria Math"/>
                              </a:rPr>
                              <m:t>2</m:t>
                            </m:r>
                          </m:e>
                        </m:d>
                      </m:e>
                    </m:d>
                    <m:r>
                      <a:rPr kumimoji="1" lang="en-US" altLang="ja-JP" b="0" i="1" smtClean="0">
                        <a:latin typeface="Cambria Math"/>
                      </a:rPr>
                      <m:t>=132+4=136</m:t>
                    </m:r>
                  </m:oMath>
                </a14:m>
                <a:endParaRPr kumimoji="1" lang="en-US" altLang="ja-JP" b="0" dirty="0" smtClean="0"/>
              </a:p>
              <a:p>
                <a:pPr lvl="1"/>
                <a:endParaRPr kumimoji="1" lang="en-US" altLang="ja-JP" dirty="0" smtClean="0"/>
              </a:p>
              <a:p>
                <a:pPr lvl="1"/>
                <a14:m>
                  <m:oMath xmlns:m="http://schemas.openxmlformats.org/officeDocument/2006/math">
                    <m:sSup>
                      <m:sSupPr>
                        <m:ctrlPr>
                          <a:rPr lang="en-US" altLang="ja-JP" b="0" i="1" smtClean="0">
                            <a:latin typeface="Cambria Math"/>
                          </a:rPr>
                        </m:ctrlPr>
                      </m:sSupPr>
                      <m:e>
                        <m:d>
                          <m:dPr>
                            <m:ctrlPr>
                              <a:rPr lang="en-US" altLang="ja-JP" i="1">
                                <a:latin typeface="Cambria Math"/>
                              </a:rPr>
                            </m:ctrlPr>
                          </m:dPr>
                          <m:e>
                            <m:r>
                              <a:rPr lang="en-US" altLang="ja-JP" i="1">
                                <a:latin typeface="Cambria Math"/>
                              </a:rPr>
                              <m:t>131−132</m:t>
                            </m:r>
                          </m:e>
                        </m:d>
                      </m:e>
                      <m:sup>
                        <m:r>
                          <a:rPr lang="en-US" altLang="ja-JP" i="1">
                            <a:latin typeface="Cambria Math"/>
                          </a:rPr>
                          <m:t>2</m:t>
                        </m:r>
                      </m:sup>
                    </m:sSup>
                    <m:r>
                      <a:rPr lang="en-US" altLang="ja-JP" b="0" i="1" smtClean="0">
                        <a:latin typeface="Cambria Math"/>
                      </a:rPr>
                      <m:t>+</m:t>
                    </m:r>
                    <m:sSup>
                      <m:sSupPr>
                        <m:ctrlPr>
                          <a:rPr lang="en-US" altLang="ja-JP" b="0" i="1" smtClean="0">
                            <a:latin typeface="Cambria Math"/>
                          </a:rPr>
                        </m:ctrlPr>
                      </m:sSupPr>
                      <m:e>
                        <m:d>
                          <m:dPr>
                            <m:ctrlPr>
                              <a:rPr lang="en-US" altLang="ja-JP" i="1">
                                <a:latin typeface="Cambria Math"/>
                              </a:rPr>
                            </m:ctrlPr>
                          </m:dPr>
                          <m:e>
                            <m:r>
                              <a:rPr lang="en-US" altLang="ja-JP" i="1">
                                <a:latin typeface="Cambria Math"/>
                              </a:rPr>
                              <m:t>137−136</m:t>
                            </m:r>
                          </m:e>
                        </m:d>
                      </m:e>
                      <m:sup>
                        <m:r>
                          <a:rPr lang="en-US" altLang="ja-JP" b="0" i="1" smtClean="0">
                            <a:latin typeface="Cambria Math"/>
                          </a:rPr>
                          <m:t>2</m:t>
                        </m:r>
                      </m:sup>
                    </m:sSup>
                    <m:r>
                      <a:rPr lang="en-US" altLang="ja-JP" b="0" i="1" smtClean="0">
                        <a:latin typeface="Cambria Math"/>
                      </a:rPr>
                      <m:t>=2</m:t>
                    </m:r>
                  </m:oMath>
                </a14:m>
                <a:endParaRPr kumimoji="1" lang="en-US" altLang="ja-JP" dirty="0"/>
              </a:p>
              <a:p>
                <a:pPr lvl="1"/>
                <a:r>
                  <a:rPr lang="ja-JP" altLang="en-US" dirty="0" smtClean="0"/>
                  <a:t>答えは</a:t>
                </a:r>
                <a:r>
                  <a:rPr lang="en-US" altLang="ja-JP" dirty="0" smtClean="0"/>
                  <a:t>2</a:t>
                </a:r>
                <a:endParaRPr kumimoji="1" lang="ja-JP" altLang="en-US" dirty="0"/>
              </a:p>
            </p:txBody>
          </p:sp>
        </mc:Choice>
        <mc:Fallback xmlns="">
          <p:sp>
            <p:nvSpPr>
              <p:cNvPr id="3" name="コンテンツ プレースホルダー 2"/>
              <p:cNvSpPr>
                <a:spLocks noGrp="1" noRot="1" noChangeAspect="1" noMove="1" noResize="1" noEditPoints="1" noAdjustHandles="1" noChangeArrowheads="1" noChangeShapeType="1" noTextEdit="1"/>
              </p:cNvSpPr>
              <p:nvPr>
                <p:ph idx="1"/>
              </p:nvPr>
            </p:nvSpPr>
            <p:spPr>
              <a:blipFill rotWithShape="1">
                <a:blip r:embed="rId2"/>
                <a:stretch>
                  <a:fillRect l="-593" t="-1375"/>
                </a:stretch>
              </a:blipFill>
            </p:spPr>
            <p:txBody>
              <a:bodyPr/>
              <a:lstStyle/>
              <a:p>
                <a:r>
                  <a:rPr lang="ja-JP" altLang="en-US">
                    <a:noFill/>
                  </a:rPr>
                  <a:t> </a:t>
                </a:r>
              </a:p>
            </p:txBody>
          </p:sp>
        </mc:Fallback>
      </mc:AlternateContent>
    </p:spTree>
    <p:extLst>
      <p:ext uri="{BB962C8B-B14F-4D97-AF65-F5344CB8AC3E}">
        <p14:creationId xmlns:p14="http://schemas.microsoft.com/office/powerpoint/2010/main" val="16886357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解答</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動的計画法</a:t>
            </a:r>
            <a:endParaRPr kumimoji="1" lang="en-US" altLang="ja-JP" dirty="0" smtClean="0"/>
          </a:p>
          <a:p>
            <a:pPr lvl="1"/>
            <a:r>
              <a:rPr lang="ja-JP" altLang="en-US" dirty="0"/>
              <a:t>直前までの結果</a:t>
            </a:r>
            <a:r>
              <a:rPr lang="ja-JP" altLang="en-US" dirty="0" smtClean="0"/>
              <a:t>から次の結果が計算できるとき、先頭から順に計算していくと最後の計算結果が出る</a:t>
            </a:r>
            <a:endParaRPr lang="en-US" altLang="ja-JP" dirty="0" smtClean="0"/>
          </a:p>
          <a:p>
            <a:pPr lvl="2"/>
            <a:r>
              <a:rPr lang="ja-JP" altLang="en-US" dirty="0"/>
              <a:t>お釣り</a:t>
            </a:r>
            <a:r>
              <a:rPr lang="ja-JP" altLang="en-US" dirty="0" smtClean="0"/>
              <a:t>の</a:t>
            </a:r>
            <a:r>
              <a:rPr lang="ja-JP" altLang="en-US" dirty="0"/>
              <a:t>支払い方</a:t>
            </a:r>
            <a:endParaRPr lang="en-US" altLang="ja-JP" dirty="0" smtClean="0"/>
          </a:p>
          <a:p>
            <a:pPr lvl="2"/>
            <a:r>
              <a:rPr lang="ja-JP" altLang="en-US" dirty="0"/>
              <a:t>巡回セールスマン</a:t>
            </a:r>
            <a:r>
              <a:rPr lang="ja-JP" altLang="en-US" dirty="0" smtClean="0"/>
              <a:t>問題</a:t>
            </a:r>
            <a:endParaRPr lang="en-US" altLang="ja-JP" dirty="0" smtClean="0"/>
          </a:p>
          <a:p>
            <a:pPr lvl="2"/>
            <a:r>
              <a:rPr lang="ja-JP" altLang="en-US" dirty="0"/>
              <a:t>などなど</a:t>
            </a:r>
            <a:endParaRPr kumimoji="1" lang="en-US" altLang="ja-JP" dirty="0" smtClean="0"/>
          </a:p>
        </p:txBody>
      </p:sp>
    </p:spTree>
    <p:extLst>
      <p:ext uri="{BB962C8B-B14F-4D97-AF65-F5344CB8AC3E}">
        <p14:creationId xmlns:p14="http://schemas.microsoft.com/office/powerpoint/2010/main" val="15777167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解答</a:t>
            </a:r>
            <a:endParaRPr kumimoji="1" lang="ja-JP" altLang="en-US" dirty="0"/>
          </a:p>
        </p:txBody>
      </p:sp>
      <p:sp>
        <p:nvSpPr>
          <p:cNvPr id="3" name="コンテンツ プレースホルダー 2"/>
          <p:cNvSpPr>
            <a:spLocks noGrp="1"/>
          </p:cNvSpPr>
          <p:nvPr>
            <p:ph idx="1"/>
          </p:nvPr>
        </p:nvSpPr>
        <p:spPr/>
        <p:txBody>
          <a:bodyPr/>
          <a:lstStyle/>
          <a:p>
            <a:pPr marL="182880" lvl="1"/>
            <a:r>
              <a:rPr lang="en-US" altLang="ja-JP" dirty="0"/>
              <a:t>n</a:t>
            </a:r>
            <a:r>
              <a:rPr lang="ja-JP" altLang="en-US" dirty="0"/>
              <a:t>個目のサンプルまでの差の二乗和の最小値は、</a:t>
            </a:r>
            <a:r>
              <a:rPr lang="en-US" altLang="ja-JP" dirty="0"/>
              <a:t>n-1</a:t>
            </a:r>
            <a:r>
              <a:rPr lang="ja-JP" altLang="en-US" dirty="0"/>
              <a:t>個目のサンプルの復号化後の値と差の二乗和があれば計算できる</a:t>
            </a:r>
            <a:endParaRPr lang="en-US" altLang="ja-JP" dirty="0"/>
          </a:p>
          <a:p>
            <a:endParaRPr kumimoji="1" lang="ja-JP" altLang="en-US" dirty="0"/>
          </a:p>
        </p:txBody>
      </p:sp>
      <p:sp>
        <p:nvSpPr>
          <p:cNvPr id="4" name="正方形/長方形 3"/>
          <p:cNvSpPr/>
          <p:nvPr/>
        </p:nvSpPr>
        <p:spPr>
          <a:xfrm>
            <a:off x="2843808" y="2852936"/>
            <a:ext cx="576064"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dirty="0" smtClean="0"/>
              <a:t>137</a:t>
            </a:r>
            <a:endParaRPr kumimoji="1" lang="ja-JP" altLang="en-US" dirty="0"/>
          </a:p>
        </p:txBody>
      </p:sp>
      <p:sp>
        <p:nvSpPr>
          <p:cNvPr id="5" name="正方形/長方形 4"/>
          <p:cNvSpPr/>
          <p:nvPr/>
        </p:nvSpPr>
        <p:spPr>
          <a:xfrm>
            <a:off x="2843808" y="3429000"/>
            <a:ext cx="576064"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dirty="0" smtClean="0"/>
              <a:t>136</a:t>
            </a:r>
            <a:endParaRPr kumimoji="1" lang="ja-JP" altLang="en-US" dirty="0"/>
          </a:p>
        </p:txBody>
      </p:sp>
      <p:sp>
        <p:nvSpPr>
          <p:cNvPr id="6" name="正方形/長方形 5"/>
          <p:cNvSpPr/>
          <p:nvPr/>
        </p:nvSpPr>
        <p:spPr>
          <a:xfrm>
            <a:off x="2843808" y="4005064"/>
            <a:ext cx="576064"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dirty="0" smtClean="0"/>
              <a:t>135</a:t>
            </a:r>
            <a:endParaRPr kumimoji="1" lang="ja-JP" altLang="en-US" dirty="0"/>
          </a:p>
        </p:txBody>
      </p:sp>
      <p:sp>
        <p:nvSpPr>
          <p:cNvPr id="7" name="正方形/長方形 6"/>
          <p:cNvSpPr/>
          <p:nvPr/>
        </p:nvSpPr>
        <p:spPr>
          <a:xfrm>
            <a:off x="2843808" y="4581128"/>
            <a:ext cx="576064"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dirty="0" smtClean="0"/>
              <a:t>134</a:t>
            </a:r>
            <a:endParaRPr kumimoji="1" lang="ja-JP" altLang="en-US" dirty="0"/>
          </a:p>
        </p:txBody>
      </p:sp>
      <p:sp>
        <p:nvSpPr>
          <p:cNvPr id="8" name="正方形/長方形 7"/>
          <p:cNvSpPr/>
          <p:nvPr/>
        </p:nvSpPr>
        <p:spPr>
          <a:xfrm>
            <a:off x="2843808" y="5151382"/>
            <a:ext cx="576064"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dirty="0" smtClean="0"/>
              <a:t>133</a:t>
            </a:r>
            <a:endParaRPr kumimoji="1" lang="ja-JP" altLang="en-US" dirty="0"/>
          </a:p>
        </p:txBody>
      </p:sp>
      <p:sp>
        <p:nvSpPr>
          <p:cNvPr id="9" name="正方形/長方形 8"/>
          <p:cNvSpPr/>
          <p:nvPr/>
        </p:nvSpPr>
        <p:spPr>
          <a:xfrm>
            <a:off x="2843808" y="5727446"/>
            <a:ext cx="576064"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dirty="0" smtClean="0"/>
              <a:t>132</a:t>
            </a:r>
            <a:endParaRPr kumimoji="1" lang="ja-JP" altLang="en-US" dirty="0"/>
          </a:p>
        </p:txBody>
      </p:sp>
      <p:sp>
        <p:nvSpPr>
          <p:cNvPr id="10" name="正方形/長方形 9"/>
          <p:cNvSpPr/>
          <p:nvPr/>
        </p:nvSpPr>
        <p:spPr>
          <a:xfrm>
            <a:off x="4990020" y="4005064"/>
            <a:ext cx="576064"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dirty="0" smtClean="0"/>
              <a:t>135</a:t>
            </a:r>
            <a:endParaRPr kumimoji="1" lang="ja-JP" altLang="en-US" dirty="0"/>
          </a:p>
        </p:txBody>
      </p:sp>
      <p:cxnSp>
        <p:nvCxnSpPr>
          <p:cNvPr id="11" name="直線矢印コネクタ 10"/>
          <p:cNvCxnSpPr>
            <a:stCxn id="6" idx="3"/>
            <a:endCxn id="10" idx="1"/>
          </p:cNvCxnSpPr>
          <p:nvPr/>
        </p:nvCxnSpPr>
        <p:spPr>
          <a:xfrm>
            <a:off x="3419872" y="4293096"/>
            <a:ext cx="157014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直線矢印コネクタ 11"/>
          <p:cNvCxnSpPr>
            <a:stCxn id="5" idx="3"/>
            <a:endCxn id="10" idx="1"/>
          </p:cNvCxnSpPr>
          <p:nvPr/>
        </p:nvCxnSpPr>
        <p:spPr>
          <a:xfrm>
            <a:off x="3419872" y="3717032"/>
            <a:ext cx="1570148" cy="57606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直線矢印コネクタ 12"/>
          <p:cNvCxnSpPr>
            <a:stCxn id="4" idx="3"/>
            <a:endCxn id="10" idx="1"/>
          </p:cNvCxnSpPr>
          <p:nvPr/>
        </p:nvCxnSpPr>
        <p:spPr>
          <a:xfrm>
            <a:off x="3419872" y="3140968"/>
            <a:ext cx="1570148" cy="115212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直線矢印コネクタ 13"/>
          <p:cNvCxnSpPr>
            <a:stCxn id="7" idx="3"/>
            <a:endCxn id="10" idx="1"/>
          </p:cNvCxnSpPr>
          <p:nvPr/>
        </p:nvCxnSpPr>
        <p:spPr>
          <a:xfrm flipV="1">
            <a:off x="3419872" y="4293096"/>
            <a:ext cx="1570148" cy="57606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直線矢印コネクタ 14"/>
          <p:cNvCxnSpPr>
            <a:stCxn id="8" idx="3"/>
            <a:endCxn id="10" idx="1"/>
          </p:cNvCxnSpPr>
          <p:nvPr/>
        </p:nvCxnSpPr>
        <p:spPr>
          <a:xfrm flipV="1">
            <a:off x="3419872" y="4293096"/>
            <a:ext cx="1570148" cy="114631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直線矢印コネクタ 15"/>
          <p:cNvCxnSpPr>
            <a:stCxn id="9" idx="3"/>
            <a:endCxn id="10" idx="1"/>
          </p:cNvCxnSpPr>
          <p:nvPr/>
        </p:nvCxnSpPr>
        <p:spPr>
          <a:xfrm flipV="1">
            <a:off x="3419872" y="4293096"/>
            <a:ext cx="1570148" cy="172238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7" name="テキスト ボックス 16"/>
          <p:cNvSpPr txBox="1"/>
          <p:nvPr/>
        </p:nvSpPr>
        <p:spPr>
          <a:xfrm>
            <a:off x="4355976" y="3284984"/>
            <a:ext cx="4169731" cy="646331"/>
          </a:xfrm>
          <a:prstGeom prst="rect">
            <a:avLst/>
          </a:prstGeom>
          <a:noFill/>
        </p:spPr>
        <p:txBody>
          <a:bodyPr wrap="none" rtlCol="0">
            <a:spAutoFit/>
          </a:bodyPr>
          <a:lstStyle/>
          <a:p>
            <a:r>
              <a:rPr kumimoji="1" lang="ja-JP" altLang="en-US" dirty="0" smtClean="0"/>
              <a:t>一つ前のサンプルまでの二乗和と</a:t>
            </a:r>
            <a:endParaRPr kumimoji="1" lang="en-US" altLang="ja-JP" dirty="0" smtClean="0"/>
          </a:p>
          <a:p>
            <a:r>
              <a:rPr kumimoji="1" lang="ja-JP" altLang="en-US" dirty="0" smtClean="0"/>
              <a:t>現在のサンプルの二乗和を加算して保存</a:t>
            </a:r>
            <a:endParaRPr kumimoji="1" lang="ja-JP" altLang="en-US" dirty="0"/>
          </a:p>
        </p:txBody>
      </p:sp>
    </p:spTree>
    <p:extLst>
      <p:ext uri="{BB962C8B-B14F-4D97-AF65-F5344CB8AC3E}">
        <p14:creationId xmlns:p14="http://schemas.microsoft.com/office/powerpoint/2010/main" val="11890675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解答</a:t>
            </a:r>
            <a:endParaRPr kumimoji="1" lang="ja-JP" altLang="en-US" dirty="0"/>
          </a:p>
        </p:txBody>
      </p:sp>
      <p:sp>
        <p:nvSpPr>
          <p:cNvPr id="3" name="コンテンツ プレースホルダー 2"/>
          <p:cNvSpPr>
            <a:spLocks noGrp="1"/>
          </p:cNvSpPr>
          <p:nvPr>
            <p:ph idx="1"/>
          </p:nvPr>
        </p:nvSpPr>
        <p:spPr/>
        <p:txBody>
          <a:bodyPr>
            <a:normAutofit fontScale="85000" lnSpcReduction="20000"/>
          </a:bodyPr>
          <a:lstStyle/>
          <a:p>
            <a:pPr marL="0" indent="0">
              <a:buNone/>
            </a:pPr>
            <a:r>
              <a:rPr lang="en-US" altLang="ja-JP" dirty="0"/>
              <a:t>// </a:t>
            </a:r>
            <a:r>
              <a:rPr lang="ja-JP" altLang="en-US" dirty="0"/>
              <a:t>擬似</a:t>
            </a:r>
            <a:r>
              <a:rPr lang="ja-JP" altLang="en-US" dirty="0" smtClean="0"/>
              <a:t>コード</a:t>
            </a:r>
            <a:endParaRPr lang="ja-JP" altLang="en-US" dirty="0"/>
          </a:p>
          <a:p>
            <a:pPr marL="0" indent="0">
              <a:buNone/>
            </a:pPr>
            <a:r>
              <a:rPr lang="en-US" altLang="ja-JP" dirty="0" err="1"/>
              <a:t>int</a:t>
            </a:r>
            <a:r>
              <a:rPr lang="en-US" altLang="ja-JP" dirty="0"/>
              <a:t> </a:t>
            </a:r>
            <a:r>
              <a:rPr lang="en-US" altLang="ja-JP" dirty="0" err="1"/>
              <a:t>dp</a:t>
            </a:r>
            <a:r>
              <a:rPr lang="en-US" altLang="ja-JP" dirty="0"/>
              <a:t>[</a:t>
            </a:r>
            <a:r>
              <a:rPr lang="ja-JP" altLang="en-US" dirty="0"/>
              <a:t>サンプル数</a:t>
            </a:r>
            <a:r>
              <a:rPr lang="en-US" altLang="ja-JP" dirty="0"/>
              <a:t>][256];</a:t>
            </a:r>
          </a:p>
          <a:p>
            <a:pPr marL="0" indent="0">
              <a:buNone/>
            </a:pPr>
            <a:r>
              <a:rPr lang="en-US" altLang="ja-JP" dirty="0"/>
              <a:t>initialize(</a:t>
            </a:r>
            <a:r>
              <a:rPr lang="en-US" altLang="ja-JP" dirty="0" err="1"/>
              <a:t>dp</a:t>
            </a:r>
            <a:r>
              <a:rPr lang="en-US" altLang="ja-JP" dirty="0"/>
              <a:t>);</a:t>
            </a:r>
          </a:p>
          <a:p>
            <a:pPr marL="0" indent="0">
              <a:buNone/>
            </a:pPr>
            <a:r>
              <a:rPr lang="en-US" altLang="ja-JP" dirty="0"/>
              <a:t>for (</a:t>
            </a:r>
            <a:r>
              <a:rPr lang="en-US" altLang="ja-JP" dirty="0" err="1"/>
              <a:t>int</a:t>
            </a:r>
            <a:r>
              <a:rPr lang="en-US" altLang="ja-JP" dirty="0"/>
              <a:t> n = 1; n &lt;= N; ++n) {</a:t>
            </a:r>
          </a:p>
          <a:p>
            <a:pPr marL="0" indent="0">
              <a:buNone/>
            </a:pPr>
            <a:r>
              <a:rPr lang="en-US" altLang="ja-JP" dirty="0"/>
              <a:t>    </a:t>
            </a:r>
            <a:r>
              <a:rPr lang="en-US" altLang="ja-JP" dirty="0" err="1"/>
              <a:t>cin</a:t>
            </a:r>
            <a:r>
              <a:rPr lang="en-US" altLang="ja-JP" dirty="0"/>
              <a:t> &gt;&gt; x;</a:t>
            </a:r>
          </a:p>
          <a:p>
            <a:pPr marL="0" indent="0">
              <a:buNone/>
            </a:pPr>
            <a:r>
              <a:rPr lang="en-US" altLang="ja-JP" dirty="0"/>
              <a:t>    for (</a:t>
            </a:r>
            <a:r>
              <a:rPr lang="en-US" altLang="ja-JP" dirty="0" err="1"/>
              <a:t>int</a:t>
            </a:r>
            <a:r>
              <a:rPr lang="en-US" altLang="ja-JP" dirty="0"/>
              <a:t> from = 0; from &lt; 256; ++from) {</a:t>
            </a:r>
          </a:p>
          <a:p>
            <a:pPr marL="0" indent="0">
              <a:buNone/>
            </a:pPr>
            <a:r>
              <a:rPr lang="en-US" altLang="ja-JP" dirty="0"/>
              <a:t>        for (</a:t>
            </a:r>
            <a:r>
              <a:rPr lang="en-US" altLang="ja-JP" dirty="0" err="1"/>
              <a:t>int</a:t>
            </a:r>
            <a:r>
              <a:rPr lang="en-US" altLang="ja-JP" dirty="0"/>
              <a:t> m = 0; m &lt; M; ++m) {</a:t>
            </a:r>
          </a:p>
          <a:p>
            <a:pPr marL="0" indent="0">
              <a:buNone/>
            </a:pPr>
            <a:r>
              <a:rPr lang="en-US" altLang="ja-JP" dirty="0"/>
              <a:t>            </a:t>
            </a:r>
            <a:r>
              <a:rPr lang="en-US" altLang="ja-JP" dirty="0" err="1"/>
              <a:t>int</a:t>
            </a:r>
            <a:r>
              <a:rPr lang="en-US" altLang="ja-JP" dirty="0"/>
              <a:t> xx = from + C[m];</a:t>
            </a:r>
          </a:p>
          <a:p>
            <a:pPr marL="0" indent="0">
              <a:buNone/>
            </a:pPr>
            <a:r>
              <a:rPr lang="en-US" altLang="ja-JP" dirty="0"/>
              <a:t>            if (255 &lt;= xx) xx = 255;</a:t>
            </a:r>
          </a:p>
          <a:p>
            <a:pPr marL="0" indent="0">
              <a:buNone/>
            </a:pPr>
            <a:r>
              <a:rPr lang="en-US" altLang="ja-JP" dirty="0"/>
              <a:t>            if (xx &lt;= 0) xx = 0;</a:t>
            </a:r>
          </a:p>
          <a:p>
            <a:pPr marL="0" indent="0">
              <a:buNone/>
            </a:pPr>
            <a:r>
              <a:rPr lang="en-US" altLang="ja-JP" dirty="0"/>
              <a:t>            </a:t>
            </a:r>
            <a:r>
              <a:rPr lang="en-US" altLang="ja-JP" dirty="0" err="1"/>
              <a:t>const</a:t>
            </a:r>
            <a:r>
              <a:rPr lang="en-US" altLang="ja-JP" dirty="0"/>
              <a:t> </a:t>
            </a:r>
            <a:r>
              <a:rPr lang="en-US" altLang="ja-JP" dirty="0" err="1"/>
              <a:t>int</a:t>
            </a:r>
            <a:r>
              <a:rPr lang="en-US" altLang="ja-JP" dirty="0"/>
              <a:t> cost = (xx - x) * (xx - x);</a:t>
            </a:r>
          </a:p>
          <a:p>
            <a:pPr marL="0" indent="0">
              <a:buNone/>
            </a:pPr>
            <a:r>
              <a:rPr lang="en-US" altLang="ja-JP" dirty="0"/>
              <a:t>            </a:t>
            </a:r>
            <a:r>
              <a:rPr lang="en-US" altLang="ja-JP" dirty="0" err="1"/>
              <a:t>dp</a:t>
            </a:r>
            <a:r>
              <a:rPr lang="en-US" altLang="ja-JP" dirty="0"/>
              <a:t>[n][xx] = min(</a:t>
            </a:r>
            <a:r>
              <a:rPr lang="en-US" altLang="ja-JP" dirty="0" err="1"/>
              <a:t>dp</a:t>
            </a:r>
            <a:r>
              <a:rPr lang="en-US" altLang="ja-JP" dirty="0"/>
              <a:t>[n][xx], </a:t>
            </a:r>
            <a:r>
              <a:rPr lang="en-US" altLang="ja-JP" dirty="0" err="1"/>
              <a:t>dp</a:t>
            </a:r>
            <a:r>
              <a:rPr lang="en-US" altLang="ja-JP" dirty="0"/>
              <a:t>[n - 1][from] + cost);</a:t>
            </a:r>
          </a:p>
          <a:p>
            <a:pPr marL="0" indent="0">
              <a:buNone/>
            </a:pPr>
            <a:r>
              <a:rPr lang="en-US" altLang="ja-JP" dirty="0"/>
              <a:t>        }</a:t>
            </a:r>
          </a:p>
          <a:p>
            <a:pPr marL="0" indent="0">
              <a:buNone/>
            </a:pPr>
            <a:r>
              <a:rPr lang="en-US" altLang="ja-JP" dirty="0"/>
              <a:t>    }</a:t>
            </a:r>
          </a:p>
          <a:p>
            <a:pPr marL="0" indent="0">
              <a:buNone/>
            </a:pPr>
            <a:r>
              <a:rPr lang="en-US" altLang="ja-JP" dirty="0"/>
              <a:t>}</a:t>
            </a:r>
          </a:p>
        </p:txBody>
      </p:sp>
    </p:spTree>
    <p:extLst>
      <p:ext uri="{BB962C8B-B14F-4D97-AF65-F5344CB8AC3E}">
        <p14:creationId xmlns:p14="http://schemas.microsoft.com/office/powerpoint/2010/main" val="27709078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Judges’ solutions</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野田</a:t>
            </a:r>
            <a:endParaRPr kumimoji="1" lang="en-US" altLang="ja-JP" dirty="0" smtClean="0"/>
          </a:p>
          <a:p>
            <a:pPr lvl="1"/>
            <a:r>
              <a:rPr lang="en-US" altLang="ja-JP" dirty="0" smtClean="0"/>
              <a:t>C++</a:t>
            </a:r>
          </a:p>
          <a:p>
            <a:pPr lvl="1"/>
            <a:r>
              <a:rPr kumimoji="1" lang="en-US" altLang="ja-JP" dirty="0" smtClean="0"/>
              <a:t>73</a:t>
            </a:r>
            <a:r>
              <a:rPr lang="ja-JP" altLang="en-US" dirty="0" smtClean="0"/>
              <a:t>行</a:t>
            </a:r>
            <a:endParaRPr lang="en-US" altLang="ja-JP" dirty="0" smtClean="0"/>
          </a:p>
          <a:p>
            <a:r>
              <a:rPr lang="ja-JP" altLang="en-US" dirty="0" smtClean="0"/>
              <a:t>岩田</a:t>
            </a:r>
            <a:endParaRPr lang="en-US" altLang="ja-JP" dirty="0" smtClean="0"/>
          </a:p>
          <a:p>
            <a:pPr lvl="1"/>
            <a:r>
              <a:rPr kumimoji="1" lang="en-US" altLang="ja-JP" dirty="0" smtClean="0"/>
              <a:t>Java</a:t>
            </a:r>
          </a:p>
          <a:p>
            <a:pPr lvl="1"/>
            <a:r>
              <a:rPr lang="en-US" altLang="ja-JP" dirty="0" smtClean="0"/>
              <a:t>44</a:t>
            </a:r>
            <a:r>
              <a:rPr lang="ja-JP" altLang="en-US" dirty="0"/>
              <a:t>行</a:t>
            </a:r>
            <a:endParaRPr kumimoji="1" lang="en-US" altLang="ja-JP" dirty="0" smtClean="0"/>
          </a:p>
        </p:txBody>
      </p:sp>
    </p:spTree>
    <p:extLst>
      <p:ext uri="{BB962C8B-B14F-4D97-AF65-F5344CB8AC3E}">
        <p14:creationId xmlns:p14="http://schemas.microsoft.com/office/powerpoint/2010/main" val="1544728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結果</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初提出</a:t>
            </a:r>
            <a:r>
              <a:rPr kumimoji="1" lang="en-US" altLang="ja-JP" dirty="0" smtClean="0"/>
              <a:t>: _ (27</a:t>
            </a:r>
            <a:r>
              <a:rPr kumimoji="1" lang="ja-JP" altLang="en-US" dirty="0" smtClean="0"/>
              <a:t>分</a:t>
            </a:r>
            <a:r>
              <a:rPr kumimoji="1" lang="en-US" altLang="ja-JP" dirty="0" smtClean="0"/>
              <a:t>)</a:t>
            </a:r>
          </a:p>
          <a:p>
            <a:r>
              <a:rPr lang="ja-JP" altLang="en-US" dirty="0" smtClean="0"/>
              <a:t>初正解</a:t>
            </a:r>
            <a:r>
              <a:rPr lang="en-US" altLang="ja-JP" dirty="0" smtClean="0"/>
              <a:t>: _ (27</a:t>
            </a:r>
            <a:r>
              <a:rPr lang="ja-JP" altLang="en-US" dirty="0" smtClean="0"/>
              <a:t>分</a:t>
            </a:r>
            <a:r>
              <a:rPr lang="en-US" altLang="ja-JP" dirty="0" smtClean="0"/>
              <a:t>)</a:t>
            </a:r>
          </a:p>
          <a:p>
            <a:r>
              <a:rPr lang="ja-JP" altLang="en-US" dirty="0"/>
              <a:t>正解</a:t>
            </a:r>
            <a:r>
              <a:rPr lang="ja-JP" altLang="en-US" dirty="0" smtClean="0"/>
              <a:t>チーム数</a:t>
            </a:r>
            <a:r>
              <a:rPr lang="en-US" altLang="ja-JP" dirty="0" smtClean="0"/>
              <a:t>: 44</a:t>
            </a:r>
            <a:endParaRPr kumimoji="1" lang="ja-JP" altLang="en-US" dirty="0"/>
          </a:p>
        </p:txBody>
      </p:sp>
    </p:spTree>
    <p:extLst>
      <p:ext uri="{BB962C8B-B14F-4D97-AF65-F5344CB8AC3E}">
        <p14:creationId xmlns:p14="http://schemas.microsoft.com/office/powerpoint/2010/main" val="29432134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最後に</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予想より多くのチームが正解していました</a:t>
            </a:r>
            <a:r>
              <a:rPr kumimoji="1" lang="ja-JP" altLang="en-US" dirty="0" smtClean="0"/>
              <a:t>。</a:t>
            </a:r>
            <a:endParaRPr kumimoji="1" lang="en-US" altLang="ja-JP" dirty="0" smtClean="0"/>
          </a:p>
          <a:p>
            <a:r>
              <a:rPr lang="en-US" altLang="ja-JP" dirty="0" smtClean="0"/>
              <a:t>DP</a:t>
            </a:r>
            <a:r>
              <a:rPr lang="ja-JP" altLang="en-US" dirty="0" smtClean="0"/>
              <a:t>または拡張ダイクストラが解けると予選突破が見えてきます。</a:t>
            </a:r>
            <a:endParaRPr kumimoji="1" lang="en-US" altLang="ja-JP" dirty="0" smtClean="0"/>
          </a:p>
          <a:p>
            <a:r>
              <a:rPr lang="ja-JP" altLang="en-US" dirty="0"/>
              <a:t>本番もご健闘</a:t>
            </a:r>
            <a:r>
              <a:rPr lang="ja-JP" altLang="en-US" dirty="0" smtClean="0"/>
              <a:t>下さい。</a:t>
            </a:r>
            <a:endParaRPr kumimoji="1" lang="ja-JP" altLang="en-US" dirty="0"/>
          </a:p>
        </p:txBody>
      </p:sp>
    </p:spTree>
    <p:extLst>
      <p:ext uri="{BB962C8B-B14F-4D97-AF65-F5344CB8AC3E}">
        <p14:creationId xmlns:p14="http://schemas.microsoft.com/office/powerpoint/2010/main" val="400962849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クラリティ">
  <a:themeElements>
    <a:clrScheme name="クラリティ">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クラシック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クラリティ">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emplate>
  <TotalTime>261</TotalTime>
  <Words>494</Words>
  <Application>Microsoft Office PowerPoint</Application>
  <PresentationFormat>画面に合わせる (4:3)</PresentationFormat>
  <Paragraphs>69</Paragraphs>
  <Slides>9</Slides>
  <Notes>0</Notes>
  <HiddenSlides>0</HiddenSlides>
  <MMClips>0</MMClips>
  <ScaleCrop>false</ScaleCrop>
  <HeadingPairs>
    <vt:vector size="4" baseType="variant">
      <vt:variant>
        <vt:lpstr>テーマ</vt:lpstr>
      </vt:variant>
      <vt:variant>
        <vt:i4>1</vt:i4>
      </vt:variant>
      <vt:variant>
        <vt:lpstr>スライド タイトル</vt:lpstr>
      </vt:variant>
      <vt:variant>
        <vt:i4>9</vt:i4>
      </vt:variant>
    </vt:vector>
  </HeadingPairs>
  <TitlesOfParts>
    <vt:vector size="10" baseType="lpstr">
      <vt:lpstr>クラリティ</vt:lpstr>
      <vt:lpstr>差分パルス符号変調 Differential Pulse Code Modulation</vt:lpstr>
      <vt:lpstr>問題</vt:lpstr>
      <vt:lpstr>例</vt:lpstr>
      <vt:lpstr>解答</vt:lpstr>
      <vt:lpstr>解答</vt:lpstr>
      <vt:lpstr>解答</vt:lpstr>
      <vt:lpstr>Judges’ solutions</vt:lpstr>
      <vt:lpstr>結果</vt:lpstr>
      <vt:lpstr>最後に</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差分パルス符号変調 Differential Pulse Code Modulation</dc:title>
  <dc:creator>hisayori</dc:creator>
  <cp:lastModifiedBy>hisayori</cp:lastModifiedBy>
  <cp:revision>26</cp:revision>
  <dcterms:created xsi:type="dcterms:W3CDTF">2010-06-27T04:17:29Z</dcterms:created>
  <dcterms:modified xsi:type="dcterms:W3CDTF">2010-06-27T08:57:03Z</dcterms:modified>
</cp:coreProperties>
</file>