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5" r:id="rId7"/>
    <p:sldId id="264" r:id="rId8"/>
    <p:sldId id="266" r:id="rId9"/>
    <p:sldId id="259" r:id="rId10"/>
    <p:sldId id="263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10" name="日付プレースホルダー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11" name="スライド番号プレースホルダー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2" name="フッター プレースホルダー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8" name="日付プレースホルダー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9" name="日付プレースホルダー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フッター プレースホルダー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ja-JP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アイコンをクリックして図を追加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付プレースホルダー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t>2010/9/23</a:t>
            </a:fld>
            <a:endParaRPr kumimoji="1" lang="ja-JP" altLang="en-US"/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1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/>
              <a:t>問題</a:t>
            </a:r>
            <a:r>
              <a:rPr lang="en-US" altLang="ja-JP" dirty="0" smtClean="0"/>
              <a:t>H: Ropeway </a:t>
            </a:r>
            <a:r>
              <a:rPr lang="ja-JP" altLang="en-US" dirty="0" smtClean="0"/>
              <a:t>解説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岩田、八森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英文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泉、菅原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八森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59029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sz="2400" dirty="0" smtClean="0">
                    <a:latin typeface="Cambria Math"/>
                  </a:rPr>
                  <a:t>重さ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400" b="0" i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sz="24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ja-JP" sz="2400" dirty="0" smtClean="0">
                    <a:latin typeface="Cambria Math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400" b="0" i="1" smtClean="0">
                            <a:latin typeface="Cambria Math"/>
                          </a:rPr>
                          <m:t>1≤</m:t>
                        </m:r>
                        <m:r>
                          <a:rPr lang="en-US" altLang="ja-JP" sz="2400" i="1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sz="2400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sz="2400" b="0" i="1" smtClean="0">
                        <a:latin typeface="Cambria Math"/>
                      </a:rPr>
                      <m:t>≤100,000</m:t>
                    </m:r>
                  </m:oMath>
                </a14:m>
                <a:r>
                  <a:rPr lang="en-US" altLang="ja-JP" sz="2400" dirty="0" smtClean="0">
                    <a:latin typeface="Cambria Math"/>
                  </a:rPr>
                  <a:t>)</a:t>
                </a:r>
                <a:r>
                  <a:rPr lang="ja-JP" altLang="en-US" sz="2400" dirty="0" smtClean="0">
                    <a:latin typeface="Cambria Math"/>
                  </a:rPr>
                  <a:t>の重りが</a:t>
                </a:r>
                <a14:m>
                  <m:oMath xmlns:m="http://schemas.openxmlformats.org/officeDocument/2006/math">
                    <m:r>
                      <a:rPr lang="en-US" altLang="ja-JP" sz="2400" i="1">
                        <a:latin typeface="Cambria Math"/>
                      </a:rPr>
                      <m:t>𝑁</m:t>
                    </m:r>
                    <m:r>
                      <a:rPr lang="en-US" altLang="ja-JP" sz="2400" i="1">
                        <a:latin typeface="Cambria Math"/>
                      </a:rPr>
                      <m:t> </m:t>
                    </m:r>
                    <m:r>
                      <a:rPr lang="ja-JP" altLang="en-US" sz="2400" b="0" i="1" smtClean="0">
                        <a:latin typeface="Cambria Math"/>
                      </a:rPr>
                      <m:t>個</m:t>
                    </m:r>
                    <m:d>
                      <m:dPr>
                        <m:ctrlPr>
                          <a:rPr lang="en-US" altLang="ja-JP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sz="2400">
                            <a:latin typeface="Cambria Math"/>
                          </a:rPr>
                          <m:t>1</m:t>
                        </m:r>
                        <m:r>
                          <a:rPr lang="en-US" altLang="ja-JP" sz="2400" b="0" i="0" smtClean="0">
                            <a:latin typeface="Cambria Math"/>
                          </a:rPr>
                          <m:t>≤</m:t>
                        </m:r>
                        <m:r>
                          <a:rPr lang="en-US" altLang="ja-JP" sz="2400" b="0" i="1" smtClean="0">
                            <a:latin typeface="Cambria Math"/>
                          </a:rPr>
                          <m:t>𝑁</m:t>
                        </m:r>
                        <m:r>
                          <a:rPr lang="en-US" altLang="ja-JP" sz="2400" b="0" i="1" smtClean="0">
                            <a:latin typeface="Cambria Math"/>
                          </a:rPr>
                          <m:t>≤100</m:t>
                        </m:r>
                      </m:e>
                    </m:d>
                  </m:oMath>
                </a14:m>
                <a:r>
                  <a:rPr lang="ja-JP" altLang="en-US" sz="2400" dirty="0" err="1" smtClean="0">
                    <a:latin typeface="Cambria Math"/>
                  </a:rPr>
                  <a:t>、</a:t>
                </a:r>
                <a:r>
                  <a:rPr lang="ja-JP" altLang="en-US" sz="2400" dirty="0" smtClean="0">
                    <a:latin typeface="Cambria Math"/>
                  </a:rPr>
                  <a:t>長さ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/>
                      </a:rPr>
                      <m:t>𝐿</m:t>
                    </m:r>
                    <m:r>
                      <a:rPr lang="en-US" altLang="ja-JP" sz="2400" b="0" i="1" smtClean="0">
                        <a:latin typeface="Cambria Math"/>
                      </a:rPr>
                      <m:t>(2≤</m:t>
                    </m:r>
                    <m:r>
                      <a:rPr lang="en-US" altLang="ja-JP" sz="2400" b="0" i="1" smtClean="0">
                        <a:latin typeface="Cambria Math"/>
                      </a:rPr>
                      <m:t>𝐿</m:t>
                    </m:r>
                    <m:r>
                      <a:rPr lang="en-US" altLang="ja-JP" sz="2400" b="0" i="1" smtClean="0">
                        <a:latin typeface="Cambria Math"/>
                      </a:rPr>
                      <m:t>≤100,000)</m:t>
                    </m:r>
                  </m:oMath>
                </a14:m>
                <a:r>
                  <a:rPr lang="ja-JP" altLang="en-US" sz="2400" dirty="0" smtClean="0">
                    <a:latin typeface="Cambria Math"/>
                  </a:rPr>
                  <a:t>のロープ、重りを置けないロープの中心からの距離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/>
                      </a:rPr>
                      <m:t>𝑅</m:t>
                    </m:r>
                    <m:r>
                      <a:rPr lang="en-US" altLang="ja-JP" sz="2400" b="0" i="1" smtClean="0">
                        <a:latin typeface="Cambria Math"/>
                      </a:rPr>
                      <m:t>(1≤</m:t>
                    </m:r>
                    <m:r>
                      <a:rPr lang="en-US" altLang="ja-JP" sz="2400" b="0" i="1" smtClean="0">
                        <a:latin typeface="Cambria Math"/>
                      </a:rPr>
                      <m:t>𝑅</m:t>
                    </m:r>
                    <m:r>
                      <a:rPr lang="en-US" altLang="ja-JP" sz="2400" b="0" i="1" smtClean="0">
                        <a:latin typeface="Cambria Math"/>
                      </a:rPr>
                      <m:t>≤</m:t>
                    </m:r>
                    <m:f>
                      <m:fPr>
                        <m:ctrlPr>
                          <a:rPr lang="en-US" altLang="ja-JP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2400" b="0" i="1" smtClean="0">
                            <a:latin typeface="Cambria Math"/>
                          </a:rPr>
                          <m:t>𝐿</m:t>
                        </m:r>
                      </m:num>
                      <m:den>
                        <m:r>
                          <a:rPr lang="en-US" altLang="ja-JP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ja-JP" sz="24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sz="2400" dirty="0" smtClean="0">
                    <a:latin typeface="Cambria Math"/>
                  </a:rPr>
                  <a:t>、</a:t>
                </a:r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latin typeface="Cambria Math"/>
                      </a:rPr>
                      <m:t>𝑀</m:t>
                    </m:r>
                    <m:r>
                      <a:rPr lang="en-US" altLang="ja-JP" sz="2400" b="0" i="1" dirty="0" smtClean="0">
                        <a:latin typeface="Cambria Math"/>
                      </a:rPr>
                      <m:t>(1≤</m:t>
                    </m:r>
                    <m:r>
                      <a:rPr lang="en-US" altLang="ja-JP" sz="2400" b="0" i="1" dirty="0" smtClean="0">
                        <a:latin typeface="Cambria Math"/>
                      </a:rPr>
                      <m:t>𝑀</m:t>
                    </m:r>
                    <m:r>
                      <a:rPr lang="en-US" altLang="ja-JP" sz="2400" b="0" i="1" dirty="0" smtClean="0">
                        <a:latin typeface="Cambria Math"/>
                      </a:rPr>
                      <m:t>≤10,000)</m:t>
                    </m:r>
                  </m:oMath>
                </a14:m>
                <a:r>
                  <a:rPr lang="ja-JP" altLang="en-US" sz="2400" dirty="0" smtClean="0">
                    <a:latin typeface="Cambria Math"/>
                  </a:rPr>
                  <a:t>が与えられる。</a:t>
                </a:r>
                <a:endParaRPr lang="en-US" altLang="ja-JP" sz="24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en-US" altLang="ja-JP" dirty="0" smtClean="0">
                  <a:latin typeface="Cambria Math"/>
                </a:endParaRPr>
              </a:p>
              <a:p>
                <a:r>
                  <a:rPr lang="ja-JP" altLang="en-US" sz="2400" dirty="0" smtClean="0">
                    <a:latin typeface="Cambria Math"/>
                  </a:rPr>
                  <a:t>以下の式を満たしつつ、重りを決められた順番にすべて置けるか判定せよ。</a:t>
                </a:r>
                <a:endParaRPr kumimoji="1" lang="en-US" altLang="ja-JP" sz="2400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kumimoji="1" lang="en-US" altLang="ja-JP" sz="2400" i="1" smtClean="0">
                              <a:latin typeface="Cambria Math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ctrlPr>
                                <a:rPr lang="ja-JP" altLang="en-US" sz="2400" i="1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ja-JP" sz="2400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US" altLang="ja-JP" sz="2400" i="1">
                                  <a:latin typeface="Cambria Math"/>
                                </a:rPr>
                                <m:t>=0</m:t>
                              </m:r>
                            </m:sub>
                            <m:sup>
                              <m:r>
                                <a:rPr lang="en-US" altLang="ja-JP" sz="2400" i="1">
                                  <a:latin typeface="Cambria Math"/>
                                </a:rPr>
                                <m:t>𝑁</m:t>
                              </m:r>
                              <m:r>
                                <a:rPr lang="en-US" altLang="ja-JP" sz="2400" i="1">
                                  <a:latin typeface="Cambria Math"/>
                                </a:rPr>
                                <m:t>−1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altLang="ja-JP" sz="24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sz="2400" i="1">
                                      <a:latin typeface="Cambria Math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altLang="ja-JP" sz="2400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ja-JP" sz="24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sz="24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altLang="ja-JP" sz="2400" i="1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kumimoji="1" lang="en-US" altLang="ja-JP" sz="2400" b="0" i="1" smtClean="0">
                          <a:latin typeface="Cambria Math"/>
                        </a:rPr>
                        <m:t>≤</m:t>
                      </m:r>
                      <m:r>
                        <a:rPr kumimoji="1" lang="en-US" altLang="ja-JP" sz="2400" b="0" i="1" smtClean="0">
                          <a:latin typeface="Cambria Math"/>
                        </a:rPr>
                        <m:t>𝑀</m:t>
                      </m:r>
                    </m:oMath>
                  </m:oMathPara>
                </a14:m>
                <a:endParaRPr kumimoji="1" lang="en-US" altLang="ja-JP" sz="2400" dirty="0" smtClean="0"/>
              </a:p>
              <a:p>
                <a:pPr marL="0" indent="0">
                  <a:buNone/>
                </a:pPr>
                <a:endParaRPr kumimoji="1" lang="en-US" altLang="ja-JP" dirty="0" smtClean="0"/>
              </a:p>
              <a:p>
                <a:pPr marL="0" indent="0">
                  <a:buNone/>
                </a:pP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22" t="-1480" r="-29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3420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基本方針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テーブル</a:t>
                </a:r>
                <a:r>
                  <a:rPr lang="en-US" altLang="ja-JP" dirty="0">
                    <a:solidFill>
                      <a:prstClr val="white"/>
                    </a:solidFill>
                  </a:rPr>
                  <a:t>(</a:t>
                </a:r>
                <a:r>
                  <a:rPr lang="ja-JP" altLang="en-US" dirty="0">
                    <a:solidFill>
                      <a:prstClr val="white"/>
                    </a:solidFill>
                  </a:rPr>
                  <a:t>何番目の重りを置くか</a:t>
                </a:r>
                <a:r>
                  <a:rPr lang="en-US" altLang="ja-JP" dirty="0">
                    <a:solidFill>
                      <a:prstClr val="white"/>
                    </a:solidFill>
                  </a:rPr>
                  <a:t>,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altLang="ja-JP" smtClean="0">
                        <a:solidFill>
                          <a:prstClr val="white"/>
                        </a:solidFill>
                        <a:latin typeface="Cambria Math"/>
                      </a:rPr>
                      <m:t>)</m:t>
                    </m:r>
                    <m:r>
                      <a:rPr lang="en-US" altLang="ja-JP" b="0" i="0" smtClean="0">
                        <a:solidFill>
                          <a:prstClr val="white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ja-JP" altLang="en-US" dirty="0" smtClean="0"/>
                  <a:t>の</a:t>
                </a:r>
                <a:r>
                  <a:rPr lang="en-US" altLang="ja-JP" dirty="0" smtClean="0"/>
                  <a:t>DP</a:t>
                </a:r>
              </a:p>
              <a:p>
                <a:endParaRPr kumimoji="1" lang="en-US" altLang="ja-JP" dirty="0"/>
              </a:p>
              <a:p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175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4031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marL="292100" marR="0" lvl="1" indent="-29210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/>
                </a:pPr>
                <a:r>
                  <a:rPr lang="en-US" altLang="ja-JP" sz="2600" dirty="0">
                    <a:solidFill>
                      <a:prstClr val="white"/>
                    </a:solidFill>
                  </a:rPr>
                  <a:t>(</a:t>
                </a:r>
                <a:r>
                  <a:rPr lang="ja-JP" altLang="en-US" sz="2600" dirty="0">
                    <a:solidFill>
                      <a:prstClr val="white"/>
                    </a:solidFill>
                  </a:rPr>
                  <a:t>何番目の重りを置くか</a:t>
                </a:r>
                <a:r>
                  <a:rPr lang="en-US" altLang="ja-JP" sz="2600" dirty="0">
                    <a:solidFill>
                      <a:prstClr val="white"/>
                    </a:solidFill>
                  </a:rPr>
                  <a:t>,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6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6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6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altLang="ja-JP" sz="2600">
                        <a:solidFill>
                          <a:prstClr val="white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sz="2600" dirty="0">
                    <a:solidFill>
                      <a:prstClr val="white"/>
                    </a:solidFill>
                  </a:rPr>
                  <a:t>の</a:t>
                </a:r>
                <a:r>
                  <a:rPr lang="en-US" altLang="ja-JP" sz="2600" dirty="0">
                    <a:solidFill>
                      <a:prstClr val="white"/>
                    </a:solidFill>
                  </a:rPr>
                  <a:t>DP</a:t>
                </a:r>
                <a:r>
                  <a:rPr lang="ja-JP" altLang="en-US" sz="2600" dirty="0">
                    <a:solidFill>
                      <a:prstClr val="white"/>
                    </a:solidFill>
                  </a:rPr>
                  <a:t>をするにあたって</a:t>
                </a:r>
                <a:endParaRPr kumimoji="1" lang="en-US" altLang="ja-JP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/>
                  <a:ea typeface="HG明朝B"/>
                  <a:cs typeface="+mn-cs"/>
                </a:endParaRPr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ja-JP" altLang="en-US" sz="2800" dirty="0" smtClean="0"/>
                  <a:t>「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800" i="1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800" i="1"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8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kumimoji="1" lang="ja-JP" altLang="en-US" sz="2800" dirty="0" smtClean="0"/>
                  <a:t>は連続値だから</a:t>
                </a:r>
                <a:r>
                  <a:rPr kumimoji="1" lang="en-US" altLang="ja-JP" sz="2800" dirty="0" smtClean="0"/>
                  <a:t>DP</a:t>
                </a:r>
                <a:r>
                  <a:rPr kumimoji="1" lang="ja-JP" altLang="en-US" sz="2800" dirty="0" smtClean="0"/>
                  <a:t>は無理じゃない</a:t>
                </a:r>
                <a:r>
                  <a:rPr kumimoji="1" lang="en-US" altLang="ja-JP" sz="2800" dirty="0" smtClean="0"/>
                  <a:t>?</a:t>
                </a:r>
                <a:r>
                  <a:rPr kumimoji="1" lang="ja-JP" altLang="en-US" sz="2800" dirty="0" smtClean="0"/>
                  <a:t>」</a:t>
                </a:r>
                <a:endParaRPr kumimoji="1" lang="en-US" altLang="ja-JP" sz="2800" dirty="0" smtClean="0"/>
              </a:p>
              <a:p>
                <a:endParaRPr lang="en-US" altLang="ja-JP" sz="2800" dirty="0" smtClean="0"/>
              </a:p>
              <a:p>
                <a:r>
                  <a:rPr lang="ja-JP" altLang="en-US" sz="2800" dirty="0" smtClean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800" i="1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800" i="1"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8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8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ja-JP" altLang="en-US" sz="2800" dirty="0" smtClean="0"/>
                  <a:t>のとりうる値の範囲の端点は</a:t>
                </a:r>
                <a:r>
                  <a:rPr lang="en-US" altLang="ja-JP" sz="2800" dirty="0" smtClean="0"/>
                  <a:t>0.5</a:t>
                </a:r>
                <a:r>
                  <a:rPr lang="ja-JP" altLang="en-US" sz="2800" dirty="0" smtClean="0"/>
                  <a:t>の倍数</a:t>
                </a:r>
                <a:endParaRPr lang="en-US" altLang="ja-JP" sz="2800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altLang="ja-JP" sz="22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ja-JP" altLang="en-US" sz="2200" b="0" i="1" smtClean="0">
                        <a:latin typeface="Cambria Math"/>
                      </a:rPr>
                      <m:t>が</m:t>
                    </m:r>
                    <m:r>
                      <a:rPr lang="ja-JP" altLang="en-US" sz="2200" i="1">
                        <a:latin typeface="Cambria Math"/>
                      </a:rPr>
                      <m:t>とる</m:t>
                    </m:r>
                    <m:r>
                      <a:rPr lang="ja-JP" altLang="en-US" sz="2200" i="1" smtClean="0">
                        <a:latin typeface="Cambria Math"/>
                      </a:rPr>
                      <m:t>範囲は</m:t>
                    </m:r>
                    <m:r>
                      <a:rPr lang="en-US" altLang="ja-JP" sz="2200" b="0" i="1" smtClean="0">
                        <a:latin typeface="Cambria Math"/>
                      </a:rPr>
                      <m:t>   −</m:t>
                    </m:r>
                    <m:f>
                      <m:fPr>
                        <m:ctrlPr>
                          <a:rPr lang="en-US" altLang="ja-JP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2200" i="1">
                            <a:latin typeface="Cambria Math"/>
                          </a:rPr>
                          <m:t>𝐿</m:t>
                        </m:r>
                      </m:num>
                      <m:den>
                        <m:r>
                          <a:rPr lang="en-US" altLang="ja-JP" sz="2200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ja-JP" sz="2200" b="0" i="1" smtClean="0"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en-US" altLang="ja-JP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altLang="ja-JP" sz="22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sz="2200" b="0" i="1" smtClean="0">
                        <a:latin typeface="Cambria Math"/>
                      </a:rPr>
                      <m:t>≤−</m:t>
                    </m:r>
                    <m:r>
                      <a:rPr lang="en-US" altLang="ja-JP" sz="2200" b="0" i="1" smtClean="0">
                        <a:latin typeface="Cambria Math"/>
                      </a:rPr>
                      <m:t>𝑅</m:t>
                    </m:r>
                    <m:r>
                      <a:rPr lang="en-US" altLang="ja-JP" sz="2200" b="0" i="1" smtClean="0">
                        <a:latin typeface="Cambria Math"/>
                      </a:rPr>
                      <m:t>,      </m:t>
                    </m:r>
                    <m:r>
                      <a:rPr lang="en-US" altLang="ja-JP" sz="2200" i="1">
                        <a:latin typeface="Cambria Math"/>
                      </a:rPr>
                      <m:t>𝑅</m:t>
                    </m:r>
                    <m:r>
                      <a:rPr lang="en-US" altLang="ja-JP" sz="2200" i="1">
                        <a:latin typeface="Cambria Math"/>
                      </a:rPr>
                      <m:t>≤ </m:t>
                    </m:r>
                    <m:sSub>
                      <m:sSubPr>
                        <m:ctrlPr>
                          <a:rPr lang="en-US" altLang="ja-JP" sz="2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2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altLang="ja-JP" sz="2200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sz="2200" b="0" i="1" smtClean="0">
                        <a:latin typeface="Cambria Math"/>
                      </a:rPr>
                      <m:t>≤</m:t>
                    </m:r>
                    <m:f>
                      <m:fPr>
                        <m:ctrlPr>
                          <a:rPr lang="en-US" altLang="ja-JP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2200" i="1">
                            <a:latin typeface="Cambria Math"/>
                          </a:rPr>
                          <m:t>𝐿</m:t>
                        </m:r>
                      </m:num>
                      <m:den>
                        <m:r>
                          <a:rPr lang="en-US" altLang="ja-JP" sz="22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ja-JP" sz="2200" dirty="0" smtClean="0"/>
                  <a:t>  </a:t>
                </a:r>
                <a:r>
                  <a:rPr lang="ja-JP" altLang="en-US" sz="2200" dirty="0" smtClean="0"/>
                  <a:t>で、</a:t>
                </a:r>
                <a:endParaRPr lang="en-US" altLang="ja-JP" sz="2200" dirty="0" smtClean="0"/>
              </a:p>
              <a:p>
                <a:pPr marL="411480" lvl="1" indent="0">
                  <a:buNone/>
                </a:pPr>
                <a:r>
                  <a:rPr lang="ja-JP" altLang="en-US" sz="2200" dirty="0" smtClean="0"/>
                  <a:t>  この範囲の端点</a:t>
                </a:r>
                <a14:m>
                  <m:oMath xmlns:m="http://schemas.openxmlformats.org/officeDocument/2006/math">
                    <m:r>
                      <a:rPr lang="en-US" altLang="ja-JP" sz="2200" b="0" i="0" smtClean="0">
                        <a:latin typeface="Cambria Math"/>
                      </a:rPr>
                      <m:t> </m:t>
                    </m:r>
                    <m:r>
                      <a:rPr lang="en-US" altLang="ja-JP" sz="2200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altLang="ja-JP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2200" i="1">
                            <a:latin typeface="Cambria Math"/>
                          </a:rPr>
                          <m:t>𝐿</m:t>
                        </m:r>
                      </m:num>
                      <m:den>
                        <m:r>
                          <a:rPr lang="en-US" altLang="ja-JP" sz="2200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ja-JP" sz="2200" b="0" i="1" smtClean="0">
                        <a:latin typeface="Cambria Math"/>
                      </a:rPr>
                      <m:t>,  −</m:t>
                    </m:r>
                    <m:r>
                      <a:rPr lang="en-US" altLang="ja-JP" sz="2200" b="0" i="1" smtClean="0">
                        <a:latin typeface="Cambria Math"/>
                      </a:rPr>
                      <m:t>𝑅</m:t>
                    </m:r>
                    <m:r>
                      <a:rPr lang="en-US" altLang="ja-JP" sz="2200" b="0" i="1" smtClean="0">
                        <a:latin typeface="Cambria Math"/>
                      </a:rPr>
                      <m:t>,  </m:t>
                    </m:r>
                    <m:r>
                      <a:rPr lang="en-US" altLang="ja-JP" sz="2200" b="0" i="1" smtClean="0">
                        <a:latin typeface="Cambria Math"/>
                      </a:rPr>
                      <m:t>𝑅</m:t>
                    </m:r>
                    <m:r>
                      <a:rPr lang="en-US" altLang="ja-JP" sz="2200" b="0" i="1" smtClean="0">
                        <a:latin typeface="Cambria Math"/>
                      </a:rPr>
                      <m:t>,</m:t>
                    </m:r>
                    <m:r>
                      <a:rPr lang="en-US" altLang="ja-JP" sz="2200" b="0" i="0" smtClean="0"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en-US" altLang="ja-JP" sz="2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2200" i="1">
                            <a:latin typeface="Cambria Math"/>
                          </a:rPr>
                          <m:t>𝐿</m:t>
                        </m:r>
                      </m:num>
                      <m:den>
                        <m:r>
                          <a:rPr lang="en-US" altLang="ja-JP" sz="22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ja-JP" altLang="en-US" sz="2200" dirty="0" smtClean="0"/>
                  <a:t>  は</a:t>
                </a:r>
                <a:r>
                  <a:rPr lang="en-US" altLang="ja-JP" sz="2200" dirty="0" smtClean="0"/>
                  <a:t>0.5</a:t>
                </a:r>
                <a:r>
                  <a:rPr lang="ja-JP" altLang="en-US" sz="2200" dirty="0" smtClean="0"/>
                  <a:t>の倍数。</a:t>
                </a:r>
                <a:r>
                  <a:rPr lang="en-US" altLang="ja-JP" sz="2200" dirty="0" smtClean="0"/>
                  <a:t> </a:t>
                </a:r>
              </a:p>
              <a:p>
                <a:pPr marL="411480" lvl="1" indent="0">
                  <a:buNone/>
                </a:pPr>
                <a:r>
                  <a:rPr lang="en-US" altLang="ja-JP" sz="2200" dirty="0" smtClean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2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sz="2200" i="1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sz="22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sz="2200" dirty="0" smtClean="0"/>
                  <a:t>は整数なので、</a:t>
                </a:r>
                <a:r>
                  <a:rPr lang="ja-JP" altLang="en-US" sz="2200" dirty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200" i="1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2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2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2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2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ja-JP" altLang="en-US" sz="2200" dirty="0" smtClean="0"/>
                  <a:t>のとる値</a:t>
                </a:r>
                <a:r>
                  <a:rPr lang="ja-JP" altLang="en-US" sz="2200" dirty="0"/>
                  <a:t>の範囲の</a:t>
                </a:r>
                <a:r>
                  <a:rPr lang="ja-JP" altLang="en-US" sz="2200" dirty="0" smtClean="0"/>
                  <a:t>端点は</a:t>
                </a:r>
                <a:r>
                  <a:rPr lang="en-US" altLang="ja-JP" sz="2200" dirty="0" smtClean="0"/>
                  <a:t>0.5</a:t>
                </a:r>
                <a:r>
                  <a:rPr lang="ja-JP" altLang="en-US" sz="2200" dirty="0" smtClean="0"/>
                  <a:t>の倍数。</a:t>
                </a:r>
                <a:endParaRPr lang="en-US" altLang="ja-JP" sz="2200" dirty="0" smtClean="0"/>
              </a:p>
              <a:p>
                <a:pPr marL="411480" lvl="1" indent="0">
                  <a:buNone/>
                </a:pPr>
                <a:endParaRPr lang="en-US" altLang="ja-JP" sz="2200" dirty="0" smtClean="0"/>
              </a:p>
              <a:p>
                <a14:m>
                  <m:oMath xmlns:m="http://schemas.openxmlformats.org/officeDocument/2006/math">
                    <m:r>
                      <a:rPr lang="ja-JP" altLang="en-US" sz="2200" i="1" dirty="0">
                        <a:latin typeface="Cambria Math"/>
                      </a:rPr>
                      <m:t>また、</m:t>
                    </m:r>
                    <m:d>
                      <m:dPr>
                        <m:begChr m:val="|"/>
                        <m:endChr m:val="|"/>
                        <m:ctrlPr>
                          <a:rPr lang="en-US" altLang="ja-JP" sz="2400" i="1" smtClean="0">
                            <a:latin typeface="Cambria Math"/>
                          </a:rPr>
                        </m:ctrlPr>
                      </m:dPr>
                      <m:e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ja-JP" altLang="en-US" sz="2400" i="1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altLang="ja-JP" sz="24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2400" i="1">
                                    <a:latin typeface="Cambria Math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ja-JP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altLang="ja-JP" sz="24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2400" i="1">
                                    <a:latin typeface="Cambria Math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altLang="ja-JP" sz="2400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e>
                    </m:d>
                    <m:r>
                      <a:rPr lang="en-US" altLang="ja-JP" sz="2400" b="0" i="1" smtClean="0">
                        <a:latin typeface="Cambria Math"/>
                      </a:rPr>
                      <m:t>≤</m:t>
                    </m:r>
                    <m:r>
                      <a:rPr lang="en-US" altLang="ja-JP" sz="2400" b="0" i="1" smtClean="0">
                        <a:latin typeface="Cambria Math"/>
                      </a:rPr>
                      <m:t>𝑀</m:t>
                    </m:r>
                    <m:r>
                      <a:rPr lang="en-US" altLang="ja-JP" sz="2400" b="0" i="1" smtClean="0">
                        <a:latin typeface="Cambria Math"/>
                      </a:rPr>
                      <m:t> </m:t>
                    </m:r>
                    <m:r>
                      <a:rPr lang="ja-JP" altLang="en-US" sz="2400" b="0" i="1" smtClean="0">
                        <a:latin typeface="Cambria Math"/>
                      </a:rPr>
                      <m:t>が</m:t>
                    </m:r>
                    <m:r>
                      <a:rPr lang="ja-JP" altLang="en-US" sz="2400" i="1">
                        <a:latin typeface="Cambria Math"/>
                      </a:rPr>
                      <m:t>制約と</m:t>
                    </m:r>
                    <m:r>
                      <a:rPr lang="ja-JP" altLang="en-US" sz="2400" i="1" smtClean="0">
                        <a:latin typeface="Cambria Math"/>
                      </a:rPr>
                      <m:t>なる</m:t>
                    </m:r>
                    <m:r>
                      <a:rPr lang="ja-JP" altLang="en-US" sz="2400" i="1">
                        <a:latin typeface="Cambria Math"/>
                      </a:rPr>
                      <m:t>ことから、</m:t>
                    </m:r>
                    <m:r>
                      <a:rPr lang="ja-JP" altLang="en-US" sz="2400" b="0" i="1" smtClean="0">
                        <a:latin typeface="Cambria Math"/>
                      </a:rPr>
                      <m:t>　　　</m:t>
                    </m:r>
                  </m:oMath>
                </a14:m>
                <a:endParaRPr lang="en-US" altLang="ja-JP" sz="2400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ja-JP" altLang="en-US" sz="2400" dirty="0" smtClean="0"/>
                  <a:t>　</a:t>
                </a:r>
                <a14:m>
                  <m:oMath xmlns:m="http://schemas.openxmlformats.org/officeDocument/2006/math">
                    <m:r>
                      <a:rPr lang="en-US" altLang="ja-JP" sz="2400" i="1">
                        <a:latin typeface="Cambria Math"/>
                      </a:rPr>
                      <m:t>−</m:t>
                    </m:r>
                    <m:r>
                      <a:rPr lang="en-US" altLang="ja-JP" sz="2400" i="1">
                        <a:latin typeface="Cambria Math"/>
                      </a:rPr>
                      <m:t>𝑀</m:t>
                    </m:r>
                    <m:r>
                      <a:rPr lang="en-US" altLang="ja-JP" sz="2400" i="1">
                        <a:latin typeface="Cambria Math"/>
                      </a:rPr>
                      <m:t>≤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400" i="1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400" i="1"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400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400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sz="2400" b="0" i="1" smtClean="0">
                            <a:latin typeface="Cambria Math"/>
                          </a:rPr>
                          <m:t>≤</m:t>
                        </m:r>
                        <m:r>
                          <a:rPr lang="en-US" altLang="ja-JP" sz="2400" b="0" i="1" smtClean="0">
                            <a:latin typeface="Cambria Math"/>
                          </a:rPr>
                          <m:t>𝑀</m:t>
                        </m:r>
                      </m:e>
                    </m:nary>
                    <m:r>
                      <a:rPr lang="ja-JP" altLang="en-US" sz="2400" i="1">
                        <a:latin typeface="Cambria Math"/>
                      </a:rPr>
                      <m:t>であり</m:t>
                    </m:r>
                    <m:r>
                      <a:rPr lang="ja-JP" altLang="en-US" sz="2400" b="0" i="1" smtClean="0">
                        <a:latin typeface="Cambria Math"/>
                      </a:rPr>
                      <m:t>、</m:t>
                    </m:r>
                    <m:r>
                      <a:rPr lang="ja-JP" altLang="en-US" sz="2400" i="1">
                        <a:latin typeface="Cambria Math"/>
                      </a:rPr>
                      <m:t>その</m:t>
                    </m:r>
                    <m:r>
                      <a:rPr lang="ja-JP" altLang="en-US" sz="2400" b="0" i="1" smtClean="0">
                        <a:latin typeface="Cambria Math"/>
                      </a:rPr>
                      <m:t>中で</m:t>
                    </m:r>
                    <m:r>
                      <a:rPr lang="en-US" altLang="ja-JP" sz="2400" b="0" i="1" smtClean="0">
                        <a:latin typeface="Cambria Math"/>
                      </a:rPr>
                      <m:t>0.5</m:t>
                    </m:r>
                    <m:r>
                      <a:rPr lang="ja-JP" altLang="en-US" sz="2400" b="0" i="1" smtClean="0">
                        <a:latin typeface="Cambria Math"/>
                      </a:rPr>
                      <m:t>の</m:t>
                    </m:r>
                    <m:r>
                      <a:rPr lang="ja-JP" altLang="en-US" sz="2400" i="1">
                        <a:latin typeface="Cambria Math"/>
                      </a:rPr>
                      <m:t>倍数</m:t>
                    </m:r>
                    <m:r>
                      <a:rPr lang="ja-JP" altLang="en-US" sz="2400" i="1" smtClean="0">
                        <a:latin typeface="Cambria Math"/>
                      </a:rPr>
                      <m:t>だけ</m:t>
                    </m:r>
                  </m:oMath>
                </a14:m>
                <a:r>
                  <a:rPr lang="ja-JP" altLang="en-US" sz="2400" i="1" dirty="0" smtClean="0">
                    <a:latin typeface="Cambria Math"/>
                  </a:rPr>
                  <a:t>を</a:t>
                </a:r>
                <a:endParaRPr lang="en-US" altLang="ja-JP" sz="240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ja-JP" altLang="en-US" sz="2400" b="0" i="1" smtClean="0">
                          <a:latin typeface="Cambria Math"/>
                        </a:rPr>
                        <m:t>　</m:t>
                      </m:r>
                      <m:r>
                        <a:rPr lang="ja-JP" altLang="en-US" sz="2400" i="1">
                          <a:latin typeface="Cambria Math"/>
                        </a:rPr>
                        <m:t>考える</m:t>
                      </m:r>
                      <m:r>
                        <a:rPr lang="ja-JP" altLang="en-US" sz="2400" b="0" i="1" smtClean="0">
                          <a:latin typeface="Cambria Math"/>
                        </a:rPr>
                        <m:t>と</m:t>
                      </m:r>
                      <m:r>
                        <a:rPr lang="ja-JP" altLang="en-US" sz="2400" i="1">
                          <a:latin typeface="Cambria Math"/>
                        </a:rPr>
                        <m:t>よい</m:t>
                      </m:r>
                      <m:r>
                        <a:rPr lang="ja-JP" altLang="en-US" sz="2400" b="0" i="1" smtClean="0">
                          <a:latin typeface="Cambria Math"/>
                        </a:rPr>
                        <m:t>。</m:t>
                      </m:r>
                    </m:oMath>
                  </m:oMathPara>
                </a14:m>
                <a:endParaRPr lang="en-US" altLang="ja-JP" sz="2200" dirty="0" smtClean="0"/>
              </a:p>
              <a:p>
                <a:pPr marL="0" indent="0">
                  <a:buNone/>
                </a:pPr>
                <a:endParaRPr lang="en-US" altLang="ja-JP" sz="2200" dirty="0" smtClean="0"/>
              </a:p>
              <a:p>
                <a:pPr marL="0" indent="0">
                  <a:buNone/>
                </a:pPr>
                <a:r>
                  <a:rPr lang="ja-JP" altLang="en-US" sz="2200" dirty="0"/>
                  <a:t>　</a:t>
                </a:r>
                <a:r>
                  <a:rPr lang="ja-JP" altLang="en-US" sz="2200" dirty="0" smtClean="0"/>
                  <a:t>→考える値は</a:t>
                </a:r>
                <a:r>
                  <a:rPr lang="en-US" altLang="ja-JP" sz="20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2000" i="1">
                        <a:latin typeface="Cambria Math"/>
                      </a:rPr>
                      <m:t>−</m:t>
                    </m:r>
                    <m:r>
                      <a:rPr lang="en-US" altLang="ja-JP" sz="2000" i="1">
                        <a:latin typeface="Cambria Math"/>
                      </a:rPr>
                      <m:t>𝑀</m:t>
                    </m:r>
                    <m:r>
                      <a:rPr lang="en-US" altLang="ja-JP" sz="2000" b="0" i="1" smtClean="0">
                        <a:latin typeface="Cambria Math"/>
                      </a:rPr>
                      <m:t>,  −</m:t>
                    </m:r>
                    <m:r>
                      <a:rPr lang="en-US" altLang="ja-JP" sz="2000" b="0" i="1" smtClean="0">
                        <a:latin typeface="Cambria Math"/>
                      </a:rPr>
                      <m:t>𝑀</m:t>
                    </m:r>
                    <m:r>
                      <a:rPr lang="en-US" altLang="ja-JP" sz="2000" b="0" i="1" smtClean="0">
                        <a:latin typeface="Cambria Math"/>
                      </a:rPr>
                      <m:t>+0.5,  −</m:t>
                    </m:r>
                    <m:r>
                      <a:rPr lang="en-US" altLang="ja-JP" sz="2000" b="0" i="1" smtClean="0">
                        <a:latin typeface="Cambria Math"/>
                      </a:rPr>
                      <m:t>𝑀</m:t>
                    </m:r>
                    <m:r>
                      <a:rPr lang="en-US" altLang="ja-JP" sz="2000" b="0" i="1" smtClean="0">
                        <a:latin typeface="Cambria Math"/>
                      </a:rPr>
                      <m:t>+1.0,  … , </m:t>
                    </m:r>
                    <m:r>
                      <a:rPr lang="en-US" altLang="ja-JP" sz="2000" b="0" i="1" smtClean="0">
                        <a:latin typeface="Cambria Math"/>
                      </a:rPr>
                      <m:t>𝑀</m:t>
                    </m:r>
                    <m:r>
                      <a:rPr lang="en-US" altLang="ja-JP" sz="2000" b="0" i="1" smtClean="0">
                        <a:latin typeface="Cambria Math"/>
                      </a:rPr>
                      <m:t>−1.0,  </m:t>
                    </m:r>
                    <m:r>
                      <a:rPr lang="en-US" altLang="ja-JP" sz="2000" b="0" i="1" smtClean="0">
                        <a:latin typeface="Cambria Math"/>
                      </a:rPr>
                      <m:t>𝑀</m:t>
                    </m:r>
                    <m:r>
                      <a:rPr lang="en-US" altLang="ja-JP" sz="2000" b="0" i="1" smtClean="0">
                        <a:latin typeface="Cambria Math"/>
                      </a:rPr>
                      <m:t>−0.5,  </m:t>
                    </m:r>
                    <m:r>
                      <a:rPr lang="en-US" altLang="ja-JP" sz="2000" b="0" i="1" smtClean="0">
                        <a:latin typeface="Cambria Math"/>
                      </a:rPr>
                      <m:t>𝑀</m:t>
                    </m:r>
                  </m:oMath>
                </a14:m>
                <a:endParaRPr lang="en-US" altLang="ja-JP" sz="2200" dirty="0" smtClean="0"/>
              </a:p>
              <a:p>
                <a:pPr marL="0" indent="0">
                  <a:buNone/>
                </a:pPr>
                <a:endParaRPr lang="en-US" altLang="ja-JP" sz="2200" dirty="0" smtClean="0"/>
              </a:p>
              <a:p>
                <a:pPr marL="0" indent="0">
                  <a:buNone/>
                </a:pPr>
                <a:r>
                  <a:rPr lang="ja-JP" altLang="en-US" sz="2200" dirty="0"/>
                  <a:t>　</a:t>
                </a:r>
                <a:r>
                  <a:rPr lang="ja-JP" altLang="en-US" sz="2200" dirty="0" smtClean="0"/>
                  <a:t>→ </a:t>
                </a:r>
                <a14:m>
                  <m:oMath xmlns:m="http://schemas.openxmlformats.org/officeDocument/2006/math">
                    <m:r>
                      <a:rPr lang="en-US" altLang="ja-JP" sz="2400" b="0" i="0" smtClean="0">
                        <a:latin typeface="Cambria Math"/>
                      </a:rPr>
                      <m:t>4</m:t>
                    </m:r>
                    <m:r>
                      <a:rPr lang="en-US" altLang="ja-JP" sz="2400" i="1">
                        <a:latin typeface="Cambria Math"/>
                      </a:rPr>
                      <m:t>𝑀</m:t>
                    </m:r>
                    <m:r>
                      <a:rPr lang="en-US" altLang="ja-JP" sz="2400" b="0" i="1" smtClean="0">
                        <a:latin typeface="Cambria Math"/>
                      </a:rPr>
                      <m:t>+1</m:t>
                    </m:r>
                    <m:r>
                      <a:rPr lang="ja-JP" altLang="en-US" sz="2400" b="0" i="1" smtClean="0">
                        <a:latin typeface="Cambria Math"/>
                      </a:rPr>
                      <m:t>個</m:t>
                    </m:r>
                  </m:oMath>
                </a14:m>
                <a:r>
                  <a:rPr lang="ja-JP" altLang="en-US" sz="2200" dirty="0" smtClean="0"/>
                  <a:t>の離散的な値として考えることができる！</a:t>
                </a:r>
                <a:endParaRPr lang="en-US" altLang="ja-JP" sz="2200" dirty="0" smtClean="0"/>
              </a:p>
              <a:p>
                <a:endParaRPr lang="en-US" altLang="ja-JP" sz="2200" dirty="0" smtClean="0"/>
              </a:p>
              <a:p>
                <a:pPr marL="411480" lvl="1" indent="0">
                  <a:buNone/>
                </a:pPr>
                <a:endParaRPr lang="en-US" altLang="ja-JP" sz="2400" dirty="0"/>
              </a:p>
              <a:p>
                <a:endParaRPr lang="en-US" altLang="ja-JP" sz="2800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5"/>
                <a:stretch>
                  <a:fillRect l="-370" t="-323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591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altLang="ja-JP" sz="2600" dirty="0" smtClean="0">
                    <a:solidFill>
                      <a:prstClr val="white"/>
                    </a:solidFill>
                    <a:effectLst/>
                    <a:cs typeface="+mn-cs"/>
                  </a:rPr>
                  <a:t>(</a:t>
                </a:r>
                <a:r>
                  <a:rPr lang="ja-JP" altLang="en-US" sz="2600" dirty="0" smtClean="0">
                    <a:solidFill>
                      <a:prstClr val="white"/>
                    </a:solidFill>
                    <a:effectLst/>
                    <a:cs typeface="+mn-cs"/>
                  </a:rPr>
                  <a:t>何番目の重り</a:t>
                </a:r>
                <a:r>
                  <a:rPr lang="ja-JP" altLang="en-US" sz="2600" dirty="0">
                    <a:solidFill>
                      <a:prstClr val="white"/>
                    </a:solidFill>
                    <a:effectLst/>
                    <a:cs typeface="+mn-cs"/>
                  </a:rPr>
                  <a:t>を置くか</a:t>
                </a:r>
                <a:r>
                  <a:rPr lang="en-US" altLang="ja-JP" sz="2600" dirty="0">
                    <a:solidFill>
                      <a:prstClr val="white"/>
                    </a:solidFill>
                    <a:effectLst/>
                    <a:cs typeface="+mn-cs"/>
                  </a:rPr>
                  <a:t>,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600" i="1">
                            <a:solidFill>
                              <a:prstClr val="white"/>
                            </a:solidFill>
                            <a:effectLst/>
                            <a:latin typeface="Cambria Math"/>
                            <a:cs typeface="+mn-cs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600" i="1">
                                <a:solidFill>
                                  <a:prstClr val="white"/>
                                </a:solidFill>
                                <a:effectLst/>
                                <a:latin typeface="Cambria Math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effectLst/>
                                <a:latin typeface="Cambria Math"/>
                                <a:cs typeface="+mn-cs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effectLst/>
                                <a:latin typeface="Cambria Math"/>
                                <a:cs typeface="+mn-cs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600" i="1">
                                <a:solidFill>
                                  <a:prstClr val="white"/>
                                </a:solidFill>
                                <a:effectLst/>
                                <a:latin typeface="Cambria Math"/>
                                <a:cs typeface="+mn-cs"/>
                              </a:rPr>
                            </m:ctrlPr>
                          </m:sSubPr>
                          <m:e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effectLst/>
                                <a:latin typeface="Cambria Math"/>
                                <a:cs typeface="+mn-cs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600" i="1">
                                <a:solidFill>
                                  <a:prstClr val="white"/>
                                </a:solidFill>
                                <a:effectLst/>
                                <a:latin typeface="Cambria Math"/>
                                <a:cs typeface="+mn-cs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altLang="ja-JP" sz="2600" b="0" i="0" smtClean="0">
                        <a:solidFill>
                          <a:prstClr val="white"/>
                        </a:solidFill>
                        <a:effectLst/>
                        <a:latin typeface="Cambria Math"/>
                        <a:cs typeface="+mn-cs"/>
                      </a:rPr>
                      <m:t>)</m:t>
                    </m:r>
                  </m:oMath>
                </a14:m>
                <a:r>
                  <a:rPr lang="ja-JP" altLang="en-US" sz="2600" dirty="0">
                    <a:solidFill>
                      <a:prstClr val="white"/>
                    </a:solidFill>
                    <a:effectLst/>
                    <a:cs typeface="+mn-cs"/>
                  </a:rPr>
                  <a:t>の</a:t>
                </a:r>
                <a:r>
                  <a:rPr lang="en-US" altLang="ja-JP" sz="2600" dirty="0">
                    <a:solidFill>
                      <a:prstClr val="white"/>
                    </a:solidFill>
                    <a:effectLst/>
                    <a:cs typeface="+mn-cs"/>
                  </a:rPr>
                  <a:t>DP</a:t>
                </a:r>
                <a:r>
                  <a:rPr lang="ja-JP" altLang="en-US" sz="2600" dirty="0">
                    <a:solidFill>
                      <a:prstClr val="white"/>
                    </a:solidFill>
                    <a:effectLst/>
                    <a:cs typeface="+mn-cs"/>
                  </a:rPr>
                  <a:t>をするにあたって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sz="2200" dirty="0" smtClean="0">
                    <a:solidFill>
                      <a:prstClr val="white"/>
                    </a:solidFill>
                  </a:rPr>
                  <a:t>「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2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ja-JP" altLang="en-US" sz="2200" dirty="0">
                    <a:solidFill>
                      <a:prstClr val="white"/>
                    </a:solidFill>
                  </a:rPr>
                  <a:t>のとりうる値の範囲の端点</a:t>
                </a:r>
                <a:r>
                  <a:rPr lang="ja-JP" altLang="en-US" sz="2200" dirty="0">
                    <a:solidFill>
                      <a:prstClr val="white"/>
                    </a:solidFill>
                  </a:rPr>
                  <a:t>で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どんな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DP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をするの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?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」</a:t>
                </a:r>
                <a:endParaRPr lang="en-US" altLang="ja-JP" sz="2200" dirty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endParaRPr lang="en-US" altLang="ja-JP" sz="2200" i="1" dirty="0" smtClean="0">
                  <a:solidFill>
                    <a:prstClr val="white"/>
                  </a:solidFill>
                  <a:latin typeface="Cambria Math"/>
                </a:endParaRPr>
              </a:p>
              <a:p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2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ja-JP" altLang="en-US" sz="2200" dirty="0">
                    <a:solidFill>
                      <a:prstClr val="white"/>
                    </a:solidFill>
                  </a:rPr>
                  <a:t>のとりうる値の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範囲の端点に対し、重りを置いて</a:t>
                </a:r>
                <a:endParaRPr lang="en-US" altLang="ja-JP" sz="2200" dirty="0" smtClean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r>
                  <a:rPr lang="ja-JP" altLang="en-US" sz="2200" dirty="0" smtClean="0">
                    <a:solidFill>
                      <a:prstClr val="white"/>
                    </a:solidFill>
                  </a:rPr>
                  <a:t>　モーメントを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{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時計回り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|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反時計回り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}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方向へ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{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最小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|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最大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}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に</a:t>
                </a:r>
                <a:endParaRPr lang="en-US" altLang="ja-JP" sz="2200" dirty="0" smtClean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r>
                  <a:rPr lang="ja-JP" altLang="en-US" sz="2200" dirty="0">
                    <a:solidFill>
                      <a:prstClr val="white"/>
                    </a:solidFill>
                  </a:rPr>
                  <a:t>　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変化させ、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2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ja-JP" altLang="en-US" sz="2200" dirty="0">
                    <a:solidFill>
                      <a:prstClr val="white"/>
                    </a:solidFill>
                  </a:rPr>
                  <a:t>のとりうる値の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範囲を広げてゆく</a:t>
                </a:r>
                <a:endParaRPr lang="en-US" altLang="ja-JP" sz="2200" dirty="0" smtClean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r>
                  <a:rPr lang="en-US" altLang="ja-JP" sz="2200" dirty="0">
                    <a:solidFill>
                      <a:prstClr val="white"/>
                    </a:solidFill>
                  </a:rPr>
                  <a:t> </a:t>
                </a:r>
                <a:r>
                  <a:rPr lang="en-US" altLang="ja-JP" sz="2200" dirty="0" smtClean="0">
                    <a:solidFill>
                      <a:prstClr val="white"/>
                    </a:solidFill>
                  </a:rPr>
                  <a:t>   DP</a:t>
                </a:r>
                <a:r>
                  <a:rPr lang="ja-JP" altLang="en-US" sz="2200" dirty="0" smtClean="0">
                    <a:solidFill>
                      <a:prstClr val="white"/>
                    </a:solidFill>
                  </a:rPr>
                  <a:t>を行う</a:t>
                </a:r>
                <a:r>
                  <a:rPr lang="ja-JP" altLang="en-US" sz="2200" dirty="0">
                    <a:solidFill>
                      <a:prstClr val="white"/>
                    </a:solidFill>
                  </a:rPr>
                  <a:t>！</a:t>
                </a:r>
                <a:endParaRPr lang="en-US" altLang="ja-JP" sz="2200" dirty="0" smtClean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endParaRPr lang="en-US" altLang="ja-JP" sz="2200" dirty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endParaRPr lang="en-US" altLang="ja-JP" sz="2200" dirty="0" smtClean="0">
                  <a:solidFill>
                    <a:prstClr val="white"/>
                  </a:solidFill>
                </a:endParaRPr>
              </a:p>
              <a:p>
                <a:pPr marL="0" indent="0">
                  <a:buNone/>
                </a:pPr>
                <a:endParaRPr lang="en-US" altLang="ja-JP" sz="2200" dirty="0" smtClean="0">
                  <a:solidFill>
                    <a:prstClr val="white"/>
                  </a:solidFill>
                </a:endParaRPr>
              </a:p>
              <a:p>
                <a:pPr lvl="1"/>
                <a:endParaRPr lang="en-US" altLang="ja-JP" sz="1600" dirty="0" smtClean="0">
                  <a:solidFill>
                    <a:prstClr val="white"/>
                  </a:solidFill>
                </a:endParaRPr>
              </a:p>
              <a:p>
                <a:endParaRPr kumimoji="1" lang="en-US" altLang="ja-JP" sz="2200" dirty="0" smtClean="0"/>
              </a:p>
              <a:p>
                <a:endParaRPr kumimoji="1" lang="ja-JP" altLang="en-US" sz="2200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1556" t="-118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372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590872" y="125760"/>
            <a:ext cx="8229600" cy="1143000"/>
          </a:xfrm>
          <a:prstGeom prst="rect">
            <a:avLst/>
          </a:prstGeom>
        </p:spPr>
        <p:txBody>
          <a:bodyPr/>
          <a:lstStyle>
            <a:lvl1pPr marL="54864" algn="r" rtl="0" eaLnBrk="1" latinLnBrk="0" hangingPunct="1">
              <a:spcBef>
                <a:spcPct val="0"/>
              </a:spcBef>
              <a:buNone/>
              <a:defRPr kumimoji="1" sz="4600" kern="120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ja-JP" sz="2600" dirty="0" smtClean="0">
                <a:solidFill>
                  <a:prstClr val="white"/>
                </a:solidFill>
                <a:effectLst/>
              </a:rPr>
              <a:t>DP</a:t>
            </a:r>
            <a:r>
              <a:rPr lang="ja-JP" altLang="en-US" sz="2600" dirty="0" smtClean="0">
                <a:solidFill>
                  <a:prstClr val="white"/>
                </a:solidFill>
                <a:effectLst/>
              </a:rPr>
              <a:t>のイメージ</a:t>
            </a:r>
            <a:endParaRPr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>
            <a:off x="2843808" y="1671754"/>
            <a:ext cx="5256584" cy="0"/>
          </a:xfrm>
          <a:prstGeom prst="line">
            <a:avLst/>
          </a:prstGeom>
          <a:ln w="76200" cap="rnd">
            <a:solidFill>
              <a:srgbClr val="FEFE0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左中かっこ 5"/>
          <p:cNvSpPr/>
          <p:nvPr/>
        </p:nvSpPr>
        <p:spPr>
          <a:xfrm rot="5400000">
            <a:off x="4601508" y="715435"/>
            <a:ext cx="301023" cy="1368153"/>
          </a:xfrm>
          <a:prstGeom prst="leftBrac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左中かっこ 6"/>
          <p:cNvSpPr/>
          <p:nvPr/>
        </p:nvSpPr>
        <p:spPr>
          <a:xfrm rot="5400000">
            <a:off x="6005665" y="738446"/>
            <a:ext cx="301024" cy="1296143"/>
          </a:xfrm>
          <a:prstGeom prst="leftBrac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940152" y="87966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Ｒ</a:t>
            </a:r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516542" y="87966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Ｒ</a:t>
            </a:r>
            <a:endParaRPr kumimoji="1" lang="ja-JP" altLang="en-US" dirty="0"/>
          </a:p>
        </p:txBody>
      </p:sp>
      <p:cxnSp>
        <p:nvCxnSpPr>
          <p:cNvPr id="10" name="直線コネクタ 9"/>
          <p:cNvCxnSpPr/>
          <p:nvPr/>
        </p:nvCxnSpPr>
        <p:spPr>
          <a:xfrm>
            <a:off x="2315472" y="2461493"/>
            <a:ext cx="6577008" cy="30696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左中かっこ 10"/>
          <p:cNvSpPr/>
          <p:nvPr/>
        </p:nvSpPr>
        <p:spPr>
          <a:xfrm rot="5400000">
            <a:off x="7335962" y="776301"/>
            <a:ext cx="304724" cy="1224135"/>
          </a:xfrm>
          <a:prstGeom prst="leftBrac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左中かっこ 11"/>
          <p:cNvSpPr/>
          <p:nvPr/>
        </p:nvSpPr>
        <p:spPr>
          <a:xfrm rot="5400000">
            <a:off x="3267508" y="812306"/>
            <a:ext cx="304727" cy="1152129"/>
          </a:xfrm>
          <a:prstGeom prst="leftBrac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876256" y="83671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置ける位置</a:t>
            </a:r>
            <a:endParaRPr kumimoji="1"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771800" y="8703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置ける位置</a:t>
            </a:r>
            <a:endParaRPr kumimoji="1" lang="ja-JP" altLang="en-US" dirty="0"/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920" y="2348880"/>
            <a:ext cx="1914368" cy="21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536" y="2348880"/>
            <a:ext cx="1914368" cy="21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7" name="テキスト ボックス 16"/>
              <p:cNvSpPr txBox="1"/>
              <p:nvPr/>
            </p:nvSpPr>
            <p:spPr>
              <a:xfrm>
                <a:off x="179512" y="1916832"/>
                <a:ext cx="2340705" cy="11695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sz="1400" dirty="0" smtClean="0"/>
                  <a:t>置ける位置</a:t>
                </a:r>
                <a:r>
                  <a:rPr kumimoji="1" lang="ja-JP" altLang="en-US" sz="1400" dirty="0" smtClean="0"/>
                  <a:t>に</a:t>
                </a:r>
                <a:r>
                  <a:rPr kumimoji="1" lang="en-US" altLang="ja-JP" sz="1400" dirty="0" smtClean="0"/>
                  <a:t>, 1</a:t>
                </a:r>
                <a:r>
                  <a:rPr kumimoji="1" lang="ja-JP" altLang="en-US" sz="1400" dirty="0" smtClean="0"/>
                  <a:t>個目の重り</a:t>
                </a:r>
                <a:endParaRPr kumimoji="1" lang="en-US" altLang="ja-JP" sz="1400" dirty="0" smtClean="0"/>
              </a:p>
              <a:p>
                <a:r>
                  <a:rPr kumimoji="1" lang="ja-JP" altLang="en-US" sz="1400" dirty="0" err="1" smtClean="0"/>
                  <a:t>を置</a:t>
                </a:r>
                <a:r>
                  <a:rPr kumimoji="1" lang="ja-JP" altLang="en-US" sz="1400" dirty="0" smtClean="0"/>
                  <a:t>いた時にとり得る</a:t>
                </a:r>
                <a:endParaRPr kumimoji="1" lang="en-US" altLang="ja-JP" sz="1400" dirty="0" smtClean="0"/>
              </a:p>
              <a:p>
                <a:r>
                  <a:rPr kumimoji="1" lang="ja-JP" altLang="en-US" sz="1400" dirty="0" smtClean="0"/>
                  <a:t>力のモーメントの</a:t>
                </a:r>
                <a:r>
                  <a:rPr kumimoji="1" lang="ja-JP" altLang="en-US" sz="1400" dirty="0" smtClean="0"/>
                  <a:t>範囲</a:t>
                </a:r>
                <a:endParaRPr kumimoji="1" lang="en-US" altLang="ja-JP" sz="1400" dirty="0" smtClean="0"/>
              </a:p>
              <a:p>
                <a:r>
                  <a:rPr lang="en-US" altLang="ja-JP" sz="1400" dirty="0" smtClean="0"/>
                  <a:t>(</a:t>
                </a:r>
                <a:r>
                  <a:rPr lang="ja-JP" altLang="en-US" sz="1400" dirty="0" smtClean="0"/>
                  <a:t>テーブルは端点のみ更新</a:t>
                </a:r>
                <a:r>
                  <a:rPr lang="en-US" altLang="ja-JP" sz="1400" dirty="0" smtClean="0"/>
                  <a:t>)</a:t>
                </a:r>
                <a:endParaRPr kumimoji="1" lang="en-US" altLang="ja-JP" sz="1400" dirty="0" smtClean="0"/>
              </a:p>
              <a:p>
                <a:r>
                  <a:rPr lang="en-US" altLang="ja-JP" sz="1400" dirty="0" smtClean="0"/>
                  <a:t>(</a:t>
                </a:r>
                <a:r>
                  <a:rPr lang="ja-JP" altLang="en-US" sz="1400" dirty="0" smtClean="0"/>
                  <a:t>範囲は</a:t>
                </a:r>
                <a14:m>
                  <m:oMath xmlns:m="http://schemas.openxmlformats.org/officeDocument/2006/math">
                    <m:r>
                      <a:rPr lang="en-US" altLang="ja-JP" sz="1400" i="1">
                        <a:latin typeface="Cambria Math"/>
                      </a:rPr>
                      <m:t>−</m:t>
                    </m:r>
                    <m:r>
                      <a:rPr lang="en-US" altLang="ja-JP" sz="1400" b="0" i="1" smtClean="0">
                        <a:latin typeface="Cambria Math"/>
                      </a:rPr>
                      <m:t>𝑀</m:t>
                    </m:r>
                    <m:r>
                      <a:rPr lang="ja-JP" altLang="en-US" sz="1400" i="1">
                        <a:latin typeface="Cambria Math"/>
                      </a:rPr>
                      <m:t>から</m:t>
                    </m:r>
                    <m:r>
                      <a:rPr lang="en-US" altLang="ja-JP" sz="1400" i="1">
                        <a:latin typeface="Cambria Math"/>
                      </a:rPr>
                      <m:t>𝑀</m:t>
                    </m:r>
                    <m:r>
                      <a:rPr lang="ja-JP" altLang="en-US" sz="1400" b="0" i="1" smtClean="0">
                        <a:latin typeface="Cambria Math"/>
                      </a:rPr>
                      <m:t>の間</m:t>
                    </m:r>
                  </m:oMath>
                </a14:m>
                <a:r>
                  <a:rPr kumimoji="1" lang="en-US" altLang="ja-JP" sz="1400" dirty="0" smtClean="0"/>
                  <a:t>)</a:t>
                </a:r>
              </a:p>
            </p:txBody>
          </p:sp>
        </mc:Choice>
        <mc:Fallback>
          <p:sp>
            <p:nvSpPr>
              <p:cNvPr id="17" name="テキスト ボックス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916832"/>
                <a:ext cx="2340705" cy="1169551"/>
              </a:xfrm>
              <a:prstGeom prst="rect">
                <a:avLst/>
              </a:prstGeom>
              <a:blipFill rotWithShape="1">
                <a:blip r:embed="rId3"/>
                <a:stretch>
                  <a:fillRect l="-521" t="-521" r="-781" b="-364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直線コネクタ 17"/>
          <p:cNvCxnSpPr/>
          <p:nvPr/>
        </p:nvCxnSpPr>
        <p:spPr>
          <a:xfrm>
            <a:off x="2267744" y="4076296"/>
            <a:ext cx="6577008" cy="30696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04002"/>
            <a:ext cx="1440160" cy="21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3964390"/>
            <a:ext cx="1440160" cy="21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76717"/>
            <a:ext cx="1440160" cy="21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033" y="3964390"/>
            <a:ext cx="1440160" cy="215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下矢印 22"/>
          <p:cNvSpPr/>
          <p:nvPr/>
        </p:nvSpPr>
        <p:spPr>
          <a:xfrm>
            <a:off x="5170790" y="4408058"/>
            <a:ext cx="648072" cy="648779"/>
          </a:xfrm>
          <a:prstGeom prst="downArrow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4" name="直線コネクタ 23"/>
          <p:cNvCxnSpPr/>
          <p:nvPr/>
        </p:nvCxnSpPr>
        <p:spPr>
          <a:xfrm>
            <a:off x="2267744" y="5600791"/>
            <a:ext cx="6577008" cy="30696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左大かっこ 24"/>
          <p:cNvSpPr/>
          <p:nvPr/>
        </p:nvSpPr>
        <p:spPr>
          <a:xfrm rot="5400000">
            <a:off x="2248659" y="5436669"/>
            <a:ext cx="286617" cy="248449"/>
          </a:xfrm>
          <a:prstGeom prst="lef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815" y="5412102"/>
            <a:ext cx="261937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左大かっこ 26"/>
          <p:cNvSpPr/>
          <p:nvPr/>
        </p:nvSpPr>
        <p:spPr>
          <a:xfrm rot="5400000">
            <a:off x="5396243" y="4584229"/>
            <a:ext cx="295730" cy="1944216"/>
          </a:xfrm>
          <a:prstGeom prst="lef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271516" y="1220542"/>
            <a:ext cx="1423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ロープの全長 </a:t>
            </a:r>
            <a:r>
              <a:rPr kumimoji="1" lang="en-US" altLang="ja-JP" sz="1400" dirty="0" smtClean="0"/>
              <a:t>&amp;</a:t>
            </a:r>
          </a:p>
          <a:p>
            <a:r>
              <a:rPr lang="en-US" altLang="ja-JP" sz="1400" dirty="0" smtClean="0"/>
              <a:t> </a:t>
            </a:r>
            <a:r>
              <a:rPr lang="ja-JP" altLang="en-US" sz="1400" dirty="0" smtClean="0"/>
              <a:t>置ける位置</a:t>
            </a:r>
            <a:endParaRPr kumimoji="1" lang="en-US" altLang="ja-JP" sz="1400" dirty="0" smtClean="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179512" y="3255930"/>
            <a:ext cx="23391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上に続き、</a:t>
            </a:r>
            <a:r>
              <a:rPr lang="en-US" altLang="ja-JP" sz="1400" dirty="0" smtClean="0"/>
              <a:t>2</a:t>
            </a:r>
            <a:r>
              <a:rPr lang="ja-JP" altLang="en-US" sz="1400" dirty="0" smtClean="0"/>
              <a:t>個目の</a:t>
            </a:r>
            <a:r>
              <a:rPr lang="ja-JP" altLang="en-US" sz="1400" dirty="0"/>
              <a:t>重りを</a:t>
            </a:r>
            <a:endParaRPr lang="en-US" altLang="ja-JP" sz="1400" dirty="0"/>
          </a:p>
          <a:p>
            <a:r>
              <a:rPr kumimoji="1" lang="ja-JP" altLang="en-US" sz="1400" dirty="0" smtClean="0"/>
              <a:t>置</a:t>
            </a:r>
            <a:r>
              <a:rPr lang="ja-JP" altLang="en-US" sz="1400" dirty="0" smtClean="0"/>
              <a:t>こうとした</a:t>
            </a:r>
            <a:r>
              <a:rPr kumimoji="1" lang="ja-JP" altLang="en-US" sz="1400" dirty="0" smtClean="0"/>
              <a:t>時にとり得る</a:t>
            </a:r>
            <a:endParaRPr kumimoji="1" lang="en-US" altLang="ja-JP" sz="1400" dirty="0" smtClean="0"/>
          </a:p>
          <a:p>
            <a:r>
              <a:rPr kumimoji="1" lang="ja-JP" altLang="en-US" sz="1400" dirty="0" smtClean="0"/>
              <a:t>力のモーメントの範囲</a:t>
            </a:r>
            <a:endParaRPr kumimoji="1" lang="en-US" altLang="ja-JP" sz="1400" dirty="0" smtClean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107504" y="4960997"/>
            <a:ext cx="13708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上の整形</a:t>
            </a:r>
            <a:r>
              <a:rPr kumimoji="1" lang="en-US" altLang="ja-JP" sz="1400" dirty="0" smtClean="0"/>
              <a:t>:</a:t>
            </a:r>
          </a:p>
          <a:p>
            <a:r>
              <a:rPr kumimoji="1" lang="en-US" altLang="ja-JP" sz="1400" dirty="0" smtClean="0"/>
              <a:t>  </a:t>
            </a:r>
            <a:r>
              <a:rPr kumimoji="1" lang="ja-JP" altLang="en-US" sz="1400" dirty="0" smtClean="0"/>
              <a:t>・</a:t>
            </a:r>
            <a:r>
              <a:rPr kumimoji="1" lang="en-US" altLang="ja-JP" sz="1400" dirty="0" smtClean="0"/>
              <a:t>M</a:t>
            </a:r>
            <a:r>
              <a:rPr kumimoji="1" lang="ja-JP" altLang="en-US" sz="1400" dirty="0" smtClean="0"/>
              <a:t>の制約</a:t>
            </a:r>
            <a:endParaRPr kumimoji="1" lang="en-US" altLang="ja-JP" sz="1400" dirty="0" smtClean="0"/>
          </a:p>
          <a:p>
            <a:r>
              <a:rPr lang="en-US" altLang="ja-JP" sz="1400" dirty="0"/>
              <a:t> </a:t>
            </a:r>
            <a:r>
              <a:rPr lang="en-US" altLang="ja-JP" sz="1400" dirty="0" smtClean="0"/>
              <a:t> </a:t>
            </a:r>
            <a:r>
              <a:rPr lang="ja-JP" altLang="en-US" sz="1400" dirty="0" smtClean="0"/>
              <a:t>・範囲の重複</a:t>
            </a:r>
            <a:endParaRPr kumimoji="1" lang="en-US" altLang="ja-JP" sz="1400" dirty="0" smtClean="0"/>
          </a:p>
        </p:txBody>
      </p:sp>
      <p:cxnSp>
        <p:nvCxnSpPr>
          <p:cNvPr id="31" name="直線矢印コネクタ 30"/>
          <p:cNvCxnSpPr>
            <a:endCxn id="19" idx="0"/>
          </p:cNvCxnSpPr>
          <p:nvPr/>
        </p:nvCxnSpPr>
        <p:spPr>
          <a:xfrm flipH="1">
            <a:off x="5292080" y="2780928"/>
            <a:ext cx="1224136" cy="112307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 flipH="1">
            <a:off x="2391967" y="2780928"/>
            <a:ext cx="1078444" cy="117077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>
            <a:off x="4572000" y="2780928"/>
            <a:ext cx="1202486" cy="11834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/>
          <p:nvPr/>
        </p:nvCxnSpPr>
        <p:spPr>
          <a:xfrm>
            <a:off x="8028384" y="3038333"/>
            <a:ext cx="815280" cy="111074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テキスト ボックス 34"/>
          <p:cNvSpPr txBox="1"/>
          <p:nvPr/>
        </p:nvSpPr>
        <p:spPr>
          <a:xfrm>
            <a:off x="492197" y="6093296"/>
            <a:ext cx="8159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>
                <a:solidFill>
                  <a:schemeClr val="accent6"/>
                </a:solidFill>
              </a:rPr>
              <a:t>重り</a:t>
            </a:r>
            <a:r>
              <a:rPr lang="ja-JP" altLang="en-US" b="1" dirty="0" smtClean="0">
                <a:solidFill>
                  <a:schemeClr val="accent6"/>
                </a:solidFill>
              </a:rPr>
              <a:t>を</a:t>
            </a:r>
            <a:r>
              <a:rPr lang="ja-JP" altLang="en-US" b="1" dirty="0">
                <a:solidFill>
                  <a:schemeClr val="accent6"/>
                </a:solidFill>
              </a:rPr>
              <a:t>すべて置いた時</a:t>
            </a:r>
            <a:r>
              <a:rPr lang="ja-JP" altLang="en-US" b="1" dirty="0" smtClean="0">
                <a:solidFill>
                  <a:schemeClr val="accent6"/>
                </a:solidFill>
              </a:rPr>
              <a:t>に、とり得る力のモーメントの範囲が残っていたら</a:t>
            </a:r>
            <a:r>
              <a:rPr lang="en-US" altLang="ja-JP" b="1" dirty="0" smtClean="0">
                <a:solidFill>
                  <a:schemeClr val="accent6"/>
                </a:solidFill>
              </a:rPr>
              <a:t>Yes</a:t>
            </a:r>
            <a:endParaRPr kumimoji="1" lang="ja-JP" altLang="en-US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953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dp</a:t>
            </a:r>
            <a:r>
              <a:rPr kumimoji="1" lang="ja-JP" altLang="en-US" dirty="0" smtClean="0"/>
              <a:t>テーブル更新式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altLang="ja-JP" sz="2200" dirty="0" smtClean="0"/>
                  <a:t>dp(</a:t>
                </a:r>
                <a:r>
                  <a:rPr lang="ja-JP" altLang="en-US" sz="2200" dirty="0" smtClean="0"/>
                  <a:t>何番目の重りを置くか</a:t>
                </a:r>
                <a:r>
                  <a:rPr lang="en-US" altLang="ja-JP" sz="2200" dirty="0" smtClean="0"/>
                  <a:t>(</a:t>
                </a:r>
                <a:r>
                  <a:rPr lang="ja-JP" altLang="en-US" sz="2200" dirty="0" smtClean="0"/>
                  <a:t>変数名</a:t>
                </a:r>
                <a:r>
                  <a:rPr lang="en-US" altLang="ja-JP" sz="2200" dirty="0" smtClean="0"/>
                  <a:t>:</a:t>
                </a:r>
                <a:r>
                  <a:rPr lang="en-US" altLang="ja-JP" sz="2200" dirty="0" err="1" smtClean="0"/>
                  <a:t>wId</a:t>
                </a:r>
                <a:r>
                  <a:rPr lang="en-US" altLang="ja-JP" sz="2200" dirty="0" smtClean="0"/>
                  <a:t>),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2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2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altLang="ja-JP" sz="2200" dirty="0" smtClean="0"/>
                  <a:t> (</a:t>
                </a:r>
                <a:r>
                  <a:rPr lang="ja-JP" altLang="en-US" sz="2200" dirty="0" smtClean="0"/>
                  <a:t>変数名</a:t>
                </a:r>
                <a:r>
                  <a:rPr lang="en-US" altLang="ja-JP" sz="2200" dirty="0" smtClean="0"/>
                  <a:t>:sum))</a:t>
                </a:r>
              </a:p>
              <a:p>
                <a:pPr marL="0" indent="0">
                  <a:buNone/>
                </a:pPr>
                <a:r>
                  <a:rPr lang="ja-JP" altLang="en-US" sz="2200" dirty="0" smtClean="0"/>
                  <a:t>が</a:t>
                </a:r>
                <a:r>
                  <a:rPr lang="en-US" altLang="ja-JP" sz="2200" dirty="0" smtClean="0"/>
                  <a:t>true</a:t>
                </a:r>
                <a:r>
                  <a:rPr lang="ja-JP" altLang="en-US" sz="2200" dirty="0" smtClean="0"/>
                  <a:t>なら、以下のようにして</a:t>
                </a:r>
                <a:r>
                  <a:rPr lang="en-US" altLang="ja-JP" sz="2200" dirty="0" err="1" smtClean="0"/>
                  <a:t>dp</a:t>
                </a:r>
                <a:r>
                  <a:rPr lang="ja-JP" altLang="en-US" sz="2200" dirty="0" smtClean="0"/>
                  <a:t>テーブルを更新する。</a:t>
                </a:r>
                <a:endParaRPr lang="en-US" altLang="ja-JP" sz="2200" dirty="0" smtClean="0"/>
              </a:p>
              <a:p>
                <a:pPr marL="0" indent="0">
                  <a:buNone/>
                </a:pPr>
                <a:endParaRPr lang="en-US" altLang="ja-JP" sz="2000" dirty="0" smtClean="0"/>
              </a:p>
              <a:p>
                <a:pPr marL="0" indent="0">
                  <a:buNone/>
                </a:pPr>
                <a:r>
                  <a:rPr lang="en-US" altLang="ja-JP" sz="2000" dirty="0" err="1" smtClean="0"/>
                  <a:t>maxAdd</a:t>
                </a:r>
                <a:r>
                  <a:rPr lang="en-US" altLang="ja-JP" sz="2000" dirty="0" smtClean="0"/>
                  <a:t> = L*weight[</a:t>
                </a:r>
                <a:r>
                  <a:rPr lang="en-US" altLang="ja-JP" sz="2000" dirty="0" err="1" smtClean="0"/>
                  <a:t>wId</a:t>
                </a:r>
                <a:r>
                  <a:rPr lang="en-US" altLang="ja-JP" sz="2000" dirty="0" smtClean="0"/>
                  <a:t>]*0.5;     </a:t>
                </a:r>
                <a:r>
                  <a:rPr lang="en-US" altLang="ja-JP" sz="1400" dirty="0" smtClean="0"/>
                  <a:t>// </a:t>
                </a:r>
                <a:r>
                  <a:rPr lang="ja-JP" altLang="en-US" sz="1400" dirty="0" smtClean="0"/>
                  <a:t>重りをロープの端に置いた時のモーメント変化分</a:t>
                </a:r>
                <a:endParaRPr lang="en-US" altLang="ja-JP" sz="2000" dirty="0" smtClean="0"/>
              </a:p>
              <a:p>
                <a:pPr marL="0" indent="0">
                  <a:buNone/>
                </a:pPr>
                <a:r>
                  <a:rPr lang="en-US" altLang="ja-JP" sz="2000" dirty="0" err="1" smtClean="0"/>
                  <a:t>minAdd</a:t>
                </a:r>
                <a:r>
                  <a:rPr lang="en-US" altLang="ja-JP" sz="2000" dirty="0" smtClean="0"/>
                  <a:t> = R*weight[</a:t>
                </a:r>
                <a:r>
                  <a:rPr lang="en-US" altLang="ja-JP" sz="2000" dirty="0" err="1" smtClean="0"/>
                  <a:t>wId</a:t>
                </a:r>
                <a:r>
                  <a:rPr lang="en-US" altLang="ja-JP" sz="2000" dirty="0" smtClean="0"/>
                  <a:t>];           </a:t>
                </a:r>
                <a:r>
                  <a:rPr lang="en-US" altLang="ja-JP" sz="1400" dirty="0" smtClean="0"/>
                  <a:t>// </a:t>
                </a:r>
                <a:r>
                  <a:rPr lang="ja-JP" altLang="en-US" sz="1400" dirty="0" smtClean="0"/>
                  <a:t>重りをロープの位置</a:t>
                </a:r>
                <a:r>
                  <a:rPr lang="en-US" altLang="ja-JP" sz="1400" dirty="0" smtClean="0"/>
                  <a:t>R</a:t>
                </a:r>
                <a:r>
                  <a:rPr lang="ja-JP" altLang="en-US" sz="1400" dirty="0" err="1" smtClean="0"/>
                  <a:t>に置</a:t>
                </a:r>
                <a:r>
                  <a:rPr lang="ja-JP" altLang="en-US" sz="1400" dirty="0" smtClean="0"/>
                  <a:t>いた時のモーメント変化分</a:t>
                </a:r>
                <a:endParaRPr lang="en-US" altLang="ja-JP" sz="2000" dirty="0"/>
              </a:p>
              <a:p>
                <a:pPr marL="0" indent="0">
                  <a:buNone/>
                </a:pPr>
                <a:endParaRPr lang="en-US" altLang="ja-JP" sz="1400" dirty="0" smtClean="0"/>
              </a:p>
              <a:p>
                <a:pPr marL="0" indent="0">
                  <a:buNone/>
                </a:pPr>
                <a:r>
                  <a:rPr lang="en-US" altLang="ja-JP" sz="1400" dirty="0" smtClean="0"/>
                  <a:t>// </a:t>
                </a:r>
                <a:r>
                  <a:rPr lang="ja-JP" altLang="en-US" sz="1400" dirty="0" smtClean="0"/>
                  <a:t>時計回り方向にモーメントを変化させる</a:t>
                </a:r>
                <a:endParaRPr lang="en-US" altLang="ja-JP" sz="1400" dirty="0" smtClean="0"/>
              </a:p>
              <a:p>
                <a:pPr marL="0" indent="0">
                  <a:buNone/>
                </a:pPr>
                <a:r>
                  <a:rPr lang="en-US" altLang="ja-JP" sz="2000" dirty="0" smtClean="0"/>
                  <a:t>if(</a:t>
                </a:r>
                <a:r>
                  <a:rPr lang="en-US" altLang="ja-JP" sz="2000" dirty="0" err="1" smtClean="0"/>
                  <a:t>sum+minAdd</a:t>
                </a:r>
                <a:r>
                  <a:rPr lang="en-US" altLang="ja-JP" sz="2000" dirty="0" smtClean="0"/>
                  <a:t>&lt;=M){                           </a:t>
                </a:r>
                <a:r>
                  <a:rPr lang="en-US" altLang="ja-JP" sz="1400" dirty="0" smtClean="0"/>
                  <a:t>//-</a:t>
                </a:r>
                <a14:m>
                  <m:oMath xmlns:m="http://schemas.openxmlformats.org/officeDocument/2006/math">
                    <m:r>
                      <a:rPr lang="en-US" altLang="ja-JP" sz="1400" i="1">
                        <a:solidFill>
                          <a:prstClr val="white"/>
                        </a:solidFill>
                        <a:latin typeface="Cambria Math"/>
                      </a:rPr>
                      <m:t>𝑀</m:t>
                    </m:r>
                    <m:r>
                      <a:rPr lang="en-US" altLang="ja-JP" sz="1400" i="1">
                        <a:solidFill>
                          <a:prstClr val="white"/>
                        </a:solidFill>
                        <a:latin typeface="Cambria Math"/>
                      </a:rPr>
                      <m:t>≤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14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sz="1400" b="0" i="1" smtClean="0">
                            <a:solidFill>
                              <a:prstClr val="white"/>
                            </a:solidFill>
                            <a:latin typeface="Cambria Math"/>
                          </a:rPr>
                          <m:t>≤</m:t>
                        </m:r>
                        <m:r>
                          <a:rPr lang="en-US" altLang="ja-JP" sz="1400" b="0" i="1" smtClean="0">
                            <a:solidFill>
                              <a:prstClr val="white"/>
                            </a:solidFill>
                            <a:latin typeface="Cambria Math"/>
                          </a:rPr>
                          <m:t>𝑀</m:t>
                        </m:r>
                      </m:e>
                    </m:nary>
                    <m:r>
                      <a:rPr lang="ja-JP" altLang="en-US" sz="1400" b="0" i="1" smtClean="0">
                        <a:solidFill>
                          <a:prstClr val="white"/>
                        </a:solidFill>
                        <a:latin typeface="Cambria Math"/>
                      </a:rPr>
                      <m:t>の</m:t>
                    </m:r>
                    <m:r>
                      <a:rPr lang="ja-JP" altLang="en-US" sz="1400" i="1">
                        <a:solidFill>
                          <a:prstClr val="white"/>
                        </a:solidFill>
                        <a:latin typeface="Cambria Math"/>
                      </a:rPr>
                      <m:t>制約</m:t>
                    </m:r>
                    <m:r>
                      <a:rPr lang="ja-JP" altLang="en-US" sz="1400" b="0" i="1" smtClean="0">
                        <a:solidFill>
                          <a:prstClr val="white"/>
                        </a:solidFill>
                        <a:latin typeface="Cambria Math"/>
                      </a:rPr>
                      <m:t>を</m:t>
                    </m:r>
                    <m:r>
                      <a:rPr lang="ja-JP" altLang="en-US" sz="1400" i="1">
                        <a:solidFill>
                          <a:prstClr val="white"/>
                        </a:solidFill>
                        <a:latin typeface="Cambria Math"/>
                      </a:rPr>
                      <m:t>満たすか</m:t>
                    </m:r>
                  </m:oMath>
                </a14:m>
                <a:r>
                  <a:rPr lang="ja-JP" altLang="en-US" sz="1400" dirty="0" smtClean="0"/>
                  <a:t>判定</a:t>
                </a:r>
                <a:endParaRPr lang="en-US" altLang="ja-JP" sz="1400" dirty="0" smtClean="0"/>
              </a:p>
              <a:p>
                <a:pPr marL="0" indent="0">
                  <a:buNone/>
                </a:pPr>
                <a:r>
                  <a:rPr lang="en-US" altLang="ja-JP" sz="2000" dirty="0" smtClean="0"/>
                  <a:t>  </a:t>
                </a:r>
                <a:r>
                  <a:rPr lang="en-US" altLang="ja-JP" sz="2000" dirty="0" err="1" smtClean="0"/>
                  <a:t>dp</a:t>
                </a:r>
                <a:r>
                  <a:rPr lang="en-US" altLang="ja-JP" sz="2000" dirty="0" smtClean="0"/>
                  <a:t>(wId+1,min(  </a:t>
                </a:r>
                <a:r>
                  <a:rPr lang="en-US" altLang="ja-JP" sz="2000" dirty="0" err="1" smtClean="0"/>
                  <a:t>M,sum+maxAdd</a:t>
                </a:r>
                <a:r>
                  <a:rPr lang="en-US" altLang="ja-JP" sz="2000" dirty="0"/>
                  <a:t>)) = true</a:t>
                </a:r>
                <a:r>
                  <a:rPr lang="en-US" altLang="ja-JP" sz="2000" dirty="0" smtClean="0"/>
                  <a:t>; </a:t>
                </a:r>
              </a:p>
              <a:p>
                <a:pPr marL="0" indent="0">
                  <a:buNone/>
                </a:pPr>
                <a:r>
                  <a:rPr lang="en-US" altLang="ja-JP" sz="2000" dirty="0" smtClean="0"/>
                  <a:t>  </a:t>
                </a:r>
                <a:r>
                  <a:rPr lang="en-US" altLang="ja-JP" sz="2000" dirty="0" err="1" smtClean="0"/>
                  <a:t>dp</a:t>
                </a:r>
                <a:r>
                  <a:rPr lang="en-US" altLang="ja-JP" sz="2000" dirty="0" smtClean="0"/>
                  <a:t>(wId+1,           </a:t>
                </a:r>
                <a:r>
                  <a:rPr lang="en-US" altLang="ja-JP" sz="2000" dirty="0" err="1" smtClean="0"/>
                  <a:t>sum+minAdd</a:t>
                </a:r>
                <a:r>
                  <a:rPr lang="en-US" altLang="ja-JP" sz="2000" dirty="0" smtClean="0"/>
                  <a:t>) = true;</a:t>
                </a:r>
              </a:p>
              <a:p>
                <a:pPr marL="0" indent="0">
                  <a:buNone/>
                </a:pPr>
                <a:r>
                  <a:rPr lang="en-US" altLang="ja-JP" sz="2000" dirty="0" smtClean="0"/>
                  <a:t>}</a:t>
                </a:r>
              </a:p>
              <a:p>
                <a:pPr marL="0" indent="0">
                  <a:buNone/>
                </a:pPr>
                <a:endParaRPr lang="en-US" altLang="ja-JP" sz="1400" dirty="0" smtClean="0"/>
              </a:p>
              <a:p>
                <a:pPr marL="0" indent="0">
                  <a:buNone/>
                </a:pPr>
                <a:r>
                  <a:rPr lang="en-US" altLang="ja-JP" sz="1400" dirty="0" smtClean="0"/>
                  <a:t>// </a:t>
                </a:r>
                <a:r>
                  <a:rPr lang="ja-JP" altLang="en-US" sz="1400" dirty="0" smtClean="0"/>
                  <a:t>反時計回り方向にモーメントを変化させる</a:t>
                </a:r>
                <a:endParaRPr lang="en-US" altLang="ja-JP" sz="1400" dirty="0" smtClean="0"/>
              </a:p>
              <a:p>
                <a:pPr marL="0" lvl="0" indent="0">
                  <a:buClr>
                    <a:srgbClr val="72A376"/>
                  </a:buClr>
                  <a:buNone/>
                </a:pPr>
                <a:r>
                  <a:rPr lang="en-US" altLang="ja-JP" sz="2000" dirty="0" smtClean="0"/>
                  <a:t>if(sum-</a:t>
                </a:r>
                <a:r>
                  <a:rPr lang="en-US" altLang="ja-JP" sz="2000" dirty="0" err="1" smtClean="0"/>
                  <a:t>minAdd</a:t>
                </a:r>
                <a:r>
                  <a:rPr lang="en-US" altLang="ja-JP" sz="2000" dirty="0" smtClean="0"/>
                  <a:t>&gt;=-M)</a:t>
                </a:r>
                <a:r>
                  <a:rPr lang="en-US" altLang="ja-JP" sz="2000" dirty="0" smtClean="0">
                    <a:solidFill>
                      <a:prstClr val="white"/>
                    </a:solidFill>
                  </a:rPr>
                  <a:t>{                         </a:t>
                </a:r>
                <a:r>
                  <a:rPr lang="en-US" altLang="ja-JP" sz="1400" dirty="0">
                    <a:solidFill>
                      <a:prstClr val="white"/>
                    </a:solidFill>
                  </a:rPr>
                  <a:t>//-</a:t>
                </a:r>
                <a14:m>
                  <m:oMath xmlns:m="http://schemas.openxmlformats.org/officeDocument/2006/math">
                    <m:r>
                      <a:rPr lang="en-US" altLang="ja-JP" sz="1400" i="1">
                        <a:solidFill>
                          <a:prstClr val="white"/>
                        </a:solidFill>
                        <a:latin typeface="Cambria Math"/>
                      </a:rPr>
                      <m:t>𝑀</m:t>
                    </m:r>
                    <m:r>
                      <a:rPr lang="en-US" altLang="ja-JP" sz="1400" i="1">
                        <a:solidFill>
                          <a:prstClr val="white"/>
                        </a:solidFill>
                        <a:latin typeface="Cambria Math"/>
                      </a:rPr>
                      <m:t>≤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14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4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sz="1400" i="1">
                            <a:solidFill>
                              <a:prstClr val="white"/>
                            </a:solidFill>
                            <a:latin typeface="Cambria Math"/>
                          </a:rPr>
                          <m:t>≤</m:t>
                        </m:r>
                        <m:r>
                          <a:rPr lang="en-US" altLang="ja-JP" sz="1400" i="1">
                            <a:solidFill>
                              <a:prstClr val="white"/>
                            </a:solidFill>
                            <a:latin typeface="Cambria Math"/>
                          </a:rPr>
                          <m:t>𝑀</m:t>
                        </m:r>
                      </m:e>
                    </m:nary>
                    <m:r>
                      <a:rPr lang="ja-JP" altLang="en-US" sz="1400" i="1">
                        <a:solidFill>
                          <a:prstClr val="white"/>
                        </a:solidFill>
                        <a:latin typeface="Cambria Math"/>
                      </a:rPr>
                      <m:t>の制約を満たすか</m:t>
                    </m:r>
                  </m:oMath>
                </a14:m>
                <a:r>
                  <a:rPr lang="ja-JP" altLang="en-US" sz="1400" dirty="0" smtClean="0">
                    <a:solidFill>
                      <a:prstClr val="white"/>
                    </a:solidFill>
                  </a:rPr>
                  <a:t>判定</a:t>
                </a:r>
                <a:endParaRPr lang="en-US" altLang="ja-JP" sz="2000" dirty="0" smtClean="0"/>
              </a:p>
              <a:p>
                <a:pPr marL="0" indent="0">
                  <a:buNone/>
                </a:pPr>
                <a:r>
                  <a:rPr lang="en-US" altLang="ja-JP" sz="2000" dirty="0" smtClean="0"/>
                  <a:t>  </a:t>
                </a:r>
                <a:r>
                  <a:rPr lang="en-US" altLang="ja-JP" sz="2000" dirty="0" err="1" smtClean="0"/>
                  <a:t>dp</a:t>
                </a:r>
                <a:r>
                  <a:rPr lang="en-US" altLang="ja-JP" sz="2000" dirty="0" smtClean="0"/>
                  <a:t>(wId+1,max</a:t>
                </a:r>
                <a:r>
                  <a:rPr lang="en-US" altLang="ja-JP" sz="2000" dirty="0"/>
                  <a:t>(-</a:t>
                </a:r>
                <a:r>
                  <a:rPr lang="en-US" altLang="ja-JP" sz="2000" dirty="0" err="1"/>
                  <a:t>M,sum-maxAdd</a:t>
                </a:r>
                <a:r>
                  <a:rPr lang="en-US" altLang="ja-JP" sz="2000" dirty="0"/>
                  <a:t>)) = true;</a:t>
                </a:r>
              </a:p>
              <a:p>
                <a:pPr marL="0" indent="0">
                  <a:buNone/>
                </a:pPr>
                <a:r>
                  <a:rPr lang="en-US" altLang="ja-JP" sz="2000" dirty="0" smtClean="0"/>
                  <a:t>  </a:t>
                </a:r>
                <a:r>
                  <a:rPr lang="en-US" altLang="ja-JP" sz="2000" dirty="0" err="1" smtClean="0"/>
                  <a:t>dp</a:t>
                </a:r>
                <a:r>
                  <a:rPr lang="en-US" altLang="ja-JP" sz="2000" dirty="0" smtClean="0"/>
                  <a:t>(wId+1,            sum-</a:t>
                </a:r>
                <a:r>
                  <a:rPr lang="en-US" altLang="ja-JP" sz="2000" dirty="0" err="1" smtClean="0"/>
                  <a:t>minAdd</a:t>
                </a:r>
                <a:r>
                  <a:rPr lang="en-US" altLang="ja-JP" sz="2000" dirty="0" smtClean="0"/>
                  <a:t>) = true;</a:t>
                </a:r>
              </a:p>
              <a:p>
                <a:pPr marL="0" indent="0">
                  <a:buNone/>
                </a:pPr>
                <a:r>
                  <a:rPr lang="en-US" altLang="ja-JP" sz="2000" dirty="0"/>
                  <a:t>}</a:t>
                </a:r>
                <a:endParaRPr lang="en-US" altLang="ja-JP" sz="2000" dirty="0" smtClean="0"/>
              </a:p>
              <a:p>
                <a:pPr marL="0" indent="0">
                  <a:buNone/>
                </a:pPr>
                <a:endParaRPr kumimoji="1" lang="en-US" altLang="ja-JP" sz="2000" dirty="0"/>
              </a:p>
              <a:p>
                <a:pPr marL="0" indent="0">
                  <a:buNone/>
                </a:pPr>
                <a:endParaRPr kumimoji="1" lang="ja-JP" altLang="en-US" sz="2000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741" t="-1130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4794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計算量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kumimoji="1" lang="ja-JP" altLang="en-US" sz="2400" dirty="0" smtClean="0"/>
                  <a:t>状態数</a:t>
                </a:r>
                <a:endParaRPr lang="en-US" altLang="ja-JP" sz="2400" dirty="0"/>
              </a:p>
              <a:p>
                <a:pPr lvl="1"/>
                <a:r>
                  <a:rPr lang="ja-JP" altLang="en-US" sz="2000" dirty="0" smtClean="0"/>
                  <a:t>重りの数 </a:t>
                </a:r>
                <a:r>
                  <a:rPr lang="en-US" altLang="ja-JP" sz="2000" dirty="0" smtClean="0"/>
                  <a:t>* </a:t>
                </a:r>
                <a:r>
                  <a:rPr lang="ja-JP" altLang="en-US" sz="2000" dirty="0" smtClean="0"/>
                  <a:t>制約を</a:t>
                </a:r>
                <a14:m>
                  <m:oMath xmlns:m="http://schemas.openxmlformats.org/officeDocument/2006/math">
                    <m:r>
                      <a:rPr lang="ja-JP" altLang="en-US" sz="2000" i="1" dirty="0">
                        <a:solidFill>
                          <a:prstClr val="white"/>
                        </a:solidFill>
                        <a:latin typeface="Cambria Math"/>
                      </a:rPr>
                      <m:t>満たす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ja-JP" altLang="en-US" sz="2000" i="1">
                            <a:solidFill>
                              <a:prstClr val="white"/>
                            </a:solidFill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ja-JP" sz="20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0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ja-JP" sz="20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sz="20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sz="20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2000" i="1">
                                <a:solidFill>
                                  <a:prstClr val="white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ja-JP" altLang="en-US" sz="2000" b="0" i="1" smtClean="0">
                        <a:solidFill>
                          <a:prstClr val="white"/>
                        </a:solidFill>
                        <a:latin typeface="Cambria Math"/>
                      </a:rPr>
                      <m:t>の</m:t>
                    </m:r>
                    <m:r>
                      <a:rPr lang="ja-JP" altLang="en-US" sz="2000" i="1">
                        <a:solidFill>
                          <a:prstClr val="white"/>
                        </a:solidFill>
                        <a:latin typeface="Cambria Math"/>
                      </a:rPr>
                      <m:t>とり得る</m:t>
                    </m:r>
                    <m:r>
                      <a:rPr lang="ja-JP" altLang="en-US" sz="2000" i="1" smtClean="0">
                        <a:solidFill>
                          <a:prstClr val="white"/>
                        </a:solidFill>
                        <a:latin typeface="Cambria Math"/>
                      </a:rPr>
                      <m:t>範囲</m:t>
                    </m:r>
                  </m:oMath>
                </a14:m>
                <a:endParaRPr lang="en-US" altLang="ja-JP" sz="2000" dirty="0" smtClean="0">
                  <a:solidFill>
                    <a:prstClr val="white"/>
                  </a:solidFill>
                </a:endParaRPr>
              </a:p>
              <a:p>
                <a:pPr marL="411480" lvl="1" indent="0">
                  <a:buNone/>
                </a:pPr>
                <a:r>
                  <a:rPr lang="en-US" altLang="ja-JP" sz="2000" dirty="0" smtClean="0"/>
                  <a:t>   </a:t>
                </a:r>
                <a:r>
                  <a:rPr lang="ja-JP" altLang="en-US" sz="2000" dirty="0" smtClean="0"/>
                  <a:t>→ </a:t>
                </a:r>
                <a:r>
                  <a:rPr lang="en-US" altLang="ja-JP" sz="2000" dirty="0" smtClean="0"/>
                  <a:t>O(N *(4*M+1)</a:t>
                </a:r>
              </a:p>
              <a:p>
                <a:pPr marL="411480" lvl="1" indent="0">
                  <a:buNone/>
                </a:pPr>
                <a:r>
                  <a:rPr lang="en-US" altLang="ja-JP" sz="2000" dirty="0"/>
                  <a:t> </a:t>
                </a:r>
                <a:r>
                  <a:rPr lang="en-US" altLang="ja-JP" sz="2000" dirty="0" smtClean="0"/>
                  <a:t>  </a:t>
                </a:r>
                <a:r>
                  <a:rPr lang="ja-JP" altLang="en-US" sz="2000" dirty="0" smtClean="0"/>
                  <a:t>→ </a:t>
                </a:r>
                <a:r>
                  <a:rPr lang="en-US" altLang="ja-JP" sz="2000" dirty="0" smtClean="0"/>
                  <a:t>O(4,000,100)</a:t>
                </a:r>
              </a:p>
              <a:p>
                <a:endParaRPr lang="en-US" altLang="ja-JP" sz="2400" dirty="0" smtClean="0"/>
              </a:p>
              <a:p>
                <a:r>
                  <a:rPr lang="ja-JP" altLang="en-US" sz="2400" dirty="0" smtClean="0"/>
                  <a:t>一つの状態に対する計算量</a:t>
                </a:r>
                <a:endParaRPr lang="en-US" altLang="ja-JP" sz="2400" dirty="0" smtClean="0"/>
              </a:p>
              <a:p>
                <a:pPr lvl="1"/>
                <a:r>
                  <a:rPr lang="en-US" altLang="ja-JP" sz="2000" dirty="0" smtClean="0"/>
                  <a:t>O(4)</a:t>
                </a:r>
              </a:p>
              <a:p>
                <a:pPr lvl="2"/>
                <a:r>
                  <a:rPr lang="ja-JP" altLang="en-US" sz="1700" dirty="0" smtClean="0"/>
                  <a:t>時計回りへモーメントを最小に変化させる</a:t>
                </a:r>
                <a:endParaRPr lang="en-US" altLang="ja-JP" sz="1700" dirty="0" smtClean="0"/>
              </a:p>
              <a:p>
                <a:pPr lvl="2"/>
                <a:r>
                  <a:rPr lang="ja-JP" altLang="en-US" sz="1700" dirty="0" smtClean="0"/>
                  <a:t>時計回りへ</a:t>
                </a:r>
                <a:r>
                  <a:rPr lang="ja-JP" altLang="en-US" sz="1700" dirty="0"/>
                  <a:t>モーメントを</a:t>
                </a:r>
                <a:r>
                  <a:rPr lang="ja-JP" altLang="en-US" sz="1700" dirty="0" smtClean="0"/>
                  <a:t>最大に</a:t>
                </a:r>
                <a:r>
                  <a:rPr lang="ja-JP" altLang="en-US" sz="1700" dirty="0"/>
                  <a:t>変化させる</a:t>
                </a:r>
                <a:endParaRPr lang="en-US" altLang="ja-JP" sz="1700" dirty="0"/>
              </a:p>
              <a:p>
                <a:pPr lvl="2"/>
                <a:r>
                  <a:rPr lang="ja-JP" altLang="en-US" sz="1700" dirty="0" smtClean="0"/>
                  <a:t>反時計回りへ</a:t>
                </a:r>
                <a:r>
                  <a:rPr lang="ja-JP" altLang="en-US" sz="1700" dirty="0"/>
                  <a:t>モーメントを最小に変化させる</a:t>
                </a:r>
                <a:endParaRPr lang="en-US" altLang="ja-JP" sz="1700" dirty="0"/>
              </a:p>
              <a:p>
                <a:pPr lvl="2"/>
                <a:r>
                  <a:rPr lang="ja-JP" altLang="en-US" sz="1700" dirty="0" smtClean="0"/>
                  <a:t>反時計回りへ</a:t>
                </a:r>
                <a:r>
                  <a:rPr lang="ja-JP" altLang="en-US" sz="1700" dirty="0"/>
                  <a:t>モーメントを</a:t>
                </a:r>
                <a:r>
                  <a:rPr lang="ja-JP" altLang="en-US" sz="1700" dirty="0" smtClean="0"/>
                  <a:t>最大に</a:t>
                </a:r>
                <a:r>
                  <a:rPr lang="ja-JP" altLang="en-US" sz="1700" dirty="0"/>
                  <a:t>変化させる</a:t>
                </a:r>
                <a:endParaRPr lang="en-US" altLang="ja-JP" sz="1700" dirty="0"/>
              </a:p>
              <a:p>
                <a:endParaRPr lang="en-US" altLang="ja-JP" dirty="0" smtClean="0"/>
              </a:p>
              <a:p>
                <a:r>
                  <a:rPr lang="ja-JP" altLang="en-US" sz="2400" dirty="0" smtClean="0"/>
                  <a:t>計算量</a:t>
                </a:r>
                <a:endParaRPr lang="en-US" altLang="ja-JP" sz="2400" dirty="0" smtClean="0"/>
              </a:p>
              <a:p>
                <a:pPr lvl="1"/>
                <a:r>
                  <a:rPr lang="en-US" altLang="ja-JP" sz="1800" dirty="0" smtClean="0"/>
                  <a:t>O(4,000,100) * O(4)</a:t>
                </a:r>
              </a:p>
              <a:p>
                <a:pPr marL="411480" lvl="1" indent="0">
                  <a:buNone/>
                </a:pPr>
                <a:r>
                  <a:rPr lang="en-US" altLang="ja-JP" sz="1800" dirty="0"/>
                  <a:t> </a:t>
                </a:r>
                <a:r>
                  <a:rPr lang="en-US" altLang="ja-JP" sz="1800" dirty="0" smtClean="0"/>
                  <a:t> </a:t>
                </a:r>
                <a:r>
                  <a:rPr lang="en-US" altLang="ja-JP" sz="1700" dirty="0" smtClean="0"/>
                  <a:t> </a:t>
                </a:r>
                <a:r>
                  <a:rPr lang="ja-JP" altLang="en-US" sz="1700" dirty="0" smtClean="0"/>
                  <a:t>≒ </a:t>
                </a:r>
                <a:r>
                  <a:rPr lang="en-US" altLang="ja-JP" sz="1700" smtClean="0"/>
                  <a:t>16,000,000</a:t>
                </a:r>
                <a:endParaRPr lang="en-US" altLang="ja-JP" sz="1800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" t="-403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5535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Submission: 35</a:t>
            </a:r>
          </a:p>
          <a:p>
            <a:r>
              <a:rPr kumimoji="1" lang="en-US" altLang="ja-JP" dirty="0" smtClean="0"/>
              <a:t>Accept: 7</a:t>
            </a:r>
          </a:p>
          <a:p>
            <a:r>
              <a:rPr lang="en-US" altLang="ja-JP" dirty="0"/>
              <a:t>First Accept: USAGI </a:t>
            </a:r>
            <a:r>
              <a:rPr lang="en-US" altLang="ja-JP" dirty="0" smtClean="0"/>
              <a:t>Code(1:41)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9235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謝辞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400" dirty="0" smtClean="0"/>
              <a:t>このスライドの説明文は、</a:t>
            </a:r>
            <a:r>
              <a:rPr kumimoji="1" lang="en-US" altLang="ja-JP" sz="2400" dirty="0" err="1" smtClean="0"/>
              <a:t>wata_orz</a:t>
            </a:r>
            <a:r>
              <a:rPr kumimoji="1" lang="ja-JP" altLang="en-US" sz="2400" dirty="0" smtClean="0"/>
              <a:t>さん、</a:t>
            </a:r>
            <a:r>
              <a:rPr kumimoji="1" lang="en-US" altLang="ja-JP" sz="2400" dirty="0" err="1" smtClean="0"/>
              <a:t>mirac</a:t>
            </a:r>
            <a:r>
              <a:rPr kumimoji="1" lang="ja-JP" altLang="en-US" sz="2400" dirty="0" err="1" smtClean="0"/>
              <a:t>さんの</a:t>
            </a:r>
            <a:r>
              <a:rPr kumimoji="1" lang="ja-JP" altLang="en-US" sz="2400" dirty="0" smtClean="0"/>
              <a:t>説明を参考に作りました</a:t>
            </a:r>
            <a:r>
              <a:rPr lang="en-US" altLang="ja-JP" sz="2400" dirty="0"/>
              <a:t>(</a:t>
            </a:r>
            <a:r>
              <a:rPr lang="ja-JP" altLang="en-US" sz="2400" dirty="0"/>
              <a:t>勝手にですが</a:t>
            </a:r>
            <a:r>
              <a:rPr lang="en-US" altLang="ja-JP" sz="2400" dirty="0"/>
              <a:t>) </a:t>
            </a:r>
            <a:r>
              <a:rPr kumimoji="1" lang="ja-JP" altLang="en-US" sz="2400" dirty="0" err="1" smtClean="0"/>
              <a:t>。</a:t>
            </a:r>
            <a:endParaRPr kumimoji="1" lang="en-US" altLang="ja-JP" sz="2400" dirty="0" smtClean="0"/>
          </a:p>
          <a:p>
            <a:endParaRPr lang="en-US" altLang="ja-JP" sz="2400" dirty="0"/>
          </a:p>
          <a:p>
            <a:r>
              <a:rPr kumimoji="1" lang="ja-JP" altLang="en-US" sz="2400" dirty="0" smtClean="0"/>
              <a:t>とてもわかりやすい説明ありがとうございました。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049174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コロジー">
  <a:themeElements>
    <a:clrScheme name="エコロジー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エコロジー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エコロジー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493</TotalTime>
  <Words>719</Words>
  <Application>Microsoft Office PowerPoint</Application>
  <PresentationFormat>画面に合わせる (4:3)</PresentationFormat>
  <Paragraphs>101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エコロジー</vt:lpstr>
      <vt:lpstr>問題H: Ropeway 解説</vt:lpstr>
      <vt:lpstr>概要</vt:lpstr>
      <vt:lpstr>解法</vt:lpstr>
      <vt:lpstr>(何番目の重りを置くか,∑▒〖m_i x_i 〗)のDPをするにあたって</vt:lpstr>
      <vt:lpstr>(何番目の重りを置くか,∑▒〖m_i x_i 〗)のDPをするにあたって</vt:lpstr>
      <vt:lpstr>PowerPoint プレゼンテーション</vt:lpstr>
      <vt:lpstr>dpテーブル更新式</vt:lpstr>
      <vt:lpstr>計算量</vt:lpstr>
      <vt:lpstr>結果</vt:lpstr>
      <vt:lpstr>謝辞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H: Ropeway 解説</dc:title>
  <dc:creator>SuperbOY</dc:creator>
  <cp:lastModifiedBy>SuperbOY</cp:lastModifiedBy>
  <cp:revision>52</cp:revision>
  <dcterms:created xsi:type="dcterms:W3CDTF">2010-09-21T10:59:21Z</dcterms:created>
  <dcterms:modified xsi:type="dcterms:W3CDTF">2010-09-23T01:33:11Z</dcterms:modified>
</cp:coreProperties>
</file>