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スタイル (中間)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7" autoAdjust="0"/>
    <p:restoredTop sz="94660"/>
  </p:normalViewPr>
  <p:slideViewPr>
    <p:cSldViewPr snapToGrid="0">
      <p:cViewPr varScale="1">
        <p:scale>
          <a:sx n="92" d="100"/>
          <a:sy n="92" d="100"/>
        </p:scale>
        <p:origin x="90" y="5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D5656D-B5BF-4981-B696-371C13DEA2DB}" type="datetimeFigureOut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B5A05F-F3C0-4FED-8EBC-456BAEA320F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949509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A3296-7AEB-4024-8BD6-B6612410C889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A : Undo Swapping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1328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699D9-25DC-492B-B4D5-37419105BD72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A : Undo Swapping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73198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2B762-CC41-47E2-A1CC-ECB81AF717B8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A : Undo Swapping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0558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71AB3-4681-4C22-BB7B-8E2DBAAD2511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A : Undo Swapping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88047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27494-D283-4961-A6FA-19CDC9B3A65B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A : Undo Swapping</a:t>
            </a:r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18167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7E4A2-6807-4D55-AC12-E5780DA0C308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A : Undo Swapping</a:t>
            </a:r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79625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DDD85-682C-4524-8F78-477BFFEDA8BF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kumimoji="1" lang="en-US" altLang="ja-JP"/>
              <a:t>JAG 2019 Day 2 A : Undo Swapping</a:t>
            </a:r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49828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8B1CDD5B-F635-4C0D-AD3B-0E141C8D11B4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kumimoji="1" lang="en-US" altLang="ja-JP"/>
              <a:t>JAG 2019 Day 2 A : Undo Swapping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95948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AA04D-CDBE-4C6B-8738-852FB3DFF9BA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A : Undo Swapping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6659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299A5-76CE-47CD-A665-5931D0BF81B7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A : Undo Swapping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93576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764B8-DA6E-4BF2-8779-977DDC58C7D2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A : Undo Swapping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53721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8A4FC06-6EF8-458A-9B29-61E69B48E1D7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kumimoji="1" lang="en-US" altLang="ja-JP"/>
              <a:t>JAG 2019 Day 2 A : Undo Swapping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186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kumimoji="1"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kumimoji="1"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3E7D902-C859-4855-B171-740873CA395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sz="3600" dirty="0"/>
              <a:t>JAG </a:t>
            </a:r>
            <a:r>
              <a:rPr lang="ja-JP" altLang="en-US" sz="3600" dirty="0"/>
              <a:t>夏合宿</a:t>
            </a:r>
            <a:r>
              <a:rPr lang="en-US" altLang="ja-JP" sz="3600" dirty="0"/>
              <a:t>2019 Day2</a:t>
            </a:r>
            <a:br>
              <a:rPr lang="en-US" altLang="ja-JP" dirty="0"/>
            </a:br>
            <a:r>
              <a:rPr lang="en-US" altLang="ja-JP" dirty="0"/>
              <a:t>A:Undo Swapping</a:t>
            </a:r>
            <a:endParaRPr kumimoji="1" lang="ja-JP" altLang="en-US" dirty="0"/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C1A13F2F-8C3A-4261-A88F-F9A16A76ED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643428"/>
          </a:xfrm>
        </p:spPr>
        <p:txBody>
          <a:bodyPr/>
          <a:lstStyle/>
          <a:p>
            <a:r>
              <a:rPr lang="ja-JP" altLang="en-US" dirty="0"/>
              <a:t>原案 </a:t>
            </a:r>
            <a:r>
              <a:rPr lang="en-US" altLang="ja-JP" dirty="0"/>
              <a:t>: </a:t>
            </a:r>
            <a:r>
              <a:rPr lang="en-US" altLang="ja-JP" cap="none" dirty="0" err="1"/>
              <a:t>nuip</a:t>
            </a:r>
            <a:r>
              <a:rPr lang="en-US" altLang="ja-JP" cap="none" dirty="0"/>
              <a:t>, </a:t>
            </a:r>
            <a:r>
              <a:rPr lang="en-US" altLang="ja-JP" cap="none" dirty="0" err="1"/>
              <a:t>sortreew</a:t>
            </a:r>
            <a:endParaRPr lang="en-US" altLang="ja-JP" cap="none" dirty="0"/>
          </a:p>
          <a:p>
            <a:r>
              <a:rPr kumimoji="1" lang="ja-JP" altLang="en-US" cap="none" dirty="0"/>
              <a:t>解答 </a:t>
            </a:r>
            <a:r>
              <a:rPr kumimoji="1" lang="en-US" altLang="ja-JP" cap="none" dirty="0"/>
              <a:t>: </a:t>
            </a:r>
            <a:r>
              <a:rPr kumimoji="1" lang="en-US" altLang="ja-JP" cap="none" dirty="0" err="1"/>
              <a:t>algon</a:t>
            </a:r>
            <a:endParaRPr kumimoji="1" lang="en-US" altLang="ja-JP" cap="none" dirty="0"/>
          </a:p>
          <a:p>
            <a:r>
              <a:rPr kumimoji="1" lang="ja-JP" altLang="en-US" cap="none" dirty="0"/>
              <a:t>テスト </a:t>
            </a:r>
            <a:r>
              <a:rPr kumimoji="1" lang="en-US" altLang="ja-JP" cap="none" dirty="0"/>
              <a:t>: </a:t>
            </a:r>
            <a:r>
              <a:rPr kumimoji="1" lang="en-US" altLang="ja-JP" cap="none" dirty="0" err="1"/>
              <a:t>TumoiYorozu</a:t>
            </a:r>
            <a:endParaRPr kumimoji="1" lang="en-US" altLang="ja-JP" cap="none" dirty="0"/>
          </a:p>
          <a:p>
            <a:endParaRPr kumimoji="1" lang="ja-JP" altLang="en-US" dirty="0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457BBA6C-F829-4754-A620-0FE38A1E5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A : Undo Swapping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72705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ABCF3A9-0CAD-49D7-8314-13908C2FD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問題概要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60EF284B-DF6D-4E2E-973D-64D2280580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408180" cy="158326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kumimoji="1" lang="en-US" altLang="ja-JP" dirty="0"/>
              <a:t>N×N</a:t>
            </a:r>
            <a:r>
              <a:rPr kumimoji="1" lang="ja-JP" altLang="en-US" dirty="0"/>
              <a:t>のマスに</a:t>
            </a:r>
            <a:r>
              <a:rPr kumimoji="1" lang="en-US" altLang="ja-JP" dirty="0"/>
              <a:t>N</a:t>
            </a:r>
            <a:r>
              <a:rPr kumimoji="1" lang="ja-JP" altLang="en-US" dirty="0"/>
              <a:t>個の石がある</a:t>
            </a:r>
            <a:endParaRPr kumimoji="1" lang="en-US" altLang="ja-JP" dirty="0"/>
          </a:p>
          <a:p>
            <a:pPr>
              <a:buFont typeface="Wingdings" panose="05000000000000000000" pitchFamily="2" charset="2"/>
              <a:buChar char="l"/>
            </a:pPr>
            <a:r>
              <a:rPr lang="ja-JP" altLang="en-US" dirty="0"/>
              <a:t>列か行の </a:t>
            </a:r>
            <a:r>
              <a:rPr lang="en-US" altLang="ja-JP" dirty="0"/>
              <a:t>swap </a:t>
            </a:r>
            <a:r>
              <a:rPr lang="ja-JP" altLang="en-US" dirty="0"/>
              <a:t>ができる</a:t>
            </a:r>
            <a:endParaRPr lang="en-US" altLang="ja-JP" dirty="0"/>
          </a:p>
          <a:p>
            <a:pPr>
              <a:buFont typeface="Wingdings" panose="05000000000000000000" pitchFamily="2" charset="2"/>
              <a:buChar char="l"/>
            </a:pPr>
            <a:r>
              <a:rPr kumimoji="1" lang="en-US" altLang="ja-JP" dirty="0"/>
              <a:t>N</a:t>
            </a:r>
            <a:r>
              <a:rPr kumimoji="1" lang="ja-JP" altLang="en-US" dirty="0"/>
              <a:t>個の石を左上から右下にかけての対角線上に並べるには，最低何回 </a:t>
            </a:r>
            <a:r>
              <a:rPr kumimoji="1" lang="en-US" altLang="ja-JP" dirty="0"/>
              <a:t>swap </a:t>
            </a:r>
            <a:r>
              <a:rPr kumimoji="1" lang="ja-JP" altLang="en-US" dirty="0"/>
              <a:t>すればいいか？</a:t>
            </a:r>
            <a:endParaRPr kumimoji="1" lang="en-US" altLang="ja-JP" dirty="0"/>
          </a:p>
          <a:p>
            <a:pPr>
              <a:buFont typeface="Wingdings" panose="05000000000000000000" pitchFamily="2" charset="2"/>
              <a:buChar char="l"/>
            </a:pPr>
            <a:endParaRPr lang="en-US" altLang="ja-JP" dirty="0"/>
          </a:p>
          <a:p>
            <a:pPr marL="0" indent="0">
              <a:buNone/>
            </a:pPr>
            <a:endParaRPr kumimoji="1" lang="ja-JP" altLang="en-US" dirty="0"/>
          </a:p>
        </p:txBody>
      </p:sp>
      <p:graphicFrame>
        <p:nvGraphicFramePr>
          <p:cNvPr id="4" name="表 4">
            <a:extLst>
              <a:ext uri="{FF2B5EF4-FFF2-40B4-BE49-F238E27FC236}">
                <a16:creationId xmlns:a16="http://schemas.microsoft.com/office/drawing/2014/main" id="{1CA979BC-EAD3-4B51-97B1-9C482105A7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8906347"/>
              </p:ext>
            </p:extLst>
          </p:nvPr>
        </p:nvGraphicFramePr>
        <p:xfrm>
          <a:off x="1614834" y="3746951"/>
          <a:ext cx="1527945" cy="1450758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509315">
                  <a:extLst>
                    <a:ext uri="{9D8B030D-6E8A-4147-A177-3AD203B41FA5}">
                      <a16:colId xmlns:a16="http://schemas.microsoft.com/office/drawing/2014/main" val="2809546121"/>
                    </a:ext>
                  </a:extLst>
                </a:gridCol>
                <a:gridCol w="509315">
                  <a:extLst>
                    <a:ext uri="{9D8B030D-6E8A-4147-A177-3AD203B41FA5}">
                      <a16:colId xmlns:a16="http://schemas.microsoft.com/office/drawing/2014/main" val="1761345740"/>
                    </a:ext>
                  </a:extLst>
                </a:gridCol>
                <a:gridCol w="509315">
                  <a:extLst>
                    <a:ext uri="{9D8B030D-6E8A-4147-A177-3AD203B41FA5}">
                      <a16:colId xmlns:a16="http://schemas.microsoft.com/office/drawing/2014/main" val="1782630307"/>
                    </a:ext>
                  </a:extLst>
                </a:gridCol>
              </a:tblGrid>
              <a:tr h="483586"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dirty="0"/>
                        <a:t>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74600016"/>
                  </a:ext>
                </a:extLst>
              </a:tr>
              <a:tr h="483586"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dirty="0"/>
                        <a:t>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39752729"/>
                  </a:ext>
                </a:extLst>
              </a:tr>
              <a:tr h="48358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/>
                        <a:t>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60786947"/>
                  </a:ext>
                </a:extLst>
              </a:tr>
            </a:tbl>
          </a:graphicData>
        </a:graphic>
      </p:graphicFrame>
      <p:graphicFrame>
        <p:nvGraphicFramePr>
          <p:cNvPr id="6" name="表 5">
            <a:extLst>
              <a:ext uri="{FF2B5EF4-FFF2-40B4-BE49-F238E27FC236}">
                <a16:creationId xmlns:a16="http://schemas.microsoft.com/office/drawing/2014/main" id="{7C57F9A2-ED75-4DEA-B281-83E670BB64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0857345"/>
              </p:ext>
            </p:extLst>
          </p:nvPr>
        </p:nvGraphicFramePr>
        <p:xfrm>
          <a:off x="4823369" y="3746951"/>
          <a:ext cx="1527945" cy="1450758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509315">
                  <a:extLst>
                    <a:ext uri="{9D8B030D-6E8A-4147-A177-3AD203B41FA5}">
                      <a16:colId xmlns:a16="http://schemas.microsoft.com/office/drawing/2014/main" val="3915026522"/>
                    </a:ext>
                  </a:extLst>
                </a:gridCol>
                <a:gridCol w="509315">
                  <a:extLst>
                    <a:ext uri="{9D8B030D-6E8A-4147-A177-3AD203B41FA5}">
                      <a16:colId xmlns:a16="http://schemas.microsoft.com/office/drawing/2014/main" val="2563797681"/>
                    </a:ext>
                  </a:extLst>
                </a:gridCol>
                <a:gridCol w="509315">
                  <a:extLst>
                    <a:ext uri="{9D8B030D-6E8A-4147-A177-3AD203B41FA5}">
                      <a16:colId xmlns:a16="http://schemas.microsoft.com/office/drawing/2014/main" val="1252419260"/>
                    </a:ext>
                  </a:extLst>
                </a:gridCol>
              </a:tblGrid>
              <a:tr h="48358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dirty="0"/>
                        <a:t>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8156175"/>
                  </a:ext>
                </a:extLst>
              </a:tr>
              <a:tr h="48358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/>
                        <a:t>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6533899"/>
                  </a:ext>
                </a:extLst>
              </a:tr>
              <a:tr h="48358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dirty="0"/>
                        <a:t>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63953218"/>
                  </a:ext>
                </a:extLst>
              </a:tr>
            </a:tbl>
          </a:graphicData>
        </a:graphic>
      </p:graphicFrame>
      <p:graphicFrame>
        <p:nvGraphicFramePr>
          <p:cNvPr id="7" name="表 6">
            <a:extLst>
              <a:ext uri="{FF2B5EF4-FFF2-40B4-BE49-F238E27FC236}">
                <a16:creationId xmlns:a16="http://schemas.microsoft.com/office/drawing/2014/main" id="{FE81DF1E-4BE0-424A-A2C5-E4333F4448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1847619"/>
              </p:ext>
            </p:extLst>
          </p:nvPr>
        </p:nvGraphicFramePr>
        <p:xfrm>
          <a:off x="8031904" y="3737305"/>
          <a:ext cx="1527945" cy="1450758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509315">
                  <a:extLst>
                    <a:ext uri="{9D8B030D-6E8A-4147-A177-3AD203B41FA5}">
                      <a16:colId xmlns:a16="http://schemas.microsoft.com/office/drawing/2014/main" val="3915026522"/>
                    </a:ext>
                  </a:extLst>
                </a:gridCol>
                <a:gridCol w="509315">
                  <a:extLst>
                    <a:ext uri="{9D8B030D-6E8A-4147-A177-3AD203B41FA5}">
                      <a16:colId xmlns:a16="http://schemas.microsoft.com/office/drawing/2014/main" val="2563797681"/>
                    </a:ext>
                  </a:extLst>
                </a:gridCol>
                <a:gridCol w="509315">
                  <a:extLst>
                    <a:ext uri="{9D8B030D-6E8A-4147-A177-3AD203B41FA5}">
                      <a16:colId xmlns:a16="http://schemas.microsoft.com/office/drawing/2014/main" val="1252419260"/>
                    </a:ext>
                  </a:extLst>
                </a:gridCol>
              </a:tblGrid>
              <a:tr h="48358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/>
                        <a:t>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8156175"/>
                  </a:ext>
                </a:extLst>
              </a:tr>
              <a:tr h="483586"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/>
                        <a:t>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6533899"/>
                  </a:ext>
                </a:extLst>
              </a:tr>
              <a:tr h="48358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/>
                        <a:t>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63953218"/>
                  </a:ext>
                </a:extLst>
              </a:tr>
            </a:tbl>
          </a:graphicData>
        </a:graphic>
      </p:graphicFrame>
      <p:sp>
        <p:nvSpPr>
          <p:cNvPr id="9" name="矢印: 二方向 8">
            <a:extLst>
              <a:ext uri="{FF2B5EF4-FFF2-40B4-BE49-F238E27FC236}">
                <a16:creationId xmlns:a16="http://schemas.microsoft.com/office/drawing/2014/main" id="{F21F0D81-E6CA-43D9-AF2D-5F755AD57D67}"/>
              </a:ext>
            </a:extLst>
          </p:cNvPr>
          <p:cNvSpPr/>
          <p:nvPr/>
        </p:nvSpPr>
        <p:spPr>
          <a:xfrm rot="2546869">
            <a:off x="5510968" y="5059582"/>
            <a:ext cx="706545" cy="670886"/>
          </a:xfrm>
          <a:prstGeom prst="leftUpArrow">
            <a:avLst>
              <a:gd name="adj1" fmla="val 22861"/>
              <a:gd name="adj2" fmla="val 25000"/>
              <a:gd name="adj3" fmla="val 2213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矢印: 二方向 9">
            <a:extLst>
              <a:ext uri="{FF2B5EF4-FFF2-40B4-BE49-F238E27FC236}">
                <a16:creationId xmlns:a16="http://schemas.microsoft.com/office/drawing/2014/main" id="{073BF257-3282-4E76-BE09-9E62181F4672}"/>
              </a:ext>
            </a:extLst>
          </p:cNvPr>
          <p:cNvSpPr/>
          <p:nvPr/>
        </p:nvSpPr>
        <p:spPr>
          <a:xfrm rot="18950821">
            <a:off x="3081026" y="4059929"/>
            <a:ext cx="949247" cy="990064"/>
          </a:xfrm>
          <a:prstGeom prst="leftUpArrow">
            <a:avLst>
              <a:gd name="adj1" fmla="val 12930"/>
              <a:gd name="adj2" fmla="val 25000"/>
              <a:gd name="adj3" fmla="val 2213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EE0B7D86-F248-4193-A883-055EB5480612}"/>
              </a:ext>
            </a:extLst>
          </p:cNvPr>
          <p:cNvSpPr txBox="1"/>
          <p:nvPr/>
        </p:nvSpPr>
        <p:spPr>
          <a:xfrm>
            <a:off x="1097280" y="3335736"/>
            <a:ext cx="16547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000" dirty="0"/>
              <a:t>Sample #1</a:t>
            </a:r>
            <a:endParaRPr kumimoji="1" lang="ja-JP" altLang="en-US" sz="2000" dirty="0"/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F1278FF6-4818-4D3C-9283-973A8B2B7C2D}"/>
              </a:ext>
            </a:extLst>
          </p:cNvPr>
          <p:cNvSpPr txBox="1"/>
          <p:nvPr/>
        </p:nvSpPr>
        <p:spPr>
          <a:xfrm>
            <a:off x="9500882" y="5680921"/>
            <a:ext cx="16547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000" dirty="0"/>
              <a:t>答え </a:t>
            </a:r>
            <a:r>
              <a:rPr kumimoji="1" lang="en-US" altLang="ja-JP" sz="2000" dirty="0"/>
              <a:t>: 2</a:t>
            </a:r>
            <a:endParaRPr kumimoji="1" lang="ja-JP" altLang="en-US" sz="2000" dirty="0"/>
          </a:p>
        </p:txBody>
      </p:sp>
      <p:sp>
        <p:nvSpPr>
          <p:cNvPr id="14" name="フッター プレースホルダー 13">
            <a:extLst>
              <a:ext uri="{FF2B5EF4-FFF2-40B4-BE49-F238E27FC236}">
                <a16:creationId xmlns:a16="http://schemas.microsoft.com/office/drawing/2014/main" id="{CC5401E6-24A2-4F68-B6A2-84AB14E0A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A : Undo Swapping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589227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ABCF3A9-0CAD-49D7-8314-13908C2FD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解法 </a:t>
            </a:r>
            <a:r>
              <a:rPr lang="en-US" altLang="ja-JP" dirty="0"/>
              <a:t>(1/2)</a:t>
            </a:r>
            <a:endParaRPr kumimoji="1" lang="ja-JP" altLang="en-US" dirty="0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60EF284B-DF6D-4E2E-973D-64D2280580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158326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en-US" altLang="ja-JP" dirty="0"/>
              <a:t>1</a:t>
            </a:r>
            <a:r>
              <a:rPr lang="ja-JP" altLang="en-US" dirty="0"/>
              <a:t>行 </a:t>
            </a:r>
            <a:r>
              <a:rPr lang="en-US" altLang="ja-JP" dirty="0"/>
              <a:t>or 1</a:t>
            </a:r>
            <a:r>
              <a:rPr lang="ja-JP" altLang="en-US" dirty="0"/>
              <a:t>列 に</a:t>
            </a:r>
            <a:r>
              <a:rPr lang="en-US" altLang="ja-JP" dirty="0"/>
              <a:t>2</a:t>
            </a:r>
            <a:r>
              <a:rPr lang="ja-JP" altLang="en-US" dirty="0"/>
              <a:t>個以上の石があるときは自明に不可能</a:t>
            </a:r>
            <a:r>
              <a:rPr lang="en-US" altLang="ja-JP" dirty="0"/>
              <a:t>(-1)</a:t>
            </a:r>
          </a:p>
          <a:p>
            <a:pPr>
              <a:buFont typeface="Wingdings" panose="05000000000000000000" pitchFamily="2" charset="2"/>
              <a:buChar char="l"/>
            </a:pPr>
            <a:r>
              <a:rPr lang="ja-JP" altLang="en-US" dirty="0"/>
              <a:t>その他なら構築できる</a:t>
            </a:r>
            <a:endParaRPr lang="en-US" altLang="ja-JP" dirty="0"/>
          </a:p>
          <a:p>
            <a:pPr marL="0" indent="0">
              <a:buNone/>
            </a:pPr>
            <a:endParaRPr kumimoji="1" lang="ja-JP" altLang="en-US" dirty="0"/>
          </a:p>
        </p:txBody>
      </p:sp>
      <p:graphicFrame>
        <p:nvGraphicFramePr>
          <p:cNvPr id="4" name="表 4">
            <a:extLst>
              <a:ext uri="{FF2B5EF4-FFF2-40B4-BE49-F238E27FC236}">
                <a16:creationId xmlns:a16="http://schemas.microsoft.com/office/drawing/2014/main" id="{1CA979BC-EAD3-4B51-97B1-9C482105A7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3374583"/>
              </p:ext>
            </p:extLst>
          </p:nvPr>
        </p:nvGraphicFramePr>
        <p:xfrm>
          <a:off x="2333924" y="3537375"/>
          <a:ext cx="1945113" cy="1933974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648371">
                  <a:extLst>
                    <a:ext uri="{9D8B030D-6E8A-4147-A177-3AD203B41FA5}">
                      <a16:colId xmlns:a16="http://schemas.microsoft.com/office/drawing/2014/main" val="2809546121"/>
                    </a:ext>
                  </a:extLst>
                </a:gridCol>
                <a:gridCol w="648371">
                  <a:extLst>
                    <a:ext uri="{9D8B030D-6E8A-4147-A177-3AD203B41FA5}">
                      <a16:colId xmlns:a16="http://schemas.microsoft.com/office/drawing/2014/main" val="1761345740"/>
                    </a:ext>
                  </a:extLst>
                </a:gridCol>
                <a:gridCol w="648371">
                  <a:extLst>
                    <a:ext uri="{9D8B030D-6E8A-4147-A177-3AD203B41FA5}">
                      <a16:colId xmlns:a16="http://schemas.microsoft.com/office/drawing/2014/main" val="1782630307"/>
                    </a:ext>
                  </a:extLst>
                </a:gridCol>
              </a:tblGrid>
              <a:tr h="686250"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/>
                        <a:t>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74600016"/>
                  </a:ext>
                </a:extLst>
              </a:tr>
              <a:tr h="62386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/>
                        <a:t>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/>
                        <a:t>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39752729"/>
                  </a:ext>
                </a:extLst>
              </a:tr>
              <a:tr h="623862"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/>
                        <a:t>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60786947"/>
                  </a:ext>
                </a:extLst>
              </a:tr>
            </a:tbl>
          </a:graphicData>
        </a:graphic>
      </p:graphicFrame>
      <p:graphicFrame>
        <p:nvGraphicFramePr>
          <p:cNvPr id="11" name="表 4">
            <a:extLst>
              <a:ext uri="{FF2B5EF4-FFF2-40B4-BE49-F238E27FC236}">
                <a16:creationId xmlns:a16="http://schemas.microsoft.com/office/drawing/2014/main" id="{C722DE01-C816-40A6-BFE4-044CDF1BA8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5278982"/>
              </p:ext>
            </p:extLst>
          </p:nvPr>
        </p:nvGraphicFramePr>
        <p:xfrm>
          <a:off x="6596684" y="3537374"/>
          <a:ext cx="1945113" cy="1933975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648371">
                  <a:extLst>
                    <a:ext uri="{9D8B030D-6E8A-4147-A177-3AD203B41FA5}">
                      <a16:colId xmlns:a16="http://schemas.microsoft.com/office/drawing/2014/main" val="2809546121"/>
                    </a:ext>
                  </a:extLst>
                </a:gridCol>
                <a:gridCol w="648371">
                  <a:extLst>
                    <a:ext uri="{9D8B030D-6E8A-4147-A177-3AD203B41FA5}">
                      <a16:colId xmlns:a16="http://schemas.microsoft.com/office/drawing/2014/main" val="1761345740"/>
                    </a:ext>
                  </a:extLst>
                </a:gridCol>
                <a:gridCol w="648371">
                  <a:extLst>
                    <a:ext uri="{9D8B030D-6E8A-4147-A177-3AD203B41FA5}">
                      <a16:colId xmlns:a16="http://schemas.microsoft.com/office/drawing/2014/main" val="1782630307"/>
                    </a:ext>
                  </a:extLst>
                </a:gridCol>
              </a:tblGrid>
              <a:tr h="630203"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/>
                        <a:t>●●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74600016"/>
                  </a:ext>
                </a:extLst>
              </a:tr>
              <a:tr h="651886"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39752729"/>
                  </a:ext>
                </a:extLst>
              </a:tr>
              <a:tr h="651886"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/>
                        <a:t>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60786947"/>
                  </a:ext>
                </a:extLst>
              </a:tr>
            </a:tbl>
          </a:graphicData>
        </a:graphic>
      </p:graphicFrame>
      <p:sp>
        <p:nvSpPr>
          <p:cNvPr id="5" name="乗算記号 4">
            <a:extLst>
              <a:ext uri="{FF2B5EF4-FFF2-40B4-BE49-F238E27FC236}">
                <a16:creationId xmlns:a16="http://schemas.microsoft.com/office/drawing/2014/main" id="{8CE59C70-97C3-49E4-87C6-F6340DD1A469}"/>
              </a:ext>
            </a:extLst>
          </p:cNvPr>
          <p:cNvSpPr/>
          <p:nvPr/>
        </p:nvSpPr>
        <p:spPr>
          <a:xfrm>
            <a:off x="4097332" y="5054098"/>
            <a:ext cx="905522" cy="834501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乗算記号 13">
            <a:extLst>
              <a:ext uri="{FF2B5EF4-FFF2-40B4-BE49-F238E27FC236}">
                <a16:creationId xmlns:a16="http://schemas.microsoft.com/office/drawing/2014/main" id="{5FF80ADF-B56D-46B2-AE31-75B3E6AD201C}"/>
              </a:ext>
            </a:extLst>
          </p:cNvPr>
          <p:cNvSpPr/>
          <p:nvPr/>
        </p:nvSpPr>
        <p:spPr>
          <a:xfrm>
            <a:off x="8306827" y="5054097"/>
            <a:ext cx="905522" cy="834501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CEE6AE93-BE9E-44FE-A867-F6FAAC8FA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A : Undo Swapping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192691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ABCF3A9-0CAD-49D7-8314-13908C2FD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解法 </a:t>
            </a:r>
            <a:r>
              <a:rPr lang="en-US" altLang="ja-JP" dirty="0"/>
              <a:t>(2/2)</a:t>
            </a:r>
            <a:endParaRPr kumimoji="1" lang="ja-JP" altLang="en-US" dirty="0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60EF284B-DF6D-4E2E-973D-64D2280580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158326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ja-JP" altLang="en-US" dirty="0"/>
              <a:t>端の行</a:t>
            </a:r>
            <a:r>
              <a:rPr lang="en-US" altLang="ja-JP" dirty="0"/>
              <a:t>(</a:t>
            </a:r>
            <a:r>
              <a:rPr lang="ja-JP" altLang="en-US" dirty="0"/>
              <a:t>列</a:t>
            </a:r>
            <a:r>
              <a:rPr lang="en-US" altLang="ja-JP" dirty="0"/>
              <a:t>) </a:t>
            </a:r>
            <a:r>
              <a:rPr lang="ja-JP" altLang="en-US" dirty="0"/>
              <a:t>から見ていって貪欲</a:t>
            </a:r>
            <a:endParaRPr lang="en-US" altLang="ja-JP" dirty="0"/>
          </a:p>
          <a:p>
            <a:pPr>
              <a:buFont typeface="Wingdings" panose="05000000000000000000" pitchFamily="2" charset="2"/>
              <a:buChar char="l"/>
            </a:pPr>
            <a:r>
              <a:rPr lang="ja-JP" altLang="en-US" dirty="0"/>
              <a:t>対角線上にあれば </a:t>
            </a:r>
            <a:r>
              <a:rPr lang="en-US" altLang="ja-JP" dirty="0"/>
              <a:t>continue</a:t>
            </a:r>
          </a:p>
          <a:p>
            <a:pPr>
              <a:buFont typeface="Wingdings" panose="05000000000000000000" pitchFamily="2" charset="2"/>
              <a:buChar char="l"/>
            </a:pPr>
            <a:r>
              <a:rPr lang="ja-JP" altLang="en-US" dirty="0"/>
              <a:t>無かったら，少なくともどこかの行 </a:t>
            </a:r>
            <a:r>
              <a:rPr lang="en-US" altLang="ja-JP" dirty="0"/>
              <a:t>(</a:t>
            </a:r>
            <a:r>
              <a:rPr lang="ja-JP" altLang="en-US" dirty="0"/>
              <a:t>列</a:t>
            </a:r>
            <a:r>
              <a:rPr lang="en-US" altLang="ja-JP" dirty="0"/>
              <a:t>) </a:t>
            </a:r>
            <a:r>
              <a:rPr lang="ja-JP" altLang="en-US" dirty="0"/>
              <a:t>に石があるはずなので，そこと </a:t>
            </a:r>
            <a:r>
              <a:rPr lang="en-US" altLang="ja-JP" dirty="0"/>
              <a:t>swap</a:t>
            </a:r>
          </a:p>
          <a:p>
            <a:pPr marL="0" indent="0">
              <a:buNone/>
            </a:pPr>
            <a:endParaRPr kumimoji="1" lang="ja-JP" altLang="en-US" dirty="0"/>
          </a:p>
        </p:txBody>
      </p:sp>
      <p:graphicFrame>
        <p:nvGraphicFramePr>
          <p:cNvPr id="8" name="表 4">
            <a:extLst>
              <a:ext uri="{FF2B5EF4-FFF2-40B4-BE49-F238E27FC236}">
                <a16:creationId xmlns:a16="http://schemas.microsoft.com/office/drawing/2014/main" id="{6E3C032A-F2B3-402A-8565-0E9B218340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8343894"/>
              </p:ext>
            </p:extLst>
          </p:nvPr>
        </p:nvGraphicFramePr>
        <p:xfrm>
          <a:off x="1339626" y="4128691"/>
          <a:ext cx="1527945" cy="1450758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509315">
                  <a:extLst>
                    <a:ext uri="{9D8B030D-6E8A-4147-A177-3AD203B41FA5}">
                      <a16:colId xmlns:a16="http://schemas.microsoft.com/office/drawing/2014/main" val="2809546121"/>
                    </a:ext>
                  </a:extLst>
                </a:gridCol>
                <a:gridCol w="509315">
                  <a:extLst>
                    <a:ext uri="{9D8B030D-6E8A-4147-A177-3AD203B41FA5}">
                      <a16:colId xmlns:a16="http://schemas.microsoft.com/office/drawing/2014/main" val="1761345740"/>
                    </a:ext>
                  </a:extLst>
                </a:gridCol>
                <a:gridCol w="509315">
                  <a:extLst>
                    <a:ext uri="{9D8B030D-6E8A-4147-A177-3AD203B41FA5}">
                      <a16:colId xmlns:a16="http://schemas.microsoft.com/office/drawing/2014/main" val="1782630307"/>
                    </a:ext>
                  </a:extLst>
                </a:gridCol>
              </a:tblGrid>
              <a:tr h="483586"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dirty="0"/>
                        <a:t>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74600016"/>
                  </a:ext>
                </a:extLst>
              </a:tr>
              <a:tr h="483586"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dirty="0"/>
                        <a:t>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39752729"/>
                  </a:ext>
                </a:extLst>
              </a:tr>
              <a:tr h="48358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/>
                        <a:t>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60786947"/>
                  </a:ext>
                </a:extLst>
              </a:tr>
            </a:tbl>
          </a:graphicData>
        </a:graphic>
      </p:graphicFrame>
      <p:sp>
        <p:nvSpPr>
          <p:cNvPr id="6" name="矢印: 上 5">
            <a:extLst>
              <a:ext uri="{FF2B5EF4-FFF2-40B4-BE49-F238E27FC236}">
                <a16:creationId xmlns:a16="http://schemas.microsoft.com/office/drawing/2014/main" id="{BB724F0E-6A67-454E-94F5-E5D06241A271}"/>
              </a:ext>
            </a:extLst>
          </p:cNvPr>
          <p:cNvSpPr/>
          <p:nvPr/>
        </p:nvSpPr>
        <p:spPr>
          <a:xfrm>
            <a:off x="1482571" y="4494524"/>
            <a:ext cx="221941" cy="71909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矢印: 上 9">
            <a:extLst>
              <a:ext uri="{FF2B5EF4-FFF2-40B4-BE49-F238E27FC236}">
                <a16:creationId xmlns:a16="http://schemas.microsoft.com/office/drawing/2014/main" id="{02C02DC9-FC3A-414D-94C2-F7BF3E22ED4F}"/>
              </a:ext>
            </a:extLst>
          </p:cNvPr>
          <p:cNvSpPr/>
          <p:nvPr/>
        </p:nvSpPr>
        <p:spPr>
          <a:xfrm rot="10800000">
            <a:off x="1992627" y="4494524"/>
            <a:ext cx="221941" cy="71909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12" name="表 4">
            <a:extLst>
              <a:ext uri="{FF2B5EF4-FFF2-40B4-BE49-F238E27FC236}">
                <a16:creationId xmlns:a16="http://schemas.microsoft.com/office/drawing/2014/main" id="{D1355F0A-89E8-45C9-8E43-D3D31466EB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8403319"/>
              </p:ext>
            </p:extLst>
          </p:nvPr>
        </p:nvGraphicFramePr>
        <p:xfrm>
          <a:off x="4377269" y="4128691"/>
          <a:ext cx="1527945" cy="1450758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509315">
                  <a:extLst>
                    <a:ext uri="{9D8B030D-6E8A-4147-A177-3AD203B41FA5}">
                      <a16:colId xmlns:a16="http://schemas.microsoft.com/office/drawing/2014/main" val="2809546121"/>
                    </a:ext>
                  </a:extLst>
                </a:gridCol>
                <a:gridCol w="509315">
                  <a:extLst>
                    <a:ext uri="{9D8B030D-6E8A-4147-A177-3AD203B41FA5}">
                      <a16:colId xmlns:a16="http://schemas.microsoft.com/office/drawing/2014/main" val="1761345740"/>
                    </a:ext>
                  </a:extLst>
                </a:gridCol>
                <a:gridCol w="509315">
                  <a:extLst>
                    <a:ext uri="{9D8B030D-6E8A-4147-A177-3AD203B41FA5}">
                      <a16:colId xmlns:a16="http://schemas.microsoft.com/office/drawing/2014/main" val="1782630307"/>
                    </a:ext>
                  </a:extLst>
                </a:gridCol>
              </a:tblGrid>
              <a:tr h="48358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dirty="0"/>
                        <a:t>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74600016"/>
                  </a:ext>
                </a:extLst>
              </a:tr>
              <a:tr h="483586"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dirty="0"/>
                        <a:t>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39752729"/>
                  </a:ext>
                </a:extLst>
              </a:tr>
              <a:tr h="483586"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/>
                        <a:t>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60786947"/>
                  </a:ext>
                </a:extLst>
              </a:tr>
            </a:tbl>
          </a:graphicData>
        </a:graphic>
      </p:graphicFrame>
      <p:sp>
        <p:nvSpPr>
          <p:cNvPr id="13" name="矢印: 上 12">
            <a:extLst>
              <a:ext uri="{FF2B5EF4-FFF2-40B4-BE49-F238E27FC236}">
                <a16:creationId xmlns:a16="http://schemas.microsoft.com/office/drawing/2014/main" id="{54E1C911-16EB-4E65-B414-8A52807748D4}"/>
              </a:ext>
            </a:extLst>
          </p:cNvPr>
          <p:cNvSpPr/>
          <p:nvPr/>
        </p:nvSpPr>
        <p:spPr>
          <a:xfrm>
            <a:off x="5030270" y="4854070"/>
            <a:ext cx="221941" cy="38416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矢印: 上 14">
            <a:extLst>
              <a:ext uri="{FF2B5EF4-FFF2-40B4-BE49-F238E27FC236}">
                <a16:creationId xmlns:a16="http://schemas.microsoft.com/office/drawing/2014/main" id="{4593F5C9-8852-4568-8D12-A337574B1CF0}"/>
              </a:ext>
            </a:extLst>
          </p:cNvPr>
          <p:cNvSpPr/>
          <p:nvPr/>
        </p:nvSpPr>
        <p:spPr>
          <a:xfrm rot="10800000">
            <a:off x="5549432" y="4949709"/>
            <a:ext cx="221941" cy="38416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16" name="表 4">
            <a:extLst>
              <a:ext uri="{FF2B5EF4-FFF2-40B4-BE49-F238E27FC236}">
                <a16:creationId xmlns:a16="http://schemas.microsoft.com/office/drawing/2014/main" id="{8DDD58CB-0627-4D4B-8AE2-F897C4B5BB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6132419"/>
              </p:ext>
            </p:extLst>
          </p:nvPr>
        </p:nvGraphicFramePr>
        <p:xfrm>
          <a:off x="7414912" y="4128691"/>
          <a:ext cx="1527945" cy="1450758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509315">
                  <a:extLst>
                    <a:ext uri="{9D8B030D-6E8A-4147-A177-3AD203B41FA5}">
                      <a16:colId xmlns:a16="http://schemas.microsoft.com/office/drawing/2014/main" val="2809546121"/>
                    </a:ext>
                  </a:extLst>
                </a:gridCol>
                <a:gridCol w="509315">
                  <a:extLst>
                    <a:ext uri="{9D8B030D-6E8A-4147-A177-3AD203B41FA5}">
                      <a16:colId xmlns:a16="http://schemas.microsoft.com/office/drawing/2014/main" val="1761345740"/>
                    </a:ext>
                  </a:extLst>
                </a:gridCol>
                <a:gridCol w="509315">
                  <a:extLst>
                    <a:ext uri="{9D8B030D-6E8A-4147-A177-3AD203B41FA5}">
                      <a16:colId xmlns:a16="http://schemas.microsoft.com/office/drawing/2014/main" val="1782630307"/>
                    </a:ext>
                  </a:extLst>
                </a:gridCol>
              </a:tblGrid>
              <a:tr h="48358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dirty="0"/>
                        <a:t>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74600016"/>
                  </a:ext>
                </a:extLst>
              </a:tr>
              <a:tr h="483586"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/>
                        <a:t>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39752729"/>
                  </a:ext>
                </a:extLst>
              </a:tr>
              <a:tr h="483586"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dirty="0"/>
                        <a:t>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60786947"/>
                  </a:ext>
                </a:extLst>
              </a:tr>
            </a:tbl>
          </a:graphicData>
        </a:graphic>
      </p:graphicFrame>
      <p:sp>
        <p:nvSpPr>
          <p:cNvPr id="7" name="フッター プレースホルダー 6">
            <a:extLst>
              <a:ext uri="{FF2B5EF4-FFF2-40B4-BE49-F238E27FC236}">
                <a16:creationId xmlns:a16="http://schemas.microsoft.com/office/drawing/2014/main" id="{1DCCAEB5-BC9D-4709-8E92-909E8F6D1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A : Undo Swapping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267866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ABCF3A9-0CAD-49D7-8314-13908C2FD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統計情報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60EF284B-DF6D-4E2E-973D-64D2280580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158326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kumimoji="1" lang="en-US" altLang="ja-JP" dirty="0"/>
              <a:t>AC / </a:t>
            </a:r>
            <a:r>
              <a:rPr kumimoji="1" lang="ja-JP" altLang="en-US" dirty="0"/>
              <a:t>提出したチーム </a:t>
            </a:r>
            <a:r>
              <a:rPr kumimoji="1" lang="en-US" altLang="ja-JP" dirty="0"/>
              <a:t>: </a:t>
            </a:r>
          </a:p>
          <a:p>
            <a:pPr>
              <a:buFont typeface="Wingdings" panose="05000000000000000000" pitchFamily="2" charset="2"/>
              <a:buChar char="l"/>
            </a:pPr>
            <a:r>
              <a:rPr lang="en-US" altLang="ja-JP" dirty="0"/>
              <a:t>First AC	</a:t>
            </a:r>
            <a:r>
              <a:rPr lang="en-US" altLang="ja-JP" dirty="0" err="1"/>
              <a:t>snuke</a:t>
            </a:r>
            <a:r>
              <a:rPr lang="en-US" altLang="ja-JP" dirty="0"/>
              <a:t>        (3min</a:t>
            </a:r>
            <a:r>
              <a:rPr lang="ja-JP" altLang="en-US" dirty="0"/>
              <a:t> </a:t>
            </a:r>
            <a:r>
              <a:rPr lang="en-US" altLang="ja-JP" dirty="0"/>
              <a:t>59sec)</a:t>
            </a:r>
          </a:p>
          <a:p>
            <a:pPr>
              <a:buFont typeface="Wingdings" panose="05000000000000000000" pitchFamily="2" charset="2"/>
              <a:buChar char="l"/>
            </a:pPr>
            <a:r>
              <a:rPr lang="en-US" altLang="ja-JP" dirty="0"/>
              <a:t>First AC(onsite)	</a:t>
            </a:r>
            <a:r>
              <a:rPr lang="en-US" altLang="ja-JP" dirty="0" err="1"/>
              <a:t>Apollopia</a:t>
            </a:r>
            <a:r>
              <a:rPr lang="en-US" altLang="ja-JP" dirty="0"/>
              <a:t> (5min</a:t>
            </a:r>
            <a:r>
              <a:rPr lang="ja-JP" altLang="en-US" dirty="0"/>
              <a:t> </a:t>
            </a:r>
            <a:r>
              <a:rPr lang="en-US" altLang="ja-JP" dirty="0"/>
              <a:t>56sec)</a:t>
            </a:r>
            <a:endParaRPr lang="ja-JP" altLang="en-US" dirty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298F5E31-3337-47D4-A47B-5A6F31858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A : Undo Swapping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57622144"/>
      </p:ext>
    </p:extLst>
  </p:cSld>
  <p:clrMapOvr>
    <a:masterClrMapping/>
  </p:clrMapOvr>
</p:sld>
</file>

<file path=ppt/theme/theme1.xml><?xml version="1.0" encoding="utf-8"?>
<a:theme xmlns:a="http://schemas.openxmlformats.org/drawingml/2006/main" name="レトロスペクト">
  <a:themeElements>
    <a:clrScheme name="レトロスペクト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レトロスペク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レトロスペクト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レトロスペクト</Template>
  <TotalTime>76</TotalTime>
  <Words>212</Words>
  <Application>Microsoft Office PowerPoint</Application>
  <PresentationFormat>ワイド画面</PresentationFormat>
  <Paragraphs>50</Paragraphs>
  <Slides>5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5</vt:i4>
      </vt:variant>
    </vt:vector>
  </HeadingPairs>
  <TitlesOfParts>
    <vt:vector size="10" baseType="lpstr">
      <vt:lpstr>游ゴシック</vt:lpstr>
      <vt:lpstr>Calibri</vt:lpstr>
      <vt:lpstr>Calibri Light</vt:lpstr>
      <vt:lpstr>Wingdings</vt:lpstr>
      <vt:lpstr>レトロスペクト</vt:lpstr>
      <vt:lpstr>JAG 夏合宿2019 Day2 A:Undo Swapping</vt:lpstr>
      <vt:lpstr>問題概要</vt:lpstr>
      <vt:lpstr>解法 (1/2)</vt:lpstr>
      <vt:lpstr>解法 (2/2)</vt:lpstr>
      <vt:lpstr>統計情報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JAG 夏合宿2019 Day2 A:Undo Swapping</dc:title>
  <dc:creator>Tumoi Yorozu</dc:creator>
  <cp:lastModifiedBy>Tumoi Yorozu</cp:lastModifiedBy>
  <cp:revision>7</cp:revision>
  <dcterms:created xsi:type="dcterms:W3CDTF">2019-09-15T01:28:25Z</dcterms:created>
  <dcterms:modified xsi:type="dcterms:W3CDTF">2019-09-15T02:44:40Z</dcterms:modified>
</cp:coreProperties>
</file>