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スタイル (中間)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7" autoAdjust="0"/>
    <p:restoredTop sz="94660"/>
  </p:normalViewPr>
  <p:slideViewPr>
    <p:cSldViewPr snapToGrid="0">
      <p:cViewPr>
        <p:scale>
          <a:sx n="95" d="100"/>
          <a:sy n="95" d="100"/>
        </p:scale>
        <p:origin x="486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D5656D-B5BF-4981-B696-371C13DEA2DB}" type="datetimeFigureOut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B5A05F-F3C0-4FED-8EBC-456BAEA320F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94950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8FDC0-2610-483D-857F-3F4F223A2D8D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1328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3FD98-6659-4C69-8301-45B5B2B678B1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319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6615A-C6C4-44CB-8A70-06B8E9D44729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0558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F5A1F3-7D55-4F33-BC4A-A80514BDE9AA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88047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361E5-1A9F-4C40-B95E-80FFD33063E5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8167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4FECB-6837-48C8-90B2-A756FA87E1FC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9625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590CE5-5C34-4A7E-9B20-330FE1F71B8F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49828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5573E56-40CC-4A88-B898-B124FB97F03E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95948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7B9A9-BC29-4A9A-B8D7-21A59E77BE4C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6659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C65B2-5129-4EA6-BCA3-D5CD9F9044F3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3576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27D23-1484-4180-8FC8-F1591D96A5D1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53721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DCCA1B2A-34FE-409D-8DAE-7FB6C8AA4353}" type="datetime1">
              <a:rPr kumimoji="1" lang="ja-JP" altLang="en-US" smtClean="0"/>
              <a:t>2019/9/15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498B814-D16C-491D-A172-27997D211C5D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7186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kumimoji="1"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kumimoji="1"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3E7D902-C859-4855-B171-740873CA39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1094720" cy="3566160"/>
          </a:xfrm>
        </p:spPr>
        <p:txBody>
          <a:bodyPr/>
          <a:lstStyle/>
          <a:p>
            <a:r>
              <a:rPr lang="en-US" altLang="ja-JP" sz="3600" dirty="0"/>
              <a:t>JAG </a:t>
            </a:r>
            <a:r>
              <a:rPr lang="ja-JP" altLang="en-US" sz="3600" dirty="0"/>
              <a:t>夏合宿</a:t>
            </a:r>
            <a:r>
              <a:rPr lang="en-US" altLang="ja-JP" sz="3600" dirty="0"/>
              <a:t>2019 Day2</a:t>
            </a:r>
            <a:br>
              <a:rPr lang="en-US" altLang="ja-JP" dirty="0"/>
            </a:br>
            <a:r>
              <a:rPr lang="en-US" altLang="ja-JP" dirty="0"/>
              <a:t>I: Palindrome Compliment</a:t>
            </a:r>
            <a:endParaRPr kumimoji="1" lang="ja-JP" altLang="en-US" dirty="0"/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C1A13F2F-8C3A-4261-A88F-F9A16A76ED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643428"/>
          </a:xfrm>
        </p:spPr>
        <p:txBody>
          <a:bodyPr/>
          <a:lstStyle/>
          <a:p>
            <a:r>
              <a:rPr lang="ja-JP" altLang="en-US" dirty="0"/>
              <a:t>原案</a:t>
            </a:r>
            <a:r>
              <a:rPr kumimoji="1" lang="ja-JP" altLang="en-US" cap="none" dirty="0"/>
              <a:t> </a:t>
            </a:r>
            <a:r>
              <a:rPr kumimoji="1" lang="en-US" altLang="ja-JP" cap="none" dirty="0"/>
              <a:t>: </a:t>
            </a:r>
            <a:r>
              <a:rPr lang="en-US" altLang="ja-JP" cap="none" dirty="0" err="1"/>
              <a:t>algon</a:t>
            </a:r>
            <a:r>
              <a:rPr lang="en-US" altLang="ja-JP" cap="none" dirty="0"/>
              <a:t>, </a:t>
            </a:r>
            <a:r>
              <a:rPr lang="en-US" altLang="ja-JP" cap="none" dirty="0" err="1"/>
              <a:t>minami</a:t>
            </a:r>
            <a:r>
              <a:rPr lang="en-US" altLang="ja-JP" cap="none" dirty="0"/>
              <a:t>, </a:t>
            </a:r>
            <a:r>
              <a:rPr lang="en-US" altLang="ja-JP" cap="none" dirty="0" err="1"/>
              <a:t>oshibori</a:t>
            </a:r>
            <a:endParaRPr lang="en-US" altLang="ja-JP" cap="none" dirty="0"/>
          </a:p>
          <a:p>
            <a:r>
              <a:rPr kumimoji="1" lang="ja-JP" altLang="en-US" cap="none" dirty="0"/>
              <a:t>解答 </a:t>
            </a:r>
            <a:r>
              <a:rPr kumimoji="1" lang="en-US" altLang="ja-JP" cap="none" dirty="0"/>
              <a:t>: </a:t>
            </a:r>
            <a:r>
              <a:rPr kumimoji="1" lang="en-US" altLang="ja-JP" cap="none" dirty="0" err="1"/>
              <a:t>oshibori</a:t>
            </a:r>
            <a:endParaRPr kumimoji="1" lang="en-US" altLang="ja-JP" cap="none" dirty="0"/>
          </a:p>
          <a:p>
            <a:r>
              <a:rPr kumimoji="1" lang="ja-JP" altLang="en-US" cap="none" dirty="0"/>
              <a:t>テスト </a:t>
            </a:r>
            <a:r>
              <a:rPr kumimoji="1" lang="en-US" altLang="ja-JP" cap="none" dirty="0"/>
              <a:t>: </a:t>
            </a:r>
            <a:r>
              <a:rPr kumimoji="1" lang="en-US" altLang="ja-JP" cap="none" dirty="0" err="1"/>
              <a:t>minami</a:t>
            </a:r>
            <a:r>
              <a:rPr kumimoji="1" lang="en-US" altLang="ja-JP" cap="none" dirty="0"/>
              <a:t>, </a:t>
            </a:r>
            <a:r>
              <a:rPr kumimoji="1" lang="en-US" altLang="ja-JP" cap="none" dirty="0" err="1"/>
              <a:t>TumoiYorozu</a:t>
            </a:r>
            <a:r>
              <a:rPr kumimoji="1" lang="en-US" altLang="ja-JP" cap="none" dirty="0"/>
              <a:t>, </a:t>
            </a:r>
            <a:r>
              <a:rPr kumimoji="1" lang="en-US" altLang="ja-JP" cap="none" dirty="0" err="1"/>
              <a:t>potetisensei</a:t>
            </a:r>
            <a:endParaRPr kumimoji="1" lang="en-US" altLang="ja-JP" cap="none" dirty="0"/>
          </a:p>
          <a:p>
            <a:endParaRPr kumimoji="1" lang="ja-JP" altLang="en-US" dirty="0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457BBA6C-F829-4754-A620-0FE38A1E5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7270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BCF3A9-0CAD-49D7-8314-13908C2F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問題概要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>
                <a:extLst>
                  <a:ext uri="{FF2B5EF4-FFF2-40B4-BE49-F238E27FC236}">
                    <a16:creationId xmlns:a16="http://schemas.microsoft.com/office/drawing/2014/main" id="{60EF284B-DF6D-4E2E-973D-64D2280580D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097280" y="1845733"/>
                <a:ext cx="10408180" cy="3168393"/>
              </a:xfrm>
            </p:spPr>
            <p:txBody>
              <a:bodyPr>
                <a:normAutofit fontScale="92500" lnSpcReduction="10000"/>
              </a:bodyPr>
              <a:lstStyle/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𝐻𝑜𝑔𝑒</m:t>
                    </m:r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𝑍𝑎𝑘𝑖</m:t>
                    </m:r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sz="240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は小文字アルファベットのみからなる文字</m:t>
                    </m:r>
                  </m:oMath>
                </a14:m>
                <a:r>
                  <a:rPr kumimoji="1" lang="ja-JP" altLang="en-US" sz="2400" b="0" dirty="0">
                    <a:latin typeface="Cambria Math" panose="02040503050406030204" pitchFamily="18" charset="0"/>
                  </a:rPr>
                  <a:t>列</a:t>
                </a:r>
                <a:endParaRPr kumimoji="1" lang="en-US" altLang="ja-JP" sz="2400" b="0" dirty="0">
                  <a:latin typeface="Cambria Math" panose="02040503050406030204" pitchFamily="18" charset="0"/>
                </a:endParaRPr>
              </a:p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r>
                      <a:rPr lang="nl-NL" altLang="ja-JP" sz="2400" i="1">
                        <a:latin typeface="Cambria Math" panose="02040503050406030204" pitchFamily="18" charset="0"/>
                      </a:rPr>
                      <m:t>𝑆</m:t>
                    </m:r>
                    <m:r>
                      <a:rPr lang="nl-NL" altLang="ja-JP" sz="24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nl-NL" altLang="ja-JP" sz="2400" i="1">
                        <a:latin typeface="Cambria Math" panose="02040503050406030204" pitchFamily="18" charset="0"/>
                      </a:rPr>
                      <m:t>𝐻𝑜𝑔𝑒</m:t>
                    </m:r>
                    <m:r>
                      <a:rPr lang="nl-NL" altLang="ja-JP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nl-NL" altLang="ja-JP" sz="2400" i="1">
                        <a:latin typeface="Cambria Math" panose="02040503050406030204" pitchFamily="18" charset="0"/>
                      </a:rPr>
                      <m:t>𝑍𝑎𝑘𝑖</m:t>
                    </m:r>
                    <m:r>
                      <a:rPr lang="nl-NL" altLang="ja-JP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nl-NL" altLang="ja-JP" sz="2400" i="1">
                        <a:latin typeface="Cambria Math" panose="02040503050406030204" pitchFamily="18" charset="0"/>
                      </a:rPr>
                      <m:t>𝐻𝑜𝑔𝑒</m:t>
                    </m:r>
                    <m:r>
                      <a:rPr lang="nl-NL" altLang="ja-JP" sz="2400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nl-NL" altLang="ja-JP" sz="2400" i="1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endParaRPr kumimoji="1" lang="en-US" altLang="ja-JP" sz="2400" dirty="0"/>
              </a:p>
              <a:p>
                <a:pPr marL="0" indent="0">
                  <a:lnSpc>
                    <a:spcPct val="110000"/>
                  </a:lnSpc>
                  <a:buNone/>
                </a:pPr>
                <a14:m>
                  <m:oMath xmlns:m="http://schemas.openxmlformats.org/officeDocument/2006/math">
                    <m:r>
                      <a:rPr lang="ja-JP" altLang="en-US" sz="2400" i="1" smtClean="0">
                        <a:latin typeface="Cambria Math" panose="02040503050406030204" pitchFamily="18" charset="0"/>
                      </a:rPr>
                      <m:t>文字列</m:t>
                    </m:r>
                    <m:r>
                      <a:rPr lang="ja-JP" altLang="en-US" sz="2400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𝑍𝑎𝑘𝑖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sz="2400" i="1">
                        <a:latin typeface="Cambria Math" panose="02040503050406030204" pitchFamily="18" charset="0"/>
                      </a:rPr>
                      <m:t>𝑂</m:t>
                    </m:r>
                  </m:oMath>
                </a14:m>
                <a:r>
                  <a:rPr lang="en-US" altLang="ja-JP" sz="2400" dirty="0"/>
                  <a:t> </a:t>
                </a:r>
                <a:r>
                  <a:rPr lang="ja-JP" altLang="en-US" sz="2400" dirty="0"/>
                  <a:t>と整数</a:t>
                </a:r>
                <a14:m>
                  <m:oMath xmlns:m="http://schemas.openxmlformats.org/officeDocument/2006/math">
                    <m:r>
                      <a:rPr lang="en-US" altLang="ja-JP" sz="2400" dirty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ja-JP" altLang="en-US" sz="2400" dirty="0"/>
                  <a:t>が与えられたとき，</a:t>
                </a:r>
                <a:br>
                  <a:rPr lang="nl-NL" altLang="ja-JP" sz="2400" dirty="0"/>
                </a:br>
                <a14:m>
                  <m:oMath xmlns:m="http://schemas.openxmlformats.org/officeDocument/2006/math">
                    <m:r>
                      <a:rPr lang="nl-NL" altLang="ja-JP" sz="2400" i="1">
                        <a:latin typeface="Cambria Math" panose="02040503050406030204" pitchFamily="18" charset="0"/>
                      </a:rPr>
                      <m:t>𝐻𝑜𝑔𝑒</m:t>
                    </m:r>
                    <m:r>
                      <a:rPr lang="ja-JP" altLang="en-US" sz="2400" i="1" dirty="0">
                        <a:latin typeface="Cambria Math" panose="02040503050406030204" pitchFamily="18" charset="0"/>
                      </a:rPr>
                      <m:t>の</m:t>
                    </m:r>
                  </m:oMath>
                </a14:m>
                <a:r>
                  <a:rPr lang="ja-JP" altLang="en-US" sz="2400" dirty="0"/>
                  <a:t>長さが</a:t>
                </a:r>
                <a14:m>
                  <m:oMath xmlns:m="http://schemas.openxmlformats.org/officeDocument/2006/math">
                    <m:r>
                      <a:rPr lang="en-US" altLang="ja-JP" sz="2400" i="1">
                        <a:latin typeface="Cambria Math" panose="02040503050406030204" pitchFamily="18" charset="0"/>
                      </a:rPr>
                      <m:t>𝑁</m:t>
                    </m:r>
                  </m:oMath>
                </a14:m>
                <a:r>
                  <a:rPr lang="en-US" altLang="ja-JP" sz="2400" dirty="0"/>
                  <a:t> </a:t>
                </a:r>
                <a:r>
                  <a:rPr lang="ja-JP" altLang="en-US" sz="2400" dirty="0"/>
                  <a:t>で</a:t>
                </a:r>
                <a14:m>
                  <m:oMath xmlns:m="http://schemas.openxmlformats.org/officeDocument/2006/math"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𝑆</m:t>
                    </m:r>
                  </m:oMath>
                </a14:m>
                <a:r>
                  <a:rPr lang="en-US" altLang="ja-JP" sz="2400" dirty="0"/>
                  <a:t> </a:t>
                </a:r>
                <a:r>
                  <a:rPr lang="ja-JP" altLang="en-US" sz="2400" dirty="0"/>
                  <a:t>が回文になるのは何通りか．</a:t>
                </a:r>
                <a14:m>
                  <m:oMath xmlns:m="http://schemas.openxmlformats.org/officeDocument/2006/math"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𝑚𝑜𝑑</m:t>
                    </m:r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 1000000007</m:t>
                    </m:r>
                    <m:r>
                      <a:rPr lang="ja-JP" altLang="en-US" sz="2400" i="1" dirty="0">
                        <a:latin typeface="Cambria Math" panose="02040503050406030204" pitchFamily="18" charset="0"/>
                      </a:rPr>
                      <m:t>で</m:t>
                    </m:r>
                  </m:oMath>
                </a14:m>
                <a:r>
                  <a:rPr lang="ja-JP" altLang="en-US" sz="2400" dirty="0"/>
                  <a:t>答えよ．</a:t>
                </a:r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nl-NL" altLang="ja-JP" sz="2400" i="1">
                            <a:latin typeface="Cambria Math" panose="02040503050406030204" pitchFamily="18" charset="0"/>
                          </a:rPr>
                          <m:t>𝑍𝑎𝑘𝑖</m:t>
                        </m:r>
                      </m:e>
                    </m:d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, </m:t>
                    </m:r>
                    <m:d>
                      <m:dPr>
                        <m:begChr m:val="|"/>
                        <m:endChr m:val="|"/>
                        <m:ctrlP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lang="en-US" altLang="ja-JP" sz="2400" b="0" dirty="0"/>
              </a:p>
              <a:p>
                <a:pPr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r>
                      <a:rPr lang="en-US" altLang="ja-JP" sz="2400" i="1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altLang="ja-JP" sz="2400" b="0" i="1" smtClean="0">
                        <a:latin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ja-JP" sz="2400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sup>
                    </m:sSup>
                  </m:oMath>
                </a14:m>
                <a:endParaRPr lang="en-US" altLang="ja-JP" sz="2400" dirty="0"/>
              </a:p>
              <a:p>
                <a:pPr>
                  <a:buFont typeface="Wingdings" panose="05000000000000000000" pitchFamily="2" charset="2"/>
                  <a:buChar char="l"/>
                </a:pPr>
                <a:endParaRPr lang="en-US" altLang="ja-JP" sz="2400" dirty="0"/>
              </a:p>
              <a:p>
                <a:pPr marL="0" indent="0">
                  <a:buNone/>
                </a:pPr>
                <a:endParaRPr kumimoji="1" lang="ja-JP" altLang="en-US" sz="2400" dirty="0"/>
              </a:p>
            </p:txBody>
          </p:sp>
        </mc:Choice>
        <mc:Fallback>
          <p:sp>
            <p:nvSpPr>
              <p:cNvPr id="3" name="コンテンツ プレースホルダー 2">
                <a:extLst>
                  <a:ext uri="{FF2B5EF4-FFF2-40B4-BE49-F238E27FC236}">
                    <a16:creationId xmlns:a16="http://schemas.microsoft.com/office/drawing/2014/main" id="{60EF284B-DF6D-4E2E-973D-64D2280580D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097280" y="1845733"/>
                <a:ext cx="10408180" cy="3168393"/>
              </a:xfrm>
              <a:blipFill>
                <a:blip r:embed="rId2"/>
                <a:stretch>
                  <a:fillRect l="-1523" t="-4038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フッター プレースホルダー 13">
            <a:extLst>
              <a:ext uri="{FF2B5EF4-FFF2-40B4-BE49-F238E27FC236}">
                <a16:creationId xmlns:a16="http://schemas.microsoft.com/office/drawing/2014/main" id="{CC5401E6-24A2-4F68-B6A2-84AB14E0AA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58922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E4E7AA58-A5E1-453E-92EB-BEE868912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解法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>
                <a:extLst>
                  <a:ext uri="{FF2B5EF4-FFF2-40B4-BE49-F238E27FC236}">
                    <a16:creationId xmlns:a16="http://schemas.microsoft.com/office/drawing/2014/main" id="{98635300-9B1C-452C-AD24-E1490E9FE96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>
                  <a:buFont typeface="Wingdings" panose="05000000000000000000" pitchFamily="2" charset="2"/>
                  <a:buChar char="l"/>
                </a:pPr>
                <a:r>
                  <a:rPr lang="en-US" altLang="ja-JP" sz="2400" dirty="0"/>
                  <a:t>N</a:t>
                </a:r>
                <a:r>
                  <a:rPr lang="ja-JP" altLang="en-US" sz="2400" dirty="0"/>
                  <a:t>が大きいとき</a:t>
                </a:r>
                <a:endParaRPr lang="en-US" altLang="ja-JP" sz="2000" b="0" i="1" dirty="0">
                  <a:latin typeface="Cambria Math" panose="02040503050406030204" pitchFamily="18" charset="0"/>
                </a:endParaRPr>
              </a:p>
              <a:p>
                <a:pPr lvl="1">
                  <a:buFont typeface="Wingdings" panose="05000000000000000000" pitchFamily="2" charset="2"/>
                  <a:buChar char="l"/>
                </a:pP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𝑍𝑎𝑘𝑖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𝑟𝑒𝑣</m:t>
                    </m:r>
                    <m:d>
                      <m:d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𝑂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==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𝑂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𝑟𝑒𝑣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𝑍𝑎𝑘𝑖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 </m:t>
                    </m:r>
                  </m:oMath>
                </a14:m>
                <a:r>
                  <a:rPr lang="ja-JP" altLang="en-US" dirty="0"/>
                  <a:t>の場合 </a:t>
                </a:r>
                <a:r>
                  <a:rPr lang="en-US" altLang="ja-JP" dirty="0"/>
                  <a:t>: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ja-JP" b="0" i="0" smtClean="0">
                        <a:latin typeface="Cambria Math" panose="02040503050406030204" pitchFamily="18" charset="0"/>
                      </a:rPr>
                      <m:t>powmod</m:t>
                    </m:r>
                    <m:r>
                      <a:rPr lang="en-US" altLang="ja-JP" b="0" i="0" smtClean="0">
                        <a:latin typeface="Cambria Math" panose="02040503050406030204" pitchFamily="18" charset="0"/>
                      </a:rPr>
                      <m:t>(26,  </m:t>
                    </m:r>
                    <m:f>
                      <m:fPr>
                        <m:ctrlPr>
                          <a:rPr lang="en-US" altLang="ja-JP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ja-JP" b="0" i="1" smtClean="0">
                                <a:latin typeface="Cambria Math" panose="02040503050406030204" pitchFamily="18" charset="0"/>
                              </a:rPr>
                              <m:t>𝑍𝑎𝑘𝑖</m:t>
                            </m:r>
                          </m:e>
                        </m:d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ja-JP" dirty="0"/>
              </a:p>
              <a:p>
                <a:pPr lvl="1">
                  <a:buFont typeface="Wingdings" panose="05000000000000000000" pitchFamily="2" charset="2"/>
                  <a:buChar char="l"/>
                </a:pPr>
                <a:r>
                  <a:rPr lang="ja-JP" altLang="en-US" sz="2000" dirty="0"/>
                  <a:t>ちがうとき </a:t>
                </a:r>
                <a:r>
                  <a:rPr lang="en-US" altLang="ja-JP" sz="2000" dirty="0"/>
                  <a:t>: 0</a:t>
                </a:r>
              </a:p>
              <a:p>
                <a:pPr marL="201168" lvl="1" indent="0">
                  <a:buNone/>
                </a:pPr>
                <a:endParaRPr lang="en-US" altLang="ja-JP" sz="2000" dirty="0"/>
              </a:p>
              <a:p>
                <a:pPr>
                  <a:buFont typeface="Wingdings" panose="05000000000000000000" pitchFamily="2" charset="2"/>
                  <a:buChar char="l"/>
                </a:pPr>
                <a:r>
                  <a:rPr lang="en-US" altLang="ja-JP" sz="2400" b="0" dirty="0"/>
                  <a:t>N</a:t>
                </a:r>
                <a:r>
                  <a:rPr lang="ja-JP" altLang="en-US" sz="2400" b="0" dirty="0"/>
                  <a:t>が小さい時</a:t>
                </a:r>
                <a:endParaRPr lang="en-US" altLang="ja-JP" sz="2400" b="0" dirty="0"/>
              </a:p>
              <a:p>
                <a:pPr lvl="1">
                  <a:buFont typeface="Wingdings" panose="05000000000000000000" pitchFamily="2" charset="2"/>
                  <a:buChar char="l"/>
                </a:pPr>
                <a:r>
                  <a:rPr lang="en-US" altLang="ja-JP" sz="2000" b="0" dirty="0"/>
                  <a:t>map </a:t>
                </a:r>
                <a:r>
                  <a:rPr lang="ja-JP" altLang="en-US" sz="2000" b="0" dirty="0"/>
                  <a:t>や </a:t>
                </a:r>
                <a:r>
                  <a:rPr lang="en-US" altLang="ja-JP" sz="2000" b="0" dirty="0"/>
                  <a:t>Union Find </a:t>
                </a:r>
                <a:r>
                  <a:rPr lang="ja-JP" altLang="en-US" sz="2000" b="0" dirty="0"/>
                  <a:t>を用いて矛盾を見つける</a:t>
                </a:r>
                <a:endParaRPr lang="en-US" altLang="ja-JP" sz="2000" b="0" dirty="0"/>
              </a:p>
              <a:p>
                <a:pPr lvl="1">
                  <a:buFont typeface="Wingdings" panose="05000000000000000000" pitchFamily="2" charset="2"/>
                  <a:buChar char="l"/>
                </a:pPr>
                <a:r>
                  <a:rPr lang="ja-JP" altLang="en-US" sz="2000" b="0" dirty="0"/>
                  <a:t>自由な文字の数を </a:t>
                </a:r>
                <a14:m>
                  <m:oMath xmlns:m="http://schemas.openxmlformats.org/officeDocument/2006/math">
                    <m:r>
                      <a:rPr lang="en-US" altLang="ja-JP" sz="2000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altLang="ja-JP" sz="2000" b="0" dirty="0"/>
                  <a:t> </a:t>
                </a:r>
                <a:r>
                  <a:rPr lang="ja-JP" altLang="en-US" sz="2000" b="0" dirty="0"/>
                  <a:t>として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ja-JP" sz="2000">
                        <a:latin typeface="Cambria Math" panose="02040503050406030204" pitchFamily="18" charset="0"/>
                      </a:rPr>
                      <m:t>powmod</m:t>
                    </m:r>
                    <m:r>
                      <a:rPr lang="en-US" altLang="ja-JP" sz="2000">
                        <a:latin typeface="Cambria Math" panose="02040503050406030204" pitchFamily="18" charset="0"/>
                      </a:rPr>
                      <m:t>(26,</m:t>
                    </m:r>
                    <m:r>
                      <m:rPr>
                        <m:sty m:val="p"/>
                      </m:rPr>
                      <a:rPr lang="en-US" altLang="ja-JP" sz="2000" b="0" i="0" smtClean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altLang="ja-JP" sz="2000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ja-JP" sz="2000" dirty="0"/>
              </a:p>
              <a:p>
                <a:pPr lvl="1">
                  <a:buFont typeface="Wingdings" panose="05000000000000000000" pitchFamily="2" charset="2"/>
                  <a:buChar char="l"/>
                </a:pPr>
                <a:endParaRPr lang="en-US" altLang="ja-JP" sz="2000" b="0" dirty="0"/>
              </a:p>
            </p:txBody>
          </p:sp>
        </mc:Choice>
        <mc:Fallback>
          <p:sp>
            <p:nvSpPr>
              <p:cNvPr id="3" name="コンテンツ プレースホルダー 2">
                <a:extLst>
                  <a:ext uri="{FF2B5EF4-FFF2-40B4-BE49-F238E27FC236}">
                    <a16:creationId xmlns:a16="http://schemas.microsoft.com/office/drawing/2014/main" id="{98635300-9B1C-452C-AD24-E1490E9FE96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697" t="-272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57535888-60E6-41DA-A10F-AD8B59C14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I: Palindrome Compliment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12179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CABCF3A9-0CAD-49D7-8314-13908C2FD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/>
              <a:t>統計情報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60EF284B-DF6D-4E2E-973D-64D228058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158326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kumimoji="1" lang="en-US" altLang="ja-JP" dirty="0"/>
              <a:t>AC / </a:t>
            </a:r>
            <a:r>
              <a:rPr kumimoji="1" lang="ja-JP" altLang="en-US" dirty="0"/>
              <a:t>提出したチーム </a:t>
            </a:r>
            <a:r>
              <a:rPr kumimoji="1" lang="en-US" altLang="ja-JP" dirty="0"/>
              <a:t>: 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ja-JP" dirty="0"/>
              <a:t>First AC	</a:t>
            </a:r>
            <a:r>
              <a:rPr lang="en-US" altLang="ja-JP" dirty="0" err="1"/>
              <a:t>snuke</a:t>
            </a:r>
            <a:r>
              <a:rPr lang="en-US" altLang="ja-JP" dirty="0"/>
              <a:t>        (43min)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en-US" altLang="ja-JP" dirty="0"/>
              <a:t>First AC(onsite)	</a:t>
            </a:r>
            <a:r>
              <a:rPr lang="en-US" altLang="ja-JP" dirty="0" err="1"/>
              <a:t>eiyatonari</a:t>
            </a:r>
            <a:r>
              <a:rPr lang="en-US" altLang="ja-JP" dirty="0"/>
              <a:t> (54min)</a:t>
            </a:r>
            <a:endParaRPr lang="ja-JP" altLang="en-US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298F5E31-3337-47D4-A47B-5A6F31858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kumimoji="1" lang="en-US" altLang="ja-JP"/>
              <a:t>JAG 2019 Day 2 A : Undo Swapping</a:t>
            </a:r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57622144"/>
      </p:ext>
    </p:extLst>
  </p:cSld>
  <p:clrMapOvr>
    <a:masterClrMapping/>
  </p:clrMapOvr>
</p:sld>
</file>

<file path=ppt/theme/theme1.xml><?xml version="1.0" encoding="utf-8"?>
<a:theme xmlns:a="http://schemas.openxmlformats.org/drawingml/2006/main" name="レトロスペクト">
  <a:themeElements>
    <a:clrScheme name="レトロスペクト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レトロスペク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レトロスペクト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レトロスペクト</Template>
  <TotalTime>188</TotalTime>
  <Words>155</Words>
  <Application>Microsoft Office PowerPoint</Application>
  <PresentationFormat>ワイド画面</PresentationFormat>
  <Paragraphs>27</Paragraphs>
  <Slides>4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11" baseType="lpstr">
      <vt:lpstr>游ゴシック</vt:lpstr>
      <vt:lpstr>Arial</vt:lpstr>
      <vt:lpstr>Calibri</vt:lpstr>
      <vt:lpstr>Calibri Light</vt:lpstr>
      <vt:lpstr>Cambria Math</vt:lpstr>
      <vt:lpstr>Wingdings</vt:lpstr>
      <vt:lpstr>レトロスペクト</vt:lpstr>
      <vt:lpstr>JAG 夏合宿2019 Day2 I: Palindrome Compliment</vt:lpstr>
      <vt:lpstr>問題概要</vt:lpstr>
      <vt:lpstr>解法</vt:lpstr>
      <vt:lpstr>統計情報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JAG 夏合宿2019 Day2 A:Undo Swapping</dc:title>
  <dc:creator>Tumoi Yorozu</dc:creator>
  <cp:lastModifiedBy>Tumoi Yorozu</cp:lastModifiedBy>
  <cp:revision>23</cp:revision>
  <dcterms:created xsi:type="dcterms:W3CDTF">2019-09-15T01:28:25Z</dcterms:created>
  <dcterms:modified xsi:type="dcterms:W3CDTF">2019-09-15T06:10:22Z</dcterms:modified>
</cp:coreProperties>
</file>