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3" r:id="rId8"/>
    <p:sldId id="262" r:id="rId9"/>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8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4C7C8C-FA3C-4F01-AF23-1E927D2539E0}" type="datetimeFigureOut">
              <a:rPr kumimoji="1" lang="ja-JP" altLang="en-US" smtClean="0"/>
              <a:t>2008/9/13</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4D72B2-8E88-42DA-847C-8061C3D6812F}"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7</a:t>
            </a:fld>
            <a:endParaRPr kumimoji="1" lang="ja-JP"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9E4D72B2-8E88-42DA-847C-8061C3D6812F}" type="slidenum">
              <a:rPr kumimoji="1" lang="ja-JP" altLang="en-US" smtClean="0"/>
              <a:t>8</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 サブタイトルの書式設定</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p:txBody>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 テキストの書式設定</a:t>
            </a:r>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コンテンツ プレースホル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 6"/>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日付プレースホルダ 2"/>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 タイトルの書式設定</a:t>
            </a:r>
            <a:endParaRPr kumimoji="1"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 タイトルの書式設定</a:t>
            </a:r>
            <a:endParaRPr kumimoji="1" lang="ja-JP" alt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2008/9/13</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 タイトルの書式設定</a:t>
            </a:r>
            <a:endParaRPr kumimoji="1" lang="ja-JP" altLang="en-US"/>
          </a:p>
        </p:txBody>
      </p:sp>
      <p:sp>
        <p:nvSpPr>
          <p:cNvPr id="3" name="テキスト プレースホル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0ED720-0104-4369-84BC-D37694168613}" type="datetimeFigureOut">
              <a:rPr kumimoji="1" lang="ja-JP" altLang="en-US" smtClean="0"/>
              <a:pPr/>
              <a:t>2008/9/13</a:t>
            </a:fld>
            <a:endParaRPr kumimoji="1" lang="ja-JP" altLang="en-US"/>
          </a:p>
        </p:txBody>
      </p:sp>
      <p:sp>
        <p:nvSpPr>
          <p:cNvPr id="5" name="フッター プレースホル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8002D-B5B0-4BAC-B1F6-782DDCCE6D9C}"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lang="en-US" altLang="ja-JP" dirty="0" smtClean="0"/>
              <a:t>Problem J</a:t>
            </a:r>
            <a:br>
              <a:rPr lang="en-US" altLang="ja-JP" dirty="0" smtClean="0"/>
            </a:br>
            <a:r>
              <a:rPr lang="en-US" altLang="ja-JP" dirty="0" smtClean="0"/>
              <a:t>Tile Puzzle</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原案：野田</a:t>
            </a:r>
            <a:endParaRPr kumimoji="1" lang="en-US" altLang="ja-JP" dirty="0" smtClean="0"/>
          </a:p>
          <a:p>
            <a:r>
              <a:rPr lang="ja-JP" altLang="en-US" dirty="0" smtClean="0"/>
              <a:t>担当：平野，吉田，泉，松本</a:t>
            </a:r>
            <a:endParaRPr kumimoji="1" lang="ja-JP"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
        <p:nvSpPr>
          <p:cNvPr id="3" name="コンテンツ プレースホルダ 2"/>
          <p:cNvSpPr>
            <a:spLocks noGrp="1"/>
          </p:cNvSpPr>
          <p:nvPr>
            <p:ph idx="1"/>
          </p:nvPr>
        </p:nvSpPr>
        <p:spPr/>
        <p:txBody>
          <a:bodyPr>
            <a:normAutofit fontScale="92500"/>
          </a:bodyPr>
          <a:lstStyle/>
          <a:p>
            <a:r>
              <a:rPr kumimoji="1" lang="en-US" altLang="ja-JP" dirty="0" smtClean="0"/>
              <a:t>7</a:t>
            </a:r>
            <a:r>
              <a:rPr lang="ja-JP" altLang="en-US" dirty="0" smtClean="0"/>
              <a:t>色に変化するタイルがグリッド状に並べられている．タイルは触れるたびに黒→赤→緑→黄→青→マゼンタ→シアン→黒→</a:t>
            </a:r>
            <a:r>
              <a:rPr lang="en-US" altLang="ja-JP" dirty="0" smtClean="0"/>
              <a:t>…</a:t>
            </a:r>
            <a:r>
              <a:rPr lang="ja-JP" altLang="en-US" dirty="0" smtClean="0"/>
              <a:t>と変化する．</a:t>
            </a:r>
            <a:endParaRPr lang="en-US" altLang="ja-JP" dirty="0" smtClean="0"/>
          </a:p>
          <a:p>
            <a:r>
              <a:rPr kumimoji="1" lang="ja-JP" altLang="en-US" dirty="0" smtClean="0"/>
              <a:t>あるタイルに触れるとその周囲８方向のタイルの色も変化する</a:t>
            </a:r>
            <a:endParaRPr kumimoji="1" lang="en-US" altLang="ja-JP" dirty="0" smtClean="0"/>
          </a:p>
          <a:p>
            <a:pPr lvl="1"/>
            <a:r>
              <a:rPr kumimoji="1" lang="ja-JP" altLang="en-US" dirty="0" smtClean="0"/>
              <a:t>左端と右端，上端と下端はつながっているとする</a:t>
            </a:r>
            <a:endParaRPr kumimoji="1" lang="en-US" altLang="ja-JP" dirty="0" smtClean="0"/>
          </a:p>
          <a:p>
            <a:r>
              <a:rPr lang="ja-JP" altLang="en-US" dirty="0" smtClean="0"/>
              <a:t>初期</a:t>
            </a:r>
            <a:r>
              <a:rPr lang="ja-JP" altLang="en-US" dirty="0" smtClean="0"/>
              <a:t>状態</a:t>
            </a:r>
            <a:r>
              <a:rPr lang="ja-JP" altLang="en-US" dirty="0" smtClean="0"/>
              <a:t>で</a:t>
            </a:r>
            <a:r>
              <a:rPr lang="ja-JP" altLang="en-US" dirty="0" smtClean="0"/>
              <a:t>はすべてのタイルは黒とする．与えられた終状態に変化させるにはどのタイルに何回触れれば良いか</a:t>
            </a:r>
            <a:endParaRPr kumimoji="1" lang="ja-JP"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定式化</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ある種の連立一次方程式として定式化できる</a:t>
            </a:r>
            <a:endParaRPr lang="en-US" altLang="ja-JP" dirty="0" smtClean="0"/>
          </a:p>
          <a:p>
            <a:pPr lvl="1"/>
            <a:r>
              <a:rPr kumimoji="1" lang="en-US" altLang="ja-JP" dirty="0" smtClean="0"/>
              <a:t>A: </a:t>
            </a:r>
            <a:r>
              <a:rPr kumimoji="1" lang="ja-JP" altLang="en-US" dirty="0" smtClean="0"/>
              <a:t>タイル間の隣接関係を表す行列</a:t>
            </a:r>
            <a:endParaRPr kumimoji="1" lang="en-US" altLang="ja-JP" dirty="0" smtClean="0"/>
          </a:p>
          <a:p>
            <a:pPr lvl="1"/>
            <a:r>
              <a:rPr kumimoji="1" lang="en-US" altLang="ja-JP" dirty="0" smtClean="0"/>
              <a:t>x: </a:t>
            </a:r>
            <a:r>
              <a:rPr kumimoji="1" lang="ja-JP" altLang="en-US" dirty="0" smtClean="0"/>
              <a:t>各タイルに触れる回数を表すベクトル</a:t>
            </a:r>
            <a:endParaRPr kumimoji="1" lang="en-US" altLang="ja-JP" dirty="0" smtClean="0"/>
          </a:p>
          <a:p>
            <a:pPr lvl="1"/>
            <a:r>
              <a:rPr lang="en-US" altLang="ja-JP" dirty="0" smtClean="0"/>
              <a:t>b: </a:t>
            </a:r>
            <a:r>
              <a:rPr lang="ja-JP" altLang="en-US" dirty="0" smtClean="0"/>
              <a:t>各タイルの終状態を表すベクトル</a:t>
            </a:r>
            <a:endParaRPr lang="en-US" altLang="ja-JP" dirty="0" smtClean="0"/>
          </a:p>
          <a:p>
            <a:pPr lvl="1"/>
            <a:r>
              <a:rPr kumimoji="1" lang="ja-JP" altLang="en-US" dirty="0" smtClean="0"/>
              <a:t>以上の変数を用いて，</a:t>
            </a:r>
            <a:r>
              <a:rPr kumimoji="1" lang="en-US" altLang="ja-JP" dirty="0" smtClean="0"/>
              <a:t>A x = b (mod 7)</a:t>
            </a:r>
          </a:p>
          <a:p>
            <a:r>
              <a:rPr lang="ja-JP" altLang="en-US" dirty="0" smtClean="0"/>
              <a:t>通常の連立一次方程式と違う点が二つ</a:t>
            </a:r>
            <a:endParaRPr lang="en-US" altLang="ja-JP" dirty="0" smtClean="0"/>
          </a:p>
          <a:p>
            <a:pPr lvl="1"/>
            <a:r>
              <a:rPr lang="en-US" altLang="ja-JP" dirty="0" smtClean="0"/>
              <a:t>mod 7 </a:t>
            </a:r>
            <a:r>
              <a:rPr lang="ja-JP" altLang="en-US" dirty="0" smtClean="0"/>
              <a:t>で等しければ良い</a:t>
            </a:r>
            <a:endParaRPr lang="en-US" altLang="ja-JP" dirty="0" smtClean="0"/>
          </a:p>
          <a:p>
            <a:pPr lvl="1"/>
            <a:r>
              <a:rPr lang="ja-JP" altLang="en-US" dirty="0" smtClean="0"/>
              <a:t>解 </a:t>
            </a:r>
            <a:r>
              <a:rPr lang="en-US" altLang="ja-JP" dirty="0" smtClean="0"/>
              <a:t>x </a:t>
            </a:r>
            <a:r>
              <a:rPr lang="ja-JP" altLang="en-US" dirty="0" smtClean="0"/>
              <a:t>は整数ベクトルに限る</a:t>
            </a:r>
            <a:endParaRPr lang="en-US" altLang="ja-JP"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連立一次方程式</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通常の連立一次方程式 </a:t>
            </a:r>
            <a:r>
              <a:rPr kumimoji="1" lang="en-US" altLang="ja-JP" dirty="0" smtClean="0"/>
              <a:t>Ax = b </a:t>
            </a:r>
            <a:r>
              <a:rPr kumimoji="1" lang="ja-JP" altLang="en-US" dirty="0" smtClean="0"/>
              <a:t>はガウスの消去法で解くことができる</a:t>
            </a:r>
            <a:endParaRPr kumimoji="1" lang="en-US" altLang="ja-JP" dirty="0" smtClean="0"/>
          </a:p>
          <a:p>
            <a:pPr lvl="1"/>
            <a:r>
              <a:rPr lang="ja-JP" altLang="en-US" dirty="0" smtClean="0"/>
              <a:t>知らない人は線型代数における重要な計算手法なので勉強してください．線型代数は遍く科学において重要です．</a:t>
            </a:r>
            <a:endParaRPr kumimoji="1" lang="en-US" altLang="ja-JP" dirty="0" smtClean="0"/>
          </a:p>
          <a:p>
            <a:r>
              <a:rPr lang="ja-JP" altLang="en-US" dirty="0" smtClean="0"/>
              <a:t>今回の連立一次方程式 </a:t>
            </a:r>
            <a:r>
              <a:rPr lang="en-US" altLang="ja-JP" dirty="0" smtClean="0"/>
              <a:t>A x = b (mod 7) </a:t>
            </a:r>
            <a:r>
              <a:rPr lang="ja-JP" altLang="en-US" dirty="0" smtClean="0"/>
              <a:t>（</a:t>
            </a:r>
            <a:r>
              <a:rPr lang="en-US" altLang="ja-JP" dirty="0" smtClean="0"/>
              <a:t>x : </a:t>
            </a:r>
            <a:r>
              <a:rPr lang="ja-JP" altLang="en-US" dirty="0" smtClean="0"/>
              <a:t>整数ベクトルもガウスの消去法で解くことができる</a:t>
            </a:r>
            <a:endParaRPr lang="en-US" altLang="ja-JP" dirty="0" smtClean="0"/>
          </a:p>
          <a:p>
            <a:pPr lvl="1"/>
            <a:r>
              <a:rPr lang="ja-JP" altLang="en-US" dirty="0" smtClean="0"/>
              <a:t>なぜ？</a:t>
            </a:r>
            <a:endParaRPr lang="en-US" altLang="ja-JP"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体と線型代数</a:t>
            </a:r>
            <a:endParaRPr kumimoji="1" lang="ja-JP" altLang="en-US" dirty="0"/>
          </a:p>
        </p:txBody>
      </p:sp>
      <p:sp>
        <p:nvSpPr>
          <p:cNvPr id="3" name="コンテンツ プレースホルダ 2"/>
          <p:cNvSpPr>
            <a:spLocks noGrp="1"/>
          </p:cNvSpPr>
          <p:nvPr>
            <p:ph idx="1"/>
          </p:nvPr>
        </p:nvSpPr>
        <p:spPr/>
        <p:txBody>
          <a:bodyPr>
            <a:normAutofit fontScale="85000" lnSpcReduction="20000"/>
          </a:bodyPr>
          <a:lstStyle/>
          <a:p>
            <a:r>
              <a:rPr kumimoji="1" lang="ja-JP" altLang="en-US" dirty="0" smtClean="0"/>
              <a:t>線型代数では実数または複素数の行列やベクトルを扱うことが多いが，実際には「体」というより広い対象の行列やベクトルを扱うことができる</a:t>
            </a:r>
            <a:endParaRPr kumimoji="1" lang="en-US" altLang="ja-JP" dirty="0" smtClean="0"/>
          </a:p>
          <a:p>
            <a:pPr lvl="1"/>
            <a:r>
              <a:rPr lang="ja-JP" altLang="en-US" dirty="0" smtClean="0"/>
              <a:t>「体」とは平たく言えば加減乗除が定義できる対象のことである</a:t>
            </a:r>
            <a:endParaRPr kumimoji="1" lang="en-US" altLang="ja-JP" dirty="0" smtClean="0"/>
          </a:p>
          <a:p>
            <a:pPr lvl="1"/>
            <a:r>
              <a:rPr lang="ja-JP" altLang="en-US" dirty="0" smtClean="0"/>
              <a:t>実数は「実数体」，複素数は「複素数体」と呼ばれる体の一種である</a:t>
            </a:r>
            <a:endParaRPr lang="en-US" altLang="ja-JP" dirty="0" smtClean="0"/>
          </a:p>
          <a:p>
            <a:r>
              <a:rPr kumimoji="1" lang="ja-JP" altLang="en-US" dirty="0" smtClean="0"/>
              <a:t>整数を </a:t>
            </a:r>
            <a:r>
              <a:rPr kumimoji="1" lang="en-US" altLang="ja-JP" dirty="0" smtClean="0"/>
              <a:t>mod p (p: </a:t>
            </a:r>
            <a:r>
              <a:rPr kumimoji="1" lang="ja-JP" altLang="en-US" dirty="0" smtClean="0"/>
              <a:t>素数</a:t>
            </a:r>
            <a:r>
              <a:rPr kumimoji="1" lang="en-US" altLang="ja-JP" dirty="0" smtClean="0"/>
              <a:t>) </a:t>
            </a:r>
            <a:r>
              <a:rPr kumimoji="1" lang="ja-JP" altLang="en-US" dirty="0" smtClean="0"/>
              <a:t>で考えたものは </a:t>
            </a:r>
            <a:r>
              <a:rPr kumimoji="1" lang="en-US" altLang="ja-JP" dirty="0" smtClean="0"/>
              <a:t>GF(p) </a:t>
            </a:r>
            <a:r>
              <a:rPr kumimoji="1" lang="ja-JP" altLang="en-US" dirty="0" smtClean="0"/>
              <a:t>と書かれ，「有限体」という体の一種であり，線型代数で扱うことができる</a:t>
            </a:r>
            <a:endParaRPr kumimoji="1" lang="en-US" altLang="ja-JP" dirty="0" smtClean="0"/>
          </a:p>
          <a:p>
            <a:pPr lvl="1"/>
            <a:r>
              <a:rPr lang="ja-JP" altLang="en-US" dirty="0" smtClean="0"/>
              <a:t>この問題では</a:t>
            </a:r>
            <a:r>
              <a:rPr lang="en-US" altLang="ja-JP" dirty="0" smtClean="0"/>
              <a:t>GF(7)</a:t>
            </a:r>
            <a:r>
              <a:rPr lang="ja-JP" altLang="en-US" dirty="0" smtClean="0"/>
              <a:t>を扱うことになる</a:t>
            </a:r>
            <a:endParaRPr kumimoji="1" lang="en-US" altLang="ja-JP" dirty="0" smtClean="0"/>
          </a:p>
          <a:p>
            <a:pPr lvl="1"/>
            <a:r>
              <a:rPr lang="ja-JP" altLang="en-US" dirty="0" smtClean="0"/>
              <a:t>有限体はコンピュータ科学において，符号化や暗号化の分野で重要な役割を果たしている</a:t>
            </a:r>
            <a:endParaRPr lang="en-US" altLang="ja-JP"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GF(7)</a:t>
            </a:r>
            <a:r>
              <a:rPr kumimoji="1" lang="ja-JP" altLang="en-US" dirty="0" smtClean="0"/>
              <a:t>の加減乗除</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GF(7) </a:t>
            </a:r>
            <a:r>
              <a:rPr lang="ja-JP" altLang="en-US" dirty="0" smtClean="0"/>
              <a:t>では数は </a:t>
            </a:r>
            <a:r>
              <a:rPr lang="en-US" altLang="ja-JP" dirty="0" smtClean="0"/>
              <a:t>0, 1, 2, 3, 4, 5, 6 </a:t>
            </a:r>
            <a:r>
              <a:rPr lang="ja-JP" altLang="en-US" dirty="0" smtClean="0"/>
              <a:t>の </a:t>
            </a:r>
            <a:r>
              <a:rPr lang="en-US" altLang="ja-JP" dirty="0" smtClean="0"/>
              <a:t>7 </a:t>
            </a:r>
            <a:r>
              <a:rPr lang="ja-JP" altLang="en-US" dirty="0" smtClean="0"/>
              <a:t>個である</a:t>
            </a:r>
            <a:endParaRPr lang="en-US" altLang="ja-JP" dirty="0" smtClean="0"/>
          </a:p>
          <a:p>
            <a:r>
              <a:rPr lang="en-US" altLang="ja-JP" dirty="0" smtClean="0"/>
              <a:t>GF(7)</a:t>
            </a:r>
            <a:r>
              <a:rPr lang="ja-JP" altLang="en-US" dirty="0" smtClean="0"/>
              <a:t> </a:t>
            </a:r>
            <a:r>
              <a:rPr lang="ja-JP" altLang="en-US" dirty="0" err="1" smtClean="0"/>
              <a:t>での</a:t>
            </a:r>
            <a:r>
              <a:rPr lang="ja-JP" altLang="en-US" dirty="0" smtClean="0"/>
              <a:t>加減</a:t>
            </a:r>
            <a:r>
              <a:rPr lang="ja-JP" altLang="en-US" dirty="0" smtClean="0"/>
              <a:t>乗除の仕方の例を示す</a:t>
            </a:r>
            <a:endParaRPr lang="en-US" altLang="ja-JP" dirty="0" smtClean="0"/>
          </a:p>
          <a:p>
            <a:pPr lvl="1"/>
            <a:r>
              <a:rPr kumimoji="1" lang="en-US" altLang="ja-JP" dirty="0" smtClean="0"/>
              <a:t>3 + 6 = 2 (9 = 2 mod 7)</a:t>
            </a:r>
          </a:p>
          <a:p>
            <a:pPr lvl="1"/>
            <a:r>
              <a:rPr lang="en-US" altLang="ja-JP" dirty="0" smtClean="0"/>
              <a:t>2 – 4 = 5 (-2 = 5 mod 7)</a:t>
            </a:r>
          </a:p>
          <a:p>
            <a:pPr lvl="1"/>
            <a:r>
              <a:rPr kumimoji="1" lang="en-US" altLang="ja-JP" dirty="0" smtClean="0"/>
              <a:t>3 * 4 = 5 (12 = 5 mod 7)</a:t>
            </a:r>
          </a:p>
          <a:p>
            <a:pPr lvl="1"/>
            <a:r>
              <a:rPr lang="en-US" altLang="ja-JP" dirty="0" smtClean="0"/>
              <a:t>2 / 5 = 6 (5 * 6 = 2 mod 7)</a:t>
            </a:r>
            <a:endParaRPr kumimoji="1" lang="ja-JP" altLang="en-US" dirty="0"/>
          </a:p>
        </p:txBody>
      </p:sp>
      <p:sp>
        <p:nvSpPr>
          <p:cNvPr id="4" name="フローチャート: 処理 3"/>
          <p:cNvSpPr/>
          <p:nvPr/>
        </p:nvSpPr>
        <p:spPr>
          <a:xfrm>
            <a:off x="2428860" y="4857760"/>
            <a:ext cx="5000660" cy="714380"/>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dirty="0" smtClean="0"/>
              <a:t>除算がわかりにくいが</a:t>
            </a:r>
            <a:endParaRPr kumimoji="1" lang="en-US" altLang="ja-JP" dirty="0" smtClean="0"/>
          </a:p>
          <a:p>
            <a:pPr algn="ctr"/>
            <a:r>
              <a:rPr lang="ja-JP" altLang="en-US" dirty="0" smtClean="0"/>
              <a:t>乗算の逆演算として定義していると考える</a:t>
            </a:r>
            <a:endParaRPr kumimoji="1" lang="ja-JP"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Ax = b (mod 7) </a:t>
            </a:r>
            <a:r>
              <a:rPr kumimoji="1" lang="ja-JP" altLang="en-US" dirty="0" smtClean="0"/>
              <a:t>の解法</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通常の実数上での連立方程式 </a:t>
            </a:r>
            <a:r>
              <a:rPr kumimoji="1" lang="en-US" altLang="ja-JP" dirty="0" smtClean="0"/>
              <a:t>Ax = b </a:t>
            </a:r>
            <a:r>
              <a:rPr kumimoji="1" lang="ja-JP" altLang="en-US" dirty="0" smtClean="0"/>
              <a:t>を解くガウスの消去法のアルゴリズムを書く</a:t>
            </a:r>
            <a:endParaRPr kumimoji="1" lang="en-US" altLang="ja-JP" dirty="0" smtClean="0"/>
          </a:p>
          <a:p>
            <a:r>
              <a:rPr lang="ja-JP" altLang="en-US" dirty="0" smtClean="0"/>
              <a:t>実数上の加減乗除を</a:t>
            </a:r>
            <a:r>
              <a:rPr lang="en-US" altLang="ja-JP" dirty="0" smtClean="0"/>
              <a:t>GF(7)</a:t>
            </a:r>
            <a:r>
              <a:rPr lang="ja-JP" altLang="en-US" dirty="0" smtClean="0"/>
              <a:t>上での加減乗除に置き換える</a:t>
            </a:r>
            <a:endParaRPr lang="en-US" altLang="ja-JP" dirty="0" smtClean="0"/>
          </a:p>
          <a:p>
            <a:r>
              <a:rPr kumimoji="1" lang="en-US" altLang="ja-JP" dirty="0" smtClean="0"/>
              <a:t>Ax = b (mod 7) </a:t>
            </a:r>
            <a:r>
              <a:rPr kumimoji="1" lang="ja-JP" altLang="en-US" dirty="0" smtClean="0"/>
              <a:t>を解く</a:t>
            </a:r>
            <a:r>
              <a:rPr lang="ja-JP" altLang="en-US" dirty="0" smtClean="0"/>
              <a:t>ガウスの消去法の</a:t>
            </a:r>
            <a:r>
              <a:rPr lang="ja-JP" altLang="en-US" dirty="0" smtClean="0"/>
              <a:t>アルゴリズムができる</a:t>
            </a:r>
            <a:endParaRPr kumimoji="1" lang="ja-JP"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まとめ</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線型代数を勉強しましょう</a:t>
            </a:r>
            <a:endParaRPr lang="en-US" altLang="ja-JP" dirty="0" smtClean="0"/>
          </a:p>
          <a:p>
            <a:r>
              <a:rPr lang="ja-JP" altLang="en-US" dirty="0" smtClean="0"/>
              <a:t>有限体</a:t>
            </a:r>
            <a:r>
              <a:rPr kumimoji="1" lang="ja-JP" altLang="en-US" dirty="0" smtClean="0"/>
              <a:t>を勉強しましょう</a:t>
            </a:r>
            <a:endParaRPr kumimoji="1" lang="en-US" altLang="ja-JP" dirty="0" smtClean="0"/>
          </a:p>
          <a:p>
            <a:r>
              <a:rPr lang="ja-JP" altLang="en-US" dirty="0" smtClean="0"/>
              <a:t>どちら</a:t>
            </a:r>
            <a:r>
              <a:rPr lang="ja-JP" altLang="en-US" dirty="0" smtClean="0"/>
              <a:t>も </a:t>
            </a:r>
            <a:r>
              <a:rPr lang="en-US" altLang="ja-JP" dirty="0" smtClean="0"/>
              <a:t>ICPC </a:t>
            </a:r>
            <a:r>
              <a:rPr lang="ja-JP" altLang="en-US" dirty="0" smtClean="0"/>
              <a:t>で出題されるだけでなく，コンピュータ科学を学ぶ上で重要な道具です．この機会に</a:t>
            </a:r>
            <a:r>
              <a:rPr lang="ja-JP" altLang="en-US" smtClean="0"/>
              <a:t>勉強して損はないでしょう．</a:t>
            </a:r>
            <a:endParaRPr kumimoji="1" lang="en-US" altLang="ja-JP" dirty="0" smtClean="0"/>
          </a:p>
        </p:txBody>
      </p:sp>
    </p:spTree>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TotalTime>
  <Words>612</Words>
  <PresentationFormat>画面に合わせる (4:3)</PresentationFormat>
  <Paragraphs>54</Paragraphs>
  <Slides>8</Slides>
  <Notes>8</Notes>
  <HiddenSlides>0</HiddenSlides>
  <MMClips>0</MMClips>
  <ScaleCrop>false</ScaleCrop>
  <HeadingPairs>
    <vt:vector size="4" baseType="variant">
      <vt:variant>
        <vt:lpstr>テーマ</vt:lpstr>
      </vt:variant>
      <vt:variant>
        <vt:i4>1</vt:i4>
      </vt:variant>
      <vt:variant>
        <vt:lpstr>スライド タイトル</vt:lpstr>
      </vt:variant>
      <vt:variant>
        <vt:i4>8</vt:i4>
      </vt:variant>
    </vt:vector>
  </HeadingPairs>
  <TitlesOfParts>
    <vt:vector size="9" baseType="lpstr">
      <vt:lpstr>Office テーマ</vt:lpstr>
      <vt:lpstr>Problem J Tile Puzzle</vt:lpstr>
      <vt:lpstr>問題概要</vt:lpstr>
      <vt:lpstr>定式化</vt:lpstr>
      <vt:lpstr>連立一次方程式</vt:lpstr>
      <vt:lpstr>体と線型代数</vt:lpstr>
      <vt:lpstr>GF(7)の加減乗除</vt:lpstr>
      <vt:lpstr>Ax = b (mod 7) の解法</vt:lpstr>
      <vt:lpstr>まとめ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J Tile Puzzle</dc:title>
  <cp:lastModifiedBy> </cp:lastModifiedBy>
  <cp:revision>43</cp:revision>
  <dcterms:modified xsi:type="dcterms:W3CDTF">2008-09-12T20:14:26Z</dcterms:modified>
</cp:coreProperties>
</file>