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78" r:id="rId4"/>
    <p:sldId id="273" r:id="rId5"/>
    <p:sldId id="279" r:id="rId6"/>
    <p:sldId id="271" r:id="rId7"/>
    <p:sldId id="260"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57" autoAdjust="0"/>
    <p:restoredTop sz="94658" autoAdjust="0"/>
  </p:normalViewPr>
  <p:slideViewPr>
    <p:cSldViewPr>
      <p:cViewPr varScale="1">
        <p:scale>
          <a:sx n="83" d="100"/>
          <a:sy n="83" d="100"/>
        </p:scale>
        <p:origin x="-1387" y="-72"/>
      </p:cViewPr>
      <p:guideLst>
        <p:guide orient="horz" pos="2160"/>
        <p:guide pos="2880"/>
      </p:guideLst>
    </p:cSldViewPr>
  </p:slideViewPr>
  <p:outlineViewPr>
    <p:cViewPr>
      <p:scale>
        <a:sx n="33" d="100"/>
        <a:sy n="33" d="100"/>
      </p:scale>
      <p:origin x="0" y="88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0" name="直角三角形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タイトル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ja-JP" altLang="en-US" smtClean="0"/>
              <a:t>マスタ タイトルの書式設定</a:t>
            </a:r>
            <a:endParaRPr kumimoji="0" lang="en-US"/>
          </a:p>
        </p:txBody>
      </p:sp>
      <p:sp>
        <p:nvSpPr>
          <p:cNvPr id="17" name="サブタイトル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 サブタイトルの書式設定</a:t>
            </a:r>
            <a:endParaRPr kumimoji="0" lang="en-US"/>
          </a:p>
        </p:txBody>
      </p:sp>
      <p:grpSp>
        <p:nvGrpSpPr>
          <p:cNvPr id="2" name="グループ化 1"/>
          <p:cNvGrpSpPr/>
          <p:nvPr/>
        </p:nvGrpSpPr>
        <p:grpSpPr>
          <a:xfrm>
            <a:off x="-3765" y="4953000"/>
            <a:ext cx="9147765" cy="1912088"/>
            <a:chOff x="-3765" y="4832896"/>
            <a:chExt cx="9147765" cy="2032192"/>
          </a:xfrm>
        </p:grpSpPr>
        <p:sp>
          <p:nvSpPr>
            <p:cNvPr id="7" name="フリーフォーム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フリーフォーム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フリーフォーム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直線コネクタ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日付プレースホルダ 29"/>
          <p:cNvSpPr>
            <a:spLocks noGrp="1"/>
          </p:cNvSpPr>
          <p:nvPr>
            <p:ph type="dt" sz="half" idx="10"/>
          </p:nvPr>
        </p:nvSpPr>
        <p:spPr/>
        <p:txBody>
          <a:bodyPr/>
          <a:lstStyle>
            <a:lvl1pPr>
              <a:defRPr>
                <a:solidFill>
                  <a:srgbClr val="FFFFFF"/>
                </a:solidFill>
              </a:defRPr>
            </a:lvl1pPr>
            <a:extLst/>
          </a:lstStyle>
          <a:p>
            <a:fld id="{E90ED720-0104-4369-84BC-D37694168613}" type="datetimeFigureOut">
              <a:rPr kumimoji="1" lang="ja-JP" altLang="en-US" smtClean="0"/>
              <a:pPr/>
              <a:t>2012/11/20</a:t>
            </a:fld>
            <a:endParaRPr kumimoji="1" lang="ja-JP" altLang="en-US"/>
          </a:p>
        </p:txBody>
      </p:sp>
      <p:sp>
        <p:nvSpPr>
          <p:cNvPr id="19" name="フッター プレースホルダ 18"/>
          <p:cNvSpPr>
            <a:spLocks noGrp="1"/>
          </p:cNvSpPr>
          <p:nvPr>
            <p:ph type="ftr" sz="quarter" idx="11"/>
          </p:nvPr>
        </p:nvSpPr>
        <p:spPr/>
        <p:txBody>
          <a:bodyPr/>
          <a:lstStyle>
            <a:lvl1pPr>
              <a:defRPr>
                <a:solidFill>
                  <a:schemeClr val="accent1">
                    <a:tint val="20000"/>
                  </a:schemeClr>
                </a:solidFill>
              </a:defRPr>
            </a:lvl1pPr>
            <a:extLst/>
          </a:lstStyle>
          <a:p>
            <a:endParaRPr kumimoji="1" lang="ja-JP" altLang="en-US"/>
          </a:p>
        </p:txBody>
      </p:sp>
      <p:sp>
        <p:nvSpPr>
          <p:cNvPr id="27" name="スライド番号プレースホルダ 26"/>
          <p:cNvSpPr>
            <a:spLocks noGrp="1"/>
          </p:cNvSpPr>
          <p:nvPr>
            <p:ph type="sldNum" sz="quarter" idx="12"/>
          </p:nvPr>
        </p:nvSpPr>
        <p:spPr/>
        <p:txBody>
          <a:bodyPr/>
          <a:lstStyle>
            <a:lvl1pPr>
              <a:defRPr>
                <a:solidFill>
                  <a:srgbClr val="FFFFFF"/>
                </a:solidFill>
              </a:defRPr>
            </a:lvl1pPr>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3" name="コンテンツ プレースホルダ 2"/>
          <p:cNvSpPr>
            <a:spLocks noGrp="1"/>
          </p:cNvSpPr>
          <p:nvPr>
            <p:ph idx="1"/>
          </p:nvPr>
        </p:nvSpPr>
        <p:spPr/>
        <p:txBody>
          <a:bodyPr/>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2012/11/20</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7" name="タイトル 6"/>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bg>
      <p:bgRef idx="1002">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2012/11/20</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7" name="山形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山形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bg>
      <p:bgRef idx="1002">
        <a:schemeClr val="bg1"/>
      </p:bgRef>
    </p:bg>
    <p:spTree>
      <p:nvGrpSpPr>
        <p:cNvPr id="1" name=""/>
        <p:cNvGrpSpPr/>
        <p:nvPr/>
      </p:nvGrpSpPr>
      <p:grpSpPr>
        <a:xfrm>
          <a:off x="0" y="0"/>
          <a:ext cx="0" cy="0"/>
          <a:chOff x="0" y="0"/>
          <a:chExt cx="0" cy="0"/>
        </a:xfrm>
      </p:grpSpPr>
      <p:sp>
        <p:nvSpPr>
          <p:cNvPr id="3" name="コンテンツ プレースホルダ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E90ED720-0104-4369-84BC-D37694168613}" type="datetimeFigureOut">
              <a:rPr kumimoji="1" lang="ja-JP" altLang="en-US" smtClean="0"/>
              <a:pPr/>
              <a:t>2012/11/20</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8" name="タイトル 7"/>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8229600" cy="1143000"/>
          </a:xfrm>
        </p:spPr>
        <p:txBody>
          <a:bodyPr anchor="ctr"/>
          <a:lstStyle>
            <a:lvl1pPr>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extLst/>
          </a:lstStyle>
          <a:p>
            <a:fld id="{E90ED720-0104-4369-84BC-D37694168613}" type="datetimeFigureOut">
              <a:rPr kumimoji="1" lang="ja-JP" altLang="en-US" smtClean="0"/>
              <a:pPr/>
              <a:t>2012/11/20</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9" name="スライド番号プレースホルダ 8"/>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bg>
      <p:bgRef idx="1002">
        <a:schemeClr val="bg1"/>
      </p:bgRef>
    </p:bg>
    <p:spTree>
      <p:nvGrpSpPr>
        <p:cNvPr id="1" name=""/>
        <p:cNvGrpSpPr/>
        <p:nvPr/>
      </p:nvGrpSpPr>
      <p:grpSpPr>
        <a:xfrm>
          <a:off x="0" y="0"/>
          <a:ext cx="0" cy="0"/>
          <a:chOff x="0" y="0"/>
          <a:chExt cx="0" cy="0"/>
        </a:xfrm>
      </p:grpSpPr>
      <p:sp>
        <p:nvSpPr>
          <p:cNvPr id="3" name="日付プレースホルダ 2"/>
          <p:cNvSpPr>
            <a:spLocks noGrp="1"/>
          </p:cNvSpPr>
          <p:nvPr>
            <p:ph type="dt" sz="half" idx="10"/>
          </p:nvPr>
        </p:nvSpPr>
        <p:spPr/>
        <p:txBody>
          <a:bodyPr/>
          <a:lstStyle>
            <a:extLst/>
          </a:lstStyle>
          <a:p>
            <a:fld id="{E90ED720-0104-4369-84BC-D37694168613}" type="datetimeFigureOut">
              <a:rPr kumimoji="1" lang="ja-JP" altLang="en-US" smtClean="0"/>
              <a:pPr/>
              <a:t>2012/11/20</a:t>
            </a:fld>
            <a:endParaRPr kumimoji="1" lang="ja-JP" altLang="en-US"/>
          </a:p>
        </p:txBody>
      </p:sp>
      <p:sp>
        <p:nvSpPr>
          <p:cNvPr id="4" name="フッター プレースホルダ 3"/>
          <p:cNvSpPr>
            <a:spLocks noGrp="1"/>
          </p:cNvSpPr>
          <p:nvPr>
            <p:ph type="ftr" sz="quarter" idx="11"/>
          </p:nvPr>
        </p:nvSpPr>
        <p:spPr/>
        <p:txBody>
          <a:bodyPr/>
          <a:lstStyle>
            <a:extLst/>
          </a:lstStyle>
          <a:p>
            <a:endParaRPr kumimoji="1" lang="ja-JP" altLang="en-US"/>
          </a:p>
        </p:txBody>
      </p:sp>
      <p:sp>
        <p:nvSpPr>
          <p:cNvPr id="5" name="スライド番号プレースホルダ 4"/>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
        <p:nvSpPr>
          <p:cNvPr id="6" name="タイトル 5"/>
          <p:cNvSpPr>
            <a:spLocks noGrp="1"/>
          </p:cNvSpPr>
          <p:nvPr>
            <p:ph type="title"/>
          </p:nvPr>
        </p:nvSpPr>
        <p:spPr/>
        <p:txBody>
          <a:bodyPr rtlCol="0"/>
          <a:lstStyle>
            <a:extLst/>
          </a:lstStyle>
          <a:p>
            <a:r>
              <a:rPr kumimoji="0" lang="ja-JP" altLang="en-US" smtClean="0"/>
              <a:t>マスタ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extLst/>
          </a:lstStyle>
          <a:p>
            <a:fld id="{E90ED720-0104-4369-84BC-D37694168613}" type="datetimeFigureOut">
              <a:rPr kumimoji="1" lang="ja-JP" altLang="en-US" smtClean="0"/>
              <a:pPr/>
              <a:t>2012/11/20</a:t>
            </a:fld>
            <a:endParaRPr kumimoji="1" lang="ja-JP" altLang="en-US"/>
          </a:p>
        </p:txBody>
      </p:sp>
      <p:sp>
        <p:nvSpPr>
          <p:cNvPr id="3" name="フッター プレースホルダ 2"/>
          <p:cNvSpPr>
            <a:spLocks noGrp="1"/>
          </p:cNvSpPr>
          <p:nvPr>
            <p:ph type="ftr" sz="quarter" idx="11"/>
          </p:nvPr>
        </p:nvSpPr>
        <p:spPr/>
        <p:txBody>
          <a:bodyPr/>
          <a:lstStyle>
            <a:extLst/>
          </a:lstStyle>
          <a:p>
            <a:endParaRPr kumimoji="1" lang="ja-JP" altLang="en-US"/>
          </a:p>
        </p:txBody>
      </p:sp>
      <p:sp>
        <p:nvSpPr>
          <p:cNvPr id="4" name="スライド番号プレースホルダ 3"/>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bg>
      <p:bgRef idx="1003">
        <a:schemeClr val="bg1"/>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a:xfrm>
            <a:off x="6727032" y="6407944"/>
            <a:ext cx="1920240" cy="365760"/>
          </a:xfrm>
        </p:spPr>
        <p:txBody>
          <a:bodyPr/>
          <a:lstStyle>
            <a:extLst/>
          </a:lstStyle>
          <a:p>
            <a:fld id="{E90ED720-0104-4369-84BC-D37694168613}" type="datetimeFigureOut">
              <a:rPr kumimoji="1" lang="ja-JP" altLang="en-US" smtClean="0"/>
              <a:pPr/>
              <a:t>2012/11/20</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2">
        <a:schemeClr val="bg1"/>
      </p:bgRef>
    </p:bg>
    <p:spTree>
      <p:nvGrpSpPr>
        <p:cNvPr id="1" name=""/>
        <p:cNvGrpSpPr/>
        <p:nvPr/>
      </p:nvGrpSpPr>
      <p:grpSpPr>
        <a:xfrm>
          <a:off x="0" y="0"/>
          <a:ext cx="0" cy="0"/>
          <a:chOff x="0" y="0"/>
          <a:chExt cx="0" cy="0"/>
        </a:xfrm>
      </p:grpSpPr>
      <p:sp>
        <p:nvSpPr>
          <p:cNvPr id="4" name="テキスト プレースホルダ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ja-JP" altLang="en-US" smtClean="0"/>
              <a:t>マスタ テキストの書式設定</a:t>
            </a:r>
          </a:p>
        </p:txBody>
      </p:sp>
      <p:sp>
        <p:nvSpPr>
          <p:cNvPr id="3" name="図プレースホルダ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ja-JP" altLang="en-US" smtClean="0"/>
              <a:t>アイコンをクリックして図を追加</a:t>
            </a:r>
            <a:endParaRPr kumimoji="0" lang="en-US" dirty="0"/>
          </a:p>
        </p:txBody>
      </p:sp>
      <p:sp>
        <p:nvSpPr>
          <p:cNvPr id="5" name="日付プレースホルダ 4"/>
          <p:cNvSpPr>
            <a:spLocks noGrp="1"/>
          </p:cNvSpPr>
          <p:nvPr>
            <p:ph type="dt" sz="half" idx="10"/>
          </p:nvPr>
        </p:nvSpPr>
        <p:spPr/>
        <p:txBody>
          <a:bodyPr/>
          <a:lstStyle>
            <a:lvl1pPr>
              <a:defRPr>
                <a:solidFill>
                  <a:schemeClr val="tx1"/>
                </a:solidFill>
              </a:defRPr>
            </a:lvl1pPr>
            <a:extLst/>
          </a:lstStyle>
          <a:p>
            <a:fld id="{E90ED720-0104-4369-84BC-D37694168613}" type="datetimeFigureOut">
              <a:rPr kumimoji="1" lang="ja-JP" altLang="en-US" smtClean="0"/>
              <a:pPr/>
              <a:t>2012/11/20</a:t>
            </a:fld>
            <a:endParaRPr kumimoji="1" lang="ja-JP" altLang="en-US"/>
          </a:p>
        </p:txBody>
      </p:sp>
      <p:sp>
        <p:nvSpPr>
          <p:cNvPr id="6" name="フッター プレースホルダ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1" lang="ja-JP" altLang="en-US"/>
          </a:p>
        </p:txBody>
      </p:sp>
      <p:sp>
        <p:nvSpPr>
          <p:cNvPr id="7" name="スライド番号プレースホルダ 6"/>
          <p:cNvSpPr>
            <a:spLocks noGrp="1"/>
          </p:cNvSpPr>
          <p:nvPr>
            <p:ph type="sldNum" sz="quarter" idx="12"/>
          </p:nvPr>
        </p:nvSpPr>
        <p:spPr/>
        <p:txBody>
          <a:bodyPr/>
          <a:lstStyle>
            <a:lvl1pPr>
              <a:defRPr>
                <a:solidFill>
                  <a:schemeClr val="tx1"/>
                </a:solidFill>
              </a:defRPr>
            </a:lvl1pPr>
            <a:extLst/>
          </a:lstStyle>
          <a:p>
            <a:fld id="{D2D8002D-B5B0-4BAC-B1F6-782DDCCE6D9C}" type="slidenum">
              <a:rPr kumimoji="1" lang="ja-JP" altLang="en-US" smtClean="0"/>
              <a:pPr/>
              <a:t>‹#›</a:t>
            </a:fld>
            <a:endParaRPr kumimoji="1" lang="ja-JP" altLang="en-US"/>
          </a:p>
        </p:txBody>
      </p:sp>
      <p:sp>
        <p:nvSpPr>
          <p:cNvPr id="2" name="タイトル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ja-JP" altLang="en-US" smtClean="0"/>
              <a:t>マスタ タイトルの書式設定</a:t>
            </a:r>
            <a:endParaRPr kumimoji="0" lang="en-US"/>
          </a:p>
        </p:txBody>
      </p:sp>
      <p:sp>
        <p:nvSpPr>
          <p:cNvPr id="8" name="フリーフォーム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フリーフォーム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直角三角形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直線コネクタ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山形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山形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1481329"/>
            <a:ext cx="8229600" cy="4386071"/>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2012/11/20</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44013" y="274640"/>
            <a:ext cx="1777470" cy="5592761"/>
          </a:xfrm>
        </p:spPr>
        <p:txBody>
          <a:bodyPr vert="eaVert"/>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274641"/>
            <a:ext cx="6324600" cy="5592760"/>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E90ED720-0104-4369-84BC-D37694168613}" type="datetimeFigureOut">
              <a:rPr kumimoji="1" lang="ja-JP" altLang="en-US" smtClean="0"/>
              <a:pPr/>
              <a:t>2012/11/20</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D2D8002D-B5B0-4BAC-B1F6-782DDCCE6D9C}" type="slidenum">
              <a:rPr kumimoji="1" lang="ja-JP" altLang="en-US" smtClean="0"/>
              <a:pPr/>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フリーフォーム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フリーフォーム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直角三角形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直線コネクタ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タイトル プレースホルダ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ja-JP" altLang="en-US" smtClean="0"/>
              <a:t>マスタ タイトルの書式設定</a:t>
            </a:r>
            <a:endParaRPr kumimoji="0" lang="en-US"/>
          </a:p>
        </p:txBody>
      </p:sp>
      <p:sp>
        <p:nvSpPr>
          <p:cNvPr id="30" name="テキスト プレースホルダ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0" name="日付プレースホルダ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90ED720-0104-4369-84BC-D37694168613}" type="datetimeFigureOut">
              <a:rPr kumimoji="1" lang="ja-JP" altLang="en-US" smtClean="0"/>
              <a:pPr/>
              <a:t>2012/11/20</a:t>
            </a:fld>
            <a:endParaRPr kumimoji="1" lang="ja-JP" altLang="en-US"/>
          </a:p>
        </p:txBody>
      </p:sp>
      <p:sp>
        <p:nvSpPr>
          <p:cNvPr id="22" name="フッター プレースホルダ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kumimoji="1" lang="ja-JP" altLang="en-US"/>
          </a:p>
        </p:txBody>
      </p:sp>
      <p:sp>
        <p:nvSpPr>
          <p:cNvPr id="18" name="スライド番号プレースホルダ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2D8002D-B5B0-4BAC-B1F6-782DDCCE6D9C}" type="slidenum">
              <a:rPr kumimoji="1" lang="ja-JP" altLang="en-US" smtClean="0"/>
              <a:pPr/>
              <a:t>‹#›</a:t>
            </a:fld>
            <a:endParaRPr kumimoji="1" lang="ja-JP"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1"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1"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1"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1"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1"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1"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1"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1"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1" sz="1600" kern="1200" baseline="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a:bodyPr>
          <a:lstStyle/>
          <a:p>
            <a:r>
              <a:rPr lang="en-US" altLang="ja-JP" sz="1800" dirty="0" smtClean="0"/>
              <a:t>ICPC Summer Camp 2012 Day 4</a:t>
            </a:r>
            <a:r>
              <a:rPr lang="en-US" altLang="ja-JP" sz="4000" dirty="0" smtClean="0"/>
              <a:t/>
            </a:r>
            <a:br>
              <a:rPr lang="en-US" altLang="ja-JP" sz="4000" dirty="0" smtClean="0"/>
            </a:br>
            <a:r>
              <a:rPr kumimoji="1" lang="ja-JP" altLang="en-US" dirty="0" smtClean="0"/>
              <a:t>問題 </a:t>
            </a:r>
            <a:r>
              <a:rPr kumimoji="1" lang="en-US" altLang="ja-JP" dirty="0" smtClean="0"/>
              <a:t>J</a:t>
            </a:r>
            <a:r>
              <a:rPr lang="ja-JP" altLang="en-US" dirty="0" smtClean="0"/>
              <a:t> </a:t>
            </a:r>
            <a:r>
              <a:rPr lang="en-US" altLang="ja-JP" dirty="0" smtClean="0"/>
              <a:t>– </a:t>
            </a:r>
            <a:r>
              <a:rPr lang="en-US" altLang="ja-JP" dirty="0" err="1" smtClean="0"/>
              <a:t>Usoperant</a:t>
            </a:r>
            <a:r>
              <a:rPr kumimoji="1" lang="en-US" altLang="ja-JP" dirty="0" smtClean="0"/>
              <a:t/>
            </a:r>
            <a:br>
              <a:rPr kumimoji="1" lang="en-US" altLang="ja-JP" dirty="0" smtClean="0"/>
            </a:br>
            <a:endParaRPr kumimoji="1" lang="ja-JP" altLang="en-US" sz="2000" dirty="0"/>
          </a:p>
        </p:txBody>
      </p:sp>
      <p:sp>
        <p:nvSpPr>
          <p:cNvPr id="3" name="サブタイトル 2"/>
          <p:cNvSpPr>
            <a:spLocks noGrp="1"/>
          </p:cNvSpPr>
          <p:nvPr>
            <p:ph type="subTitle" idx="1"/>
          </p:nvPr>
        </p:nvSpPr>
        <p:spPr/>
        <p:txBody>
          <a:bodyPr>
            <a:normAutofit fontScale="92500" lnSpcReduction="20000"/>
          </a:bodyPr>
          <a:lstStyle/>
          <a:p>
            <a:r>
              <a:rPr kumimoji="1" lang="ja-JP" altLang="en-US" dirty="0" smtClean="0"/>
              <a:t>原案</a:t>
            </a:r>
            <a:r>
              <a:rPr kumimoji="1" lang="ja-JP" altLang="en-US" dirty="0" smtClean="0"/>
              <a:t>：野田</a:t>
            </a:r>
            <a:endParaRPr lang="en-US" altLang="ja-JP" dirty="0" smtClean="0"/>
          </a:p>
          <a:p>
            <a:r>
              <a:rPr lang="ja-JP" altLang="en-US" dirty="0" smtClean="0"/>
              <a:t>解答例：</a:t>
            </a:r>
            <a:r>
              <a:rPr lang="ja-JP" altLang="en-US" dirty="0" smtClean="0"/>
              <a:t>宮村、橋本</a:t>
            </a:r>
            <a:endParaRPr lang="en-US" altLang="ja-JP" dirty="0" smtClean="0"/>
          </a:p>
          <a:p>
            <a:r>
              <a:rPr lang="ja-JP" altLang="en-US" dirty="0" smtClean="0"/>
              <a:t>解説：森</a:t>
            </a:r>
            <a:endParaRPr lang="en-US" altLang="ja-JP" dirty="0" smtClean="0"/>
          </a:p>
        </p:txBody>
      </p:sp>
      <p:sp>
        <p:nvSpPr>
          <p:cNvPr id="4" name="pptTeX_Preamble" descr="\documentclass[12pt]{jarticle}&#10;\pagestyle{empty}&#10;\usepackage{amsmath}&#10;\usepackage[dvips]{color}" hidden="1"/>
          <p:cNvSpPr txBox="1"/>
          <p:nvPr/>
        </p:nvSpPr>
        <p:spPr>
          <a:xfrm>
            <a:off x="-1651000" y="-635000"/>
            <a:ext cx="1651000" cy="635000"/>
          </a:xfrm>
          <a:prstGeom prst="rect">
            <a:avLst/>
          </a:prstGeom>
          <a:noFill/>
        </p:spPr>
        <p:txBody>
          <a:bodyPr vert="horz" rtlCol="0">
            <a:spAutoFit/>
          </a:bodyPr>
          <a:lstStyle/>
          <a:p>
            <a:endParaRPr kumimoji="1" lang="ja-JP"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コンテンツ プレースホルダ 2"/>
              <p:cNvSpPr>
                <a:spLocks noGrp="1"/>
              </p:cNvSpPr>
              <p:nvPr>
                <p:ph idx="1"/>
              </p:nvPr>
            </p:nvSpPr>
            <p:spPr/>
            <p:txBody>
              <a:bodyPr>
                <a:normAutofit/>
              </a:bodyPr>
              <a:lstStyle/>
              <a:p>
                <a:r>
                  <a:rPr lang="ja-JP" altLang="en-US" dirty="0" smtClean="0"/>
                  <a:t>単語が</a:t>
                </a:r>
                <a14:m>
                  <m:oMath xmlns:m="http://schemas.openxmlformats.org/officeDocument/2006/math">
                    <m:r>
                      <a:rPr lang="en-US" altLang="ja-JP" b="0" i="1" smtClean="0">
                        <a:latin typeface="Cambria Math"/>
                      </a:rPr>
                      <m:t>𝑁</m:t>
                    </m:r>
                  </m:oMath>
                </a14:m>
                <a:r>
                  <a:rPr lang="ja-JP" altLang="en-US" dirty="0" smtClean="0"/>
                  <a:t>個与えられる</a:t>
                </a:r>
                <a:endParaRPr lang="en-US" altLang="ja-JP" dirty="0" smtClean="0"/>
              </a:p>
              <a:p>
                <a:pPr lvl="1"/>
                <a:r>
                  <a:rPr lang="ja-JP" altLang="en-US" dirty="0" smtClean="0"/>
                  <a:t>単語の長さは</a:t>
                </a:r>
                <a14:m>
                  <m:oMath xmlns:m="http://schemas.openxmlformats.org/officeDocument/2006/math">
                    <m:sSub>
                      <m:sSubPr>
                        <m:ctrlPr>
                          <a:rPr lang="en-US" altLang="ja-JP" b="0" i="1" smtClean="0">
                            <a:latin typeface="Cambria Math"/>
                          </a:rPr>
                        </m:ctrlPr>
                      </m:sSubPr>
                      <m:e>
                        <m:r>
                          <a:rPr lang="en-US" altLang="ja-JP" b="0" i="1" smtClean="0">
                            <a:latin typeface="Cambria Math"/>
                          </a:rPr>
                          <m:t>𝑀</m:t>
                        </m:r>
                      </m:e>
                      <m:sub>
                        <m:r>
                          <a:rPr lang="en-US" altLang="ja-JP" b="0" i="1" smtClean="0">
                            <a:latin typeface="Cambria Math"/>
                          </a:rPr>
                          <m:t>𝑖</m:t>
                        </m:r>
                      </m:sub>
                    </m:sSub>
                  </m:oMath>
                </a14:m>
                <a:endParaRPr lang="en-US" altLang="ja-JP" dirty="0" smtClean="0"/>
              </a:p>
              <a:p>
                <a:r>
                  <a:rPr lang="ja-JP" altLang="en-US" dirty="0" smtClean="0"/>
                  <a:t>単語</a:t>
                </a:r>
                <a14:m>
                  <m:oMath xmlns:m="http://schemas.openxmlformats.org/officeDocument/2006/math">
                    <m:r>
                      <a:rPr lang="en-US" altLang="ja-JP" b="0" i="1" smtClean="0">
                        <a:latin typeface="Cambria Math"/>
                      </a:rPr>
                      <m:t>𝑖</m:t>
                    </m:r>
                  </m:oMath>
                </a14:m>
                <a:r>
                  <a:rPr lang="ja-JP" altLang="en-US" dirty="0" smtClean="0"/>
                  <a:t>は別の単語</a:t>
                </a:r>
                <a14:m>
                  <m:oMath xmlns:m="http://schemas.openxmlformats.org/officeDocument/2006/math">
                    <m:sSub>
                      <m:sSubPr>
                        <m:ctrlPr>
                          <a:rPr lang="en-US" altLang="ja-JP" b="0" i="1" smtClean="0">
                            <a:latin typeface="Cambria Math"/>
                          </a:rPr>
                        </m:ctrlPr>
                      </m:sSubPr>
                      <m:e>
                        <m:r>
                          <a:rPr lang="en-US" altLang="ja-JP" b="0" i="1" smtClean="0">
                            <a:latin typeface="Cambria Math"/>
                          </a:rPr>
                          <m:t>𝐿</m:t>
                        </m:r>
                      </m:e>
                      <m:sub>
                        <m:r>
                          <a:rPr lang="en-US" altLang="ja-JP" b="0" i="1" smtClean="0">
                            <a:latin typeface="Cambria Math"/>
                          </a:rPr>
                          <m:t>𝑖</m:t>
                        </m:r>
                      </m:sub>
                    </m:sSub>
                  </m:oMath>
                </a14:m>
                <a:r>
                  <a:rPr lang="ja-JP" altLang="en-US" dirty="0" smtClean="0"/>
                  <a:t>を修飾している時、</a:t>
                </a:r>
                <a14:m>
                  <m:oMath xmlns:m="http://schemas.openxmlformats.org/officeDocument/2006/math">
                    <m:sSub>
                      <m:sSubPr>
                        <m:ctrlPr>
                          <a:rPr lang="en-US" altLang="ja-JP" b="0" i="1" smtClean="0">
                            <a:latin typeface="Cambria Math"/>
                          </a:rPr>
                        </m:ctrlPr>
                      </m:sSubPr>
                      <m:e>
                        <m:r>
                          <a:rPr lang="en-US" altLang="ja-JP" b="0" i="1" smtClean="0">
                            <a:latin typeface="Cambria Math"/>
                          </a:rPr>
                          <m:t>𝐿</m:t>
                        </m:r>
                      </m:e>
                      <m:sub>
                        <m:r>
                          <a:rPr lang="en-US" altLang="ja-JP" b="0" i="1" smtClean="0">
                            <a:latin typeface="Cambria Math"/>
                          </a:rPr>
                          <m:t>𝑖</m:t>
                        </m:r>
                      </m:sub>
                    </m:sSub>
                  </m:oMath>
                </a14:m>
                <a:r>
                  <a:rPr lang="ja-JP" altLang="en-US" b="0" dirty="0" smtClean="0"/>
                  <a:t>よりも前に置かなければならない</a:t>
                </a:r>
                <a:endParaRPr lang="en-US" altLang="ja-JP" b="0" dirty="0" smtClean="0"/>
              </a:p>
              <a:p>
                <a:r>
                  <a:rPr lang="ja-JP" altLang="en-US" dirty="0" smtClean="0"/>
                  <a:t>単語</a:t>
                </a:r>
                <a14:m>
                  <m:oMath xmlns:m="http://schemas.openxmlformats.org/officeDocument/2006/math">
                    <m:r>
                      <a:rPr lang="en-US" altLang="ja-JP" b="0" i="1" smtClean="0">
                        <a:latin typeface="Cambria Math"/>
                      </a:rPr>
                      <m:t>𝑖</m:t>
                    </m:r>
                  </m:oMath>
                </a14:m>
                <a:r>
                  <a:rPr lang="ja-JP" altLang="en-US" b="0" dirty="0" smtClean="0"/>
                  <a:t>と</a:t>
                </a:r>
                <a14:m>
                  <m:oMath xmlns:m="http://schemas.openxmlformats.org/officeDocument/2006/math">
                    <m:sSub>
                      <m:sSubPr>
                        <m:ctrlPr>
                          <a:rPr lang="en-US" altLang="ja-JP" b="0" i="1" dirty="0" smtClean="0">
                            <a:latin typeface="Cambria Math"/>
                          </a:rPr>
                        </m:ctrlPr>
                      </m:sSubPr>
                      <m:e>
                        <m:r>
                          <a:rPr lang="en-US" altLang="ja-JP" b="0" i="1" dirty="0" smtClean="0">
                            <a:latin typeface="Cambria Math"/>
                          </a:rPr>
                          <m:t>𝐿</m:t>
                        </m:r>
                      </m:e>
                      <m:sub>
                        <m:r>
                          <a:rPr lang="en-US" altLang="ja-JP" b="0" i="1" dirty="0" smtClean="0">
                            <a:latin typeface="Cambria Math"/>
                          </a:rPr>
                          <m:t>𝑖</m:t>
                        </m:r>
                      </m:sub>
                    </m:sSub>
                  </m:oMath>
                </a14:m>
                <a:r>
                  <a:rPr lang="ja-JP" altLang="en-US" b="0" dirty="0" smtClean="0"/>
                  <a:t>の間に含まれる文字数の合計の最小値を求めよ</a:t>
                </a:r>
                <a:endParaRPr lang="en-US" altLang="ja-JP" b="0" dirty="0" smtClean="0"/>
              </a:p>
              <a:p>
                <a:pPr lvl="1"/>
                <a:endParaRPr lang="en-US" altLang="ja-JP" dirty="0" smtClean="0"/>
              </a:p>
              <a:p>
                <a14:m>
                  <m:oMath xmlns:m="http://schemas.openxmlformats.org/officeDocument/2006/math">
                    <m:r>
                      <a:rPr lang="en-US" altLang="ja-JP" b="0" i="1" smtClean="0">
                        <a:latin typeface="Cambria Math"/>
                      </a:rPr>
                      <m:t>𝑁</m:t>
                    </m:r>
                    <m:r>
                      <a:rPr lang="en-US" altLang="ja-JP" b="0" i="1" smtClean="0">
                        <a:latin typeface="Cambria Math"/>
                      </a:rPr>
                      <m:t>≤1</m:t>
                    </m:r>
                    <m:r>
                      <a:rPr lang="en-US" altLang="ja-JP" b="0" i="1" smtClean="0">
                        <a:latin typeface="Cambria Math"/>
                      </a:rPr>
                      <m:t>6</m:t>
                    </m:r>
                    <m:r>
                      <a:rPr lang="en-US" altLang="ja-JP" b="0" i="1" smtClean="0">
                        <a:latin typeface="Cambria Math"/>
                      </a:rPr>
                      <m:t>0,000</m:t>
                    </m:r>
                  </m:oMath>
                </a14:m>
                <a:endParaRPr lang="en-US" altLang="ja-JP" dirty="0" smtClean="0"/>
              </a:p>
              <a:p>
                <a14:m>
                  <m:oMath xmlns:m="http://schemas.openxmlformats.org/officeDocument/2006/math">
                    <m:sSub>
                      <m:sSubPr>
                        <m:ctrlPr>
                          <a:rPr lang="en-US" altLang="ja-JP" b="0" i="1" smtClean="0">
                            <a:latin typeface="Cambria Math"/>
                          </a:rPr>
                        </m:ctrlPr>
                      </m:sSubPr>
                      <m:e>
                        <m:r>
                          <a:rPr lang="en-US" altLang="ja-JP" b="0" i="1" smtClean="0">
                            <a:latin typeface="Cambria Math"/>
                          </a:rPr>
                          <m:t>𝑀</m:t>
                        </m:r>
                      </m:e>
                      <m:sub>
                        <m:r>
                          <a:rPr lang="en-US" altLang="ja-JP" b="0" i="1" smtClean="0">
                            <a:latin typeface="Cambria Math"/>
                          </a:rPr>
                          <m:t>𝑖</m:t>
                        </m:r>
                      </m:sub>
                    </m:sSub>
                    <m:r>
                      <a:rPr lang="en-US" altLang="ja-JP" b="0" i="1" smtClean="0">
                        <a:latin typeface="Cambria Math"/>
                      </a:rPr>
                      <m:t>≤10</m:t>
                    </m:r>
                  </m:oMath>
                </a14:m>
                <a:endParaRPr lang="en-US" altLang="ja-JP" dirty="0" smtClean="0"/>
              </a:p>
            </p:txBody>
          </p:sp>
        </mc:Choice>
        <mc:Fallback>
          <p:sp>
            <p:nvSpPr>
              <p:cNvPr id="3" name="コンテンツ プレースホルダ 2"/>
              <p:cNvSpPr>
                <a:spLocks noGrp="1" noRot="1" noChangeAspect="1" noMove="1" noResize="1" noEditPoints="1" noAdjustHandles="1" noChangeArrowheads="1" noChangeShapeType="1" noTextEdit="1"/>
              </p:cNvSpPr>
              <p:nvPr>
                <p:ph idx="1"/>
              </p:nvPr>
            </p:nvSpPr>
            <p:spPr>
              <a:blipFill rotWithShape="1">
                <a:blip r:embed="rId2"/>
                <a:stretch>
                  <a:fillRect t="-2022" r="-1037"/>
                </a:stretch>
              </a:blipFill>
            </p:spPr>
            <p:txBody>
              <a:bodyPr/>
              <a:lstStyle/>
              <a:p>
                <a:r>
                  <a:rPr lang="ja-JP" altLang="en-US">
                    <a:noFill/>
                  </a:rPr>
                  <a:t> </a:t>
                </a:r>
              </a:p>
            </p:txBody>
          </p:sp>
        </mc:Fallback>
      </mc:AlternateContent>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ー 1"/>
          <p:cNvSpPr>
            <a:spLocks noGrp="1"/>
          </p:cNvSpPr>
          <p:nvPr>
            <p:ph idx="1"/>
          </p:nvPr>
        </p:nvSpPr>
        <p:spPr/>
        <p:txBody>
          <a:bodyPr/>
          <a:lstStyle/>
          <a:p>
            <a:r>
              <a:rPr lang="ja-JP" altLang="en-US" dirty="0" smtClean="0">
                <a:latin typeface="Cambria Math"/>
              </a:rPr>
              <a:t>修飾語、被修飾語の関係で森を作る</a:t>
            </a:r>
            <a:endParaRPr lang="en-US" altLang="ja-JP" dirty="0">
              <a:latin typeface="Cambria Math"/>
            </a:endParaRPr>
          </a:p>
          <a:p>
            <a:r>
              <a:rPr kumimoji="1" lang="ja-JP" altLang="en-US" b="0" dirty="0" smtClean="0">
                <a:latin typeface="Cambria Math"/>
              </a:rPr>
              <a:t>部分木の内部ではその中で順序を決めてしまって良</a:t>
            </a:r>
            <a:r>
              <a:rPr lang="ja-JP" altLang="en-US" dirty="0" smtClean="0">
                <a:latin typeface="Cambria Math"/>
              </a:rPr>
              <a:t>く、異なる部分木間で順序が混ざることは無い</a:t>
            </a:r>
            <a:endParaRPr kumimoji="1" lang="en-US" altLang="ja-JP" b="0" dirty="0" smtClean="0">
              <a:latin typeface="Cambria Math"/>
            </a:endParaRPr>
          </a:p>
          <a:p>
            <a:pPr lvl="1"/>
            <a:r>
              <a:rPr kumimoji="1" lang="ja-JP" altLang="en-US" b="0" dirty="0" smtClean="0">
                <a:latin typeface="Cambria Math"/>
              </a:rPr>
              <a:t>コストが増大するのみなので</a:t>
            </a:r>
            <a:endParaRPr kumimoji="1" lang="en-US" altLang="ja-JP" b="0" dirty="0" smtClean="0">
              <a:latin typeface="Cambria Math"/>
            </a:endParaRPr>
          </a:p>
          <a:p>
            <a:r>
              <a:rPr lang="ja-JP" altLang="en-US" dirty="0" smtClean="0">
                <a:latin typeface="Cambria Math"/>
              </a:rPr>
              <a:t>葉に近い部分木から順に問題を解けば良い</a:t>
            </a:r>
            <a:endParaRPr kumimoji="1" lang="en-US" altLang="ja-JP" b="0" dirty="0" smtClean="0">
              <a:latin typeface="Cambria Math"/>
            </a:endParaRPr>
          </a:p>
        </p:txBody>
      </p:sp>
      <p:sp>
        <p:nvSpPr>
          <p:cNvPr id="3" name="タイトル 2"/>
          <p:cNvSpPr>
            <a:spLocks noGrp="1"/>
          </p:cNvSpPr>
          <p:nvPr>
            <p:ph type="title"/>
          </p:nvPr>
        </p:nvSpPr>
        <p:spPr/>
        <p:txBody>
          <a:bodyPr/>
          <a:lstStyle/>
          <a:p>
            <a:r>
              <a:rPr kumimoji="1" lang="ja-JP" altLang="en-US" dirty="0" smtClean="0"/>
              <a:t>解法</a:t>
            </a:r>
            <a:endParaRPr kumimoji="1" lang="ja-JP" altLang="en-US" dirty="0"/>
          </a:p>
        </p:txBody>
      </p:sp>
      <p:sp>
        <p:nvSpPr>
          <p:cNvPr id="8" name="円/楕円 7"/>
          <p:cNvSpPr/>
          <p:nvPr/>
        </p:nvSpPr>
        <p:spPr>
          <a:xfrm>
            <a:off x="4699988" y="3723308"/>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cxnSp>
        <p:nvCxnSpPr>
          <p:cNvPr id="10" name="直線矢印コネクタ 9"/>
          <p:cNvCxnSpPr>
            <a:stCxn id="12" idx="7"/>
            <a:endCxn id="8" idx="3"/>
          </p:cNvCxnSpPr>
          <p:nvPr/>
        </p:nvCxnSpPr>
        <p:spPr>
          <a:xfrm flipV="1">
            <a:off x="3108689" y="4030621"/>
            <a:ext cx="1644026" cy="4654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 name="円/楕円 11"/>
          <p:cNvSpPr/>
          <p:nvPr/>
        </p:nvSpPr>
        <p:spPr>
          <a:xfrm>
            <a:off x="2801376" y="4443388"/>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14" name="円/楕円 13"/>
          <p:cNvSpPr/>
          <p:nvPr/>
        </p:nvSpPr>
        <p:spPr>
          <a:xfrm>
            <a:off x="4027612" y="4443388"/>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15" name="円/楕円 14"/>
          <p:cNvSpPr/>
          <p:nvPr/>
        </p:nvSpPr>
        <p:spPr>
          <a:xfrm>
            <a:off x="811556" y="5301208"/>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16" name="円/楕円 15"/>
          <p:cNvSpPr/>
          <p:nvPr/>
        </p:nvSpPr>
        <p:spPr>
          <a:xfrm>
            <a:off x="1600469" y="5304436"/>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17" name="円/楕円 16"/>
          <p:cNvSpPr/>
          <p:nvPr/>
        </p:nvSpPr>
        <p:spPr>
          <a:xfrm>
            <a:off x="2357660" y="5304436"/>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18" name="円/楕円 17"/>
          <p:cNvSpPr/>
          <p:nvPr/>
        </p:nvSpPr>
        <p:spPr>
          <a:xfrm>
            <a:off x="3403844" y="5301208"/>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cxnSp>
        <p:nvCxnSpPr>
          <p:cNvPr id="22" name="直線矢印コネクタ 21"/>
          <p:cNvCxnSpPr>
            <a:stCxn id="15" idx="7"/>
            <a:endCxn id="12" idx="3"/>
          </p:cNvCxnSpPr>
          <p:nvPr/>
        </p:nvCxnSpPr>
        <p:spPr>
          <a:xfrm flipV="1">
            <a:off x="1118869" y="4750701"/>
            <a:ext cx="1735234" cy="60323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直線矢印コネクタ 23"/>
          <p:cNvCxnSpPr>
            <a:stCxn id="16" idx="7"/>
            <a:endCxn id="12" idx="3"/>
          </p:cNvCxnSpPr>
          <p:nvPr/>
        </p:nvCxnSpPr>
        <p:spPr>
          <a:xfrm flipV="1">
            <a:off x="1907782" y="4750701"/>
            <a:ext cx="946321" cy="6064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直線矢印コネクタ 25"/>
          <p:cNvCxnSpPr>
            <a:stCxn id="17" idx="7"/>
            <a:endCxn id="12" idx="3"/>
          </p:cNvCxnSpPr>
          <p:nvPr/>
        </p:nvCxnSpPr>
        <p:spPr>
          <a:xfrm flipV="1">
            <a:off x="2664973" y="4750701"/>
            <a:ext cx="189130" cy="6064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直線矢印コネクタ 27"/>
          <p:cNvCxnSpPr>
            <a:stCxn id="18" idx="7"/>
            <a:endCxn id="14" idx="3"/>
          </p:cNvCxnSpPr>
          <p:nvPr/>
        </p:nvCxnSpPr>
        <p:spPr>
          <a:xfrm flipV="1">
            <a:off x="3711157" y="4750701"/>
            <a:ext cx="369182" cy="60323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直線矢印コネクタ 29"/>
          <p:cNvCxnSpPr>
            <a:stCxn id="14" idx="7"/>
            <a:endCxn id="8" idx="3"/>
          </p:cNvCxnSpPr>
          <p:nvPr/>
        </p:nvCxnSpPr>
        <p:spPr>
          <a:xfrm flipV="1">
            <a:off x="4334925" y="4030621"/>
            <a:ext cx="417790" cy="4654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3" name="右矢印 32"/>
          <p:cNvSpPr/>
          <p:nvPr/>
        </p:nvSpPr>
        <p:spPr>
          <a:xfrm>
            <a:off x="1331640" y="5733256"/>
            <a:ext cx="3056012" cy="432048"/>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ja-JP" altLang="en-US" dirty="0"/>
              <a:t>単語</a:t>
            </a:r>
            <a:r>
              <a:rPr lang="ja-JP" altLang="en-US" dirty="0" smtClean="0"/>
              <a:t>の順序</a:t>
            </a:r>
            <a:endParaRPr kumimoji="1" lang="ja-JP" altLang="en-US" dirty="0"/>
          </a:p>
        </p:txBody>
      </p:sp>
      <p:sp>
        <p:nvSpPr>
          <p:cNvPr id="34" name="円/楕円 33"/>
          <p:cNvSpPr/>
          <p:nvPr/>
        </p:nvSpPr>
        <p:spPr>
          <a:xfrm>
            <a:off x="8192928" y="3855725"/>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35" name="円/楕円 34"/>
          <p:cNvSpPr/>
          <p:nvPr/>
        </p:nvSpPr>
        <p:spPr>
          <a:xfrm>
            <a:off x="6912800" y="4570681"/>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36" name="円/楕円 35"/>
          <p:cNvSpPr/>
          <p:nvPr/>
        </p:nvSpPr>
        <p:spPr>
          <a:xfrm>
            <a:off x="7524328" y="4589628"/>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37" name="円/楕円 36"/>
          <p:cNvSpPr/>
          <p:nvPr/>
        </p:nvSpPr>
        <p:spPr>
          <a:xfrm>
            <a:off x="5868144" y="5301208"/>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sp>
        <p:nvSpPr>
          <p:cNvPr id="39" name="円/楕円 38"/>
          <p:cNvSpPr/>
          <p:nvPr/>
        </p:nvSpPr>
        <p:spPr>
          <a:xfrm>
            <a:off x="6372200" y="5301208"/>
            <a:ext cx="360040" cy="36004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kumimoji="1" lang="ja-JP" altLang="en-US"/>
          </a:p>
        </p:txBody>
      </p:sp>
      <p:cxnSp>
        <p:nvCxnSpPr>
          <p:cNvPr id="41" name="直線矢印コネクタ 40"/>
          <p:cNvCxnSpPr>
            <a:stCxn id="37" idx="7"/>
            <a:endCxn id="36" idx="3"/>
          </p:cNvCxnSpPr>
          <p:nvPr/>
        </p:nvCxnSpPr>
        <p:spPr>
          <a:xfrm flipV="1">
            <a:off x="6175457" y="4896941"/>
            <a:ext cx="1401598" cy="4569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直線矢印コネクタ 42"/>
          <p:cNvCxnSpPr>
            <a:stCxn id="39" idx="7"/>
            <a:endCxn id="35" idx="3"/>
          </p:cNvCxnSpPr>
          <p:nvPr/>
        </p:nvCxnSpPr>
        <p:spPr>
          <a:xfrm flipV="1">
            <a:off x="6679513" y="4877994"/>
            <a:ext cx="286014" cy="47594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直線矢印コネクタ 44"/>
          <p:cNvCxnSpPr>
            <a:stCxn id="35" idx="7"/>
            <a:endCxn id="34" idx="3"/>
          </p:cNvCxnSpPr>
          <p:nvPr/>
        </p:nvCxnSpPr>
        <p:spPr>
          <a:xfrm flipV="1">
            <a:off x="7220113" y="4163038"/>
            <a:ext cx="1025542" cy="4603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直線矢印コネクタ 46"/>
          <p:cNvCxnSpPr>
            <a:stCxn id="36" idx="7"/>
            <a:endCxn id="34" idx="3"/>
          </p:cNvCxnSpPr>
          <p:nvPr/>
        </p:nvCxnSpPr>
        <p:spPr>
          <a:xfrm flipV="1">
            <a:off x="7831641" y="4163038"/>
            <a:ext cx="414014" cy="47931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8" name="テキスト ボックス 47"/>
          <p:cNvSpPr txBox="1"/>
          <p:nvPr/>
        </p:nvSpPr>
        <p:spPr>
          <a:xfrm>
            <a:off x="5724128" y="5805264"/>
            <a:ext cx="2686954" cy="369332"/>
          </a:xfrm>
          <a:prstGeom prst="rect">
            <a:avLst/>
          </a:prstGeom>
          <a:noFill/>
        </p:spPr>
        <p:txBody>
          <a:bodyPr wrap="none" rtlCol="0">
            <a:spAutoFit/>
          </a:bodyPr>
          <a:lstStyle/>
          <a:p>
            <a:r>
              <a:rPr kumimoji="1" lang="ja-JP" altLang="en-US" dirty="0" smtClean="0"/>
              <a:t>このような交差があると損</a:t>
            </a:r>
            <a:endParaRPr kumimoji="1" lang="ja-JP" altLang="en-US" dirty="0"/>
          </a:p>
        </p:txBody>
      </p:sp>
      <p:sp>
        <p:nvSpPr>
          <p:cNvPr id="50" name="テキスト ボックス 49"/>
          <p:cNvSpPr txBox="1"/>
          <p:nvPr/>
        </p:nvSpPr>
        <p:spPr>
          <a:xfrm>
            <a:off x="5736668" y="3658558"/>
            <a:ext cx="1420582" cy="1569660"/>
          </a:xfrm>
          <a:prstGeom prst="rect">
            <a:avLst/>
          </a:prstGeom>
          <a:noFill/>
        </p:spPr>
        <p:txBody>
          <a:bodyPr wrap="none" rtlCol="0">
            <a:spAutoFit/>
          </a:bodyPr>
          <a:lstStyle/>
          <a:p>
            <a:pPr algn="r"/>
            <a:r>
              <a:rPr kumimoji="1" lang="en-US" altLang="ja-JP" sz="9600" b="1" dirty="0" smtClean="0">
                <a:solidFill>
                  <a:srgbClr val="FF0000"/>
                </a:solidFill>
              </a:rPr>
              <a:t>×</a:t>
            </a:r>
            <a:endParaRPr kumimoji="1" lang="ja-JP" altLang="en-US" sz="9600" b="1" dirty="0">
              <a:solidFill>
                <a:srgbClr val="FF0000"/>
              </a:solidFill>
            </a:endParaRPr>
          </a:p>
        </p:txBody>
      </p:sp>
      <p:sp>
        <p:nvSpPr>
          <p:cNvPr id="51" name="テキスト ボックス 50"/>
          <p:cNvSpPr txBox="1"/>
          <p:nvPr/>
        </p:nvSpPr>
        <p:spPr>
          <a:xfrm>
            <a:off x="999550" y="3717032"/>
            <a:ext cx="1215396" cy="1323439"/>
          </a:xfrm>
          <a:prstGeom prst="rect">
            <a:avLst/>
          </a:prstGeom>
          <a:noFill/>
        </p:spPr>
        <p:txBody>
          <a:bodyPr wrap="none" rtlCol="0">
            <a:spAutoFit/>
          </a:bodyPr>
          <a:lstStyle/>
          <a:p>
            <a:pPr algn="r"/>
            <a:r>
              <a:rPr lang="ja-JP" altLang="en-US" sz="8000" b="1" dirty="0">
                <a:solidFill>
                  <a:srgbClr val="FF0000"/>
                </a:solidFill>
              </a:rPr>
              <a:t>○</a:t>
            </a:r>
            <a:endParaRPr kumimoji="1" lang="ja-JP" altLang="en-US" sz="8000" b="1" dirty="0">
              <a:solidFill>
                <a:srgbClr val="FF0000"/>
              </a:solidFill>
            </a:endParaRPr>
          </a:p>
        </p:txBody>
      </p:sp>
    </p:spTree>
    <p:extLst>
      <p:ext uri="{BB962C8B-B14F-4D97-AF65-F5344CB8AC3E}">
        <p14:creationId xmlns:p14="http://schemas.microsoft.com/office/powerpoint/2010/main" val="6592214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コンテンツ プレースホルダー 1"/>
              <p:cNvSpPr>
                <a:spLocks noGrp="1"/>
              </p:cNvSpPr>
              <p:nvPr>
                <p:ph idx="1"/>
              </p:nvPr>
            </p:nvSpPr>
            <p:spPr/>
            <p:txBody>
              <a:bodyPr/>
              <a:lstStyle/>
              <a:p>
                <a14:m>
                  <m:oMath xmlns:m="http://schemas.openxmlformats.org/officeDocument/2006/math">
                    <m:sSub>
                      <m:sSubPr>
                        <m:ctrlPr>
                          <a:rPr kumimoji="1" lang="en-US" altLang="ja-JP" b="0" i="1" smtClean="0">
                            <a:latin typeface="Cambria Math"/>
                          </a:rPr>
                        </m:ctrlPr>
                      </m:sSubPr>
                      <m:e>
                        <m:r>
                          <a:rPr kumimoji="1" lang="en-US" altLang="ja-JP" b="0" i="1" smtClean="0">
                            <a:latin typeface="Cambria Math"/>
                          </a:rPr>
                          <m:t>𝐿</m:t>
                        </m:r>
                      </m:e>
                      <m:sub>
                        <m:r>
                          <a:rPr kumimoji="1" lang="en-US" altLang="ja-JP" b="0" i="1" smtClean="0">
                            <a:latin typeface="Cambria Math"/>
                          </a:rPr>
                          <m:t>𝑖</m:t>
                        </m:r>
                      </m:sub>
                    </m:sSub>
                  </m:oMath>
                </a14:m>
                <a:r>
                  <a:rPr kumimoji="1" lang="ja-JP" altLang="en-US" b="0" dirty="0" smtClean="0"/>
                  <a:t>が同一のものを集めて並べ替えた時に最適な順序を考える</a:t>
                </a:r>
                <a:endParaRPr kumimoji="1" lang="en-US" altLang="ja-JP" b="0" dirty="0" smtClean="0"/>
              </a:p>
              <a:p>
                <a:pPr lvl="1"/>
                <a:r>
                  <a:rPr lang="ja-JP" altLang="en-US" dirty="0"/>
                  <a:t>単語</a:t>
                </a:r>
                <a:r>
                  <a:rPr lang="ja-JP" altLang="en-US" dirty="0" smtClean="0"/>
                  <a:t>の数を</a:t>
                </a:r>
                <a14:m>
                  <m:oMath xmlns:m="http://schemas.openxmlformats.org/officeDocument/2006/math">
                    <m:r>
                      <a:rPr lang="en-US" altLang="ja-JP" b="0" i="1" smtClean="0">
                        <a:latin typeface="Cambria Math"/>
                      </a:rPr>
                      <m:t>𝑛</m:t>
                    </m:r>
                  </m:oMath>
                </a14:m>
                <a:r>
                  <a:rPr kumimoji="1" lang="ja-JP" altLang="en-US" b="0" dirty="0" smtClean="0"/>
                  <a:t>、それぞれの長さ</a:t>
                </a:r>
                <a:r>
                  <a:rPr lang="ja-JP" altLang="en-US" dirty="0" smtClean="0"/>
                  <a:t>を</a:t>
                </a:r>
                <a14:m>
                  <m:oMath xmlns:m="http://schemas.openxmlformats.org/officeDocument/2006/math">
                    <m:sSub>
                      <m:sSubPr>
                        <m:ctrlPr>
                          <a:rPr lang="en-US" altLang="ja-JP" b="0" i="1" smtClean="0">
                            <a:latin typeface="Cambria Math"/>
                          </a:rPr>
                        </m:ctrlPr>
                      </m:sSubPr>
                      <m:e>
                        <m:r>
                          <a:rPr lang="en-US" altLang="ja-JP" b="0" i="1" smtClean="0">
                            <a:latin typeface="Cambria Math"/>
                          </a:rPr>
                          <m:t>𝑚</m:t>
                        </m:r>
                      </m:e>
                      <m:sub>
                        <m:r>
                          <a:rPr lang="en-US" altLang="ja-JP" b="0" i="1" smtClean="0">
                            <a:latin typeface="Cambria Math"/>
                          </a:rPr>
                          <m:t>𝑖</m:t>
                        </m:r>
                      </m:sub>
                    </m:sSub>
                  </m:oMath>
                </a14:m>
                <a:r>
                  <a:rPr lang="ja-JP" altLang="en-US" b="0" dirty="0" smtClean="0"/>
                  <a:t>とする</a:t>
                </a:r>
                <a:endParaRPr lang="en-US" altLang="ja-JP" b="0" dirty="0" smtClean="0"/>
              </a:p>
              <a:p>
                <a14:m>
                  <m:oMath xmlns:m="http://schemas.openxmlformats.org/officeDocument/2006/math">
                    <m:r>
                      <a:rPr kumimoji="1" lang="en-US" altLang="ja-JP" b="0" i="1" smtClean="0">
                        <a:latin typeface="Cambria Math"/>
                      </a:rPr>
                      <m:t>𝑖</m:t>
                    </m:r>
                  </m:oMath>
                </a14:m>
                <a:r>
                  <a:rPr kumimoji="1" lang="ja-JP" altLang="en-US" b="0" dirty="0" smtClean="0"/>
                  <a:t>番目の単語を</a:t>
                </a:r>
                <a14:m>
                  <m:oMath xmlns:m="http://schemas.openxmlformats.org/officeDocument/2006/math">
                    <m:r>
                      <a:rPr kumimoji="1" lang="en-US" altLang="ja-JP" b="0" i="1" smtClean="0">
                        <a:latin typeface="Cambria Math"/>
                      </a:rPr>
                      <m:t>𝑗</m:t>
                    </m:r>
                  </m:oMath>
                </a14:m>
                <a:r>
                  <a:rPr kumimoji="1" lang="ja-JP" altLang="en-US" b="0" dirty="0" smtClean="0"/>
                  <a:t>番目</a:t>
                </a:r>
                <a:r>
                  <a:rPr kumimoji="1" lang="en-US" altLang="ja-JP" b="0" dirty="0" smtClean="0"/>
                  <a:t>(0 origin)</a:t>
                </a:r>
                <a:r>
                  <a:rPr kumimoji="1" lang="ja-JP" altLang="en-US" b="0" dirty="0" smtClean="0"/>
                  <a:t>の</a:t>
                </a:r>
                <a:r>
                  <a:rPr lang="ja-JP" altLang="en-US" dirty="0" smtClean="0"/>
                  <a:t>位置に挿入すると</a:t>
                </a:r>
                <a14:m>
                  <m:oMath xmlns:m="http://schemas.openxmlformats.org/officeDocument/2006/math">
                    <m:r>
                      <a:rPr lang="en-US" altLang="ja-JP" b="0" i="1" smtClean="0">
                        <a:latin typeface="Cambria Math"/>
                      </a:rPr>
                      <m:t>𝑗</m:t>
                    </m:r>
                    <m:sSub>
                      <m:sSubPr>
                        <m:ctrlPr>
                          <a:rPr lang="en-US" altLang="ja-JP" b="0" i="1" smtClean="0">
                            <a:latin typeface="Cambria Math"/>
                          </a:rPr>
                        </m:ctrlPr>
                      </m:sSubPr>
                      <m:e>
                        <m:r>
                          <a:rPr lang="en-US" altLang="ja-JP" b="0" i="1" smtClean="0">
                            <a:latin typeface="Cambria Math"/>
                          </a:rPr>
                          <m:t>𝑚</m:t>
                        </m:r>
                      </m:e>
                      <m:sub>
                        <m:r>
                          <a:rPr lang="en-US" altLang="ja-JP" b="0" i="1" smtClean="0">
                            <a:latin typeface="Cambria Math"/>
                          </a:rPr>
                          <m:t>𝑖</m:t>
                        </m:r>
                      </m:sub>
                    </m:sSub>
                  </m:oMath>
                </a14:m>
                <a:r>
                  <a:rPr lang="ja-JP" altLang="en-US" b="0" dirty="0" smtClean="0"/>
                  <a:t>のコストがかかる</a:t>
                </a:r>
                <a:endParaRPr lang="en-US" altLang="ja-JP" b="0" dirty="0" smtClean="0"/>
              </a:p>
              <a:p>
                <a:r>
                  <a:rPr lang="ja-JP" altLang="en-US" dirty="0" err="1" smtClean="0"/>
                  <a:t>なので</a:t>
                </a:r>
                <a:r>
                  <a:rPr lang="ja-JP" altLang="en-US" dirty="0" smtClean="0"/>
                  <a:t>文字の長さが降順になるように単語を並び替えるとコストの合計が最小になる</a:t>
                </a:r>
                <a:endParaRPr lang="en-US" altLang="ja-JP" dirty="0"/>
              </a:p>
              <a:p>
                <a:r>
                  <a:rPr lang="ja-JP" altLang="en-US" dirty="0" smtClean="0"/>
                  <a:t>単語</a:t>
                </a:r>
                <a14:m>
                  <m:oMath xmlns:m="http://schemas.openxmlformats.org/officeDocument/2006/math">
                    <m:sSub>
                      <m:sSubPr>
                        <m:ctrlPr>
                          <a:rPr lang="en-US" altLang="ja-JP" b="0" i="1" smtClean="0">
                            <a:latin typeface="Cambria Math"/>
                          </a:rPr>
                        </m:ctrlPr>
                      </m:sSubPr>
                      <m:e>
                        <m:r>
                          <a:rPr lang="en-US" altLang="ja-JP" b="0" i="1" smtClean="0">
                            <a:latin typeface="Cambria Math"/>
                          </a:rPr>
                          <m:t>𝐿</m:t>
                        </m:r>
                      </m:e>
                      <m:sub>
                        <m:r>
                          <a:rPr lang="en-US" altLang="ja-JP" b="0" i="1" smtClean="0">
                            <a:latin typeface="Cambria Math"/>
                          </a:rPr>
                          <m:t>𝑖</m:t>
                        </m:r>
                      </m:sub>
                    </m:sSub>
                  </m:oMath>
                </a14:m>
                <a:r>
                  <a:rPr lang="ja-JP" altLang="en-US" b="0" dirty="0" smtClean="0"/>
                  <a:t>の長さを</a:t>
                </a:r>
                <a14:m>
                  <m:oMath xmlns:m="http://schemas.openxmlformats.org/officeDocument/2006/math">
                    <m:sSub>
                      <m:sSubPr>
                        <m:ctrlPr>
                          <a:rPr lang="en-US" altLang="ja-JP" b="0" i="0" smtClean="0">
                            <a:latin typeface="Cambria Math"/>
                          </a:rPr>
                        </m:ctrlPr>
                      </m:sSubPr>
                      <m:e>
                        <m:r>
                          <m:rPr>
                            <m:sty m:val="p"/>
                          </m:rPr>
                          <a:rPr lang="en-US" altLang="ja-JP">
                            <a:latin typeface="Cambria Math"/>
                          </a:rPr>
                          <m:t>M</m:t>
                        </m:r>
                      </m:e>
                      <m:sub>
                        <m:sSub>
                          <m:sSubPr>
                            <m:ctrlPr>
                              <a:rPr lang="en-US" altLang="ja-JP" b="0" i="1" smtClean="0">
                                <a:latin typeface="Cambria Math"/>
                              </a:rPr>
                            </m:ctrlPr>
                          </m:sSubPr>
                          <m:e>
                            <m:r>
                              <m:rPr>
                                <m:sty m:val="p"/>
                              </m:rPr>
                              <a:rPr lang="en-US" altLang="ja-JP" b="0" i="0" smtClean="0">
                                <a:latin typeface="Cambria Math"/>
                              </a:rPr>
                              <m:t>L</m:t>
                            </m:r>
                          </m:e>
                          <m:sub>
                            <m:r>
                              <a:rPr lang="en-US" altLang="ja-JP" b="0" i="1" smtClean="0">
                                <a:latin typeface="Cambria Math"/>
                              </a:rPr>
                              <m:t>𝑖</m:t>
                            </m:r>
                          </m:sub>
                        </m:sSub>
                      </m:sub>
                    </m:sSub>
                    <m:r>
                      <a:rPr lang="en-US" altLang="ja-JP" b="0" i="1" smtClean="0">
                        <a:latin typeface="Cambria Math"/>
                      </a:rPr>
                      <m:t>+</m:t>
                    </m:r>
                    <m:nary>
                      <m:naryPr>
                        <m:chr m:val="∑"/>
                        <m:ctrlPr>
                          <a:rPr lang="en-US" altLang="ja-JP" b="0" i="1" smtClean="0">
                            <a:latin typeface="Cambria Math"/>
                          </a:rPr>
                        </m:ctrlPr>
                      </m:naryPr>
                      <m:sub>
                        <m:r>
                          <m:rPr>
                            <m:brk m:alnAt="23"/>
                          </m:rPr>
                          <a:rPr lang="en-US" altLang="ja-JP" b="0" i="1" smtClean="0">
                            <a:latin typeface="Cambria Math"/>
                          </a:rPr>
                          <m:t>𝑖</m:t>
                        </m:r>
                        <m:r>
                          <a:rPr lang="en-US" altLang="ja-JP" b="0" i="1" smtClean="0">
                            <a:latin typeface="Cambria Math"/>
                          </a:rPr>
                          <m:t>=1</m:t>
                        </m:r>
                      </m:sub>
                      <m:sup>
                        <m:r>
                          <a:rPr lang="en-US" altLang="ja-JP" b="0" i="1" smtClean="0">
                            <a:latin typeface="Cambria Math"/>
                          </a:rPr>
                          <m:t>𝑛</m:t>
                        </m:r>
                      </m:sup>
                      <m:e>
                        <m:sSub>
                          <m:sSubPr>
                            <m:ctrlPr>
                              <a:rPr lang="en-US" altLang="ja-JP" b="0" i="1" smtClean="0">
                                <a:latin typeface="Cambria Math"/>
                              </a:rPr>
                            </m:ctrlPr>
                          </m:sSubPr>
                          <m:e>
                            <m:r>
                              <a:rPr lang="en-US" altLang="ja-JP" b="0" i="1" smtClean="0">
                                <a:latin typeface="Cambria Math"/>
                              </a:rPr>
                              <m:t>𝑚</m:t>
                            </m:r>
                          </m:e>
                          <m:sub>
                            <m:r>
                              <a:rPr lang="en-US" altLang="ja-JP" b="0" i="1" smtClean="0">
                                <a:latin typeface="Cambria Math"/>
                              </a:rPr>
                              <m:t>𝑖</m:t>
                            </m:r>
                          </m:sub>
                        </m:sSub>
                      </m:e>
                    </m:nary>
                  </m:oMath>
                </a14:m>
                <a:r>
                  <a:rPr lang="ja-JP" altLang="en-US" b="0" dirty="0" smtClean="0"/>
                  <a:t>に更新して再帰的に処理</a:t>
                </a:r>
                <a:endParaRPr lang="en-US" altLang="ja-JP" b="0" dirty="0" smtClean="0"/>
              </a:p>
              <a:p>
                <a:endParaRPr lang="en-US" altLang="ja-JP" b="0" dirty="0" smtClean="0"/>
              </a:p>
              <a:p>
                <a:endParaRPr lang="en-US" altLang="ja-JP" b="0" dirty="0" smtClean="0"/>
              </a:p>
              <a:p>
                <a:endParaRPr lang="en-US" altLang="ja-JP" b="0" dirty="0" smtClean="0"/>
              </a:p>
              <a:p>
                <a:endParaRPr lang="en-US" altLang="ja-JP" b="0" dirty="0" smtClean="0"/>
              </a:p>
              <a:p>
                <a:endParaRPr kumimoji="1" lang="en-US" altLang="ja-JP" b="0" dirty="0" smtClean="0"/>
              </a:p>
              <a:p>
                <a:endParaRPr kumimoji="1" lang="en-US" altLang="ja-JP" dirty="0" smtClean="0"/>
              </a:p>
            </p:txBody>
          </p:sp>
        </mc:Choice>
        <mc:Fallback>
          <p:sp>
            <p:nvSpPr>
              <p:cNvPr id="2" name="コンテンツ プレースホルダー 1"/>
              <p:cNvSpPr>
                <a:spLocks noGrp="1" noRot="1" noChangeAspect="1" noMove="1" noResize="1" noEditPoints="1" noAdjustHandles="1" noChangeArrowheads="1" noChangeShapeType="1" noTextEdit="1"/>
              </p:cNvSpPr>
              <p:nvPr>
                <p:ph idx="1"/>
              </p:nvPr>
            </p:nvSpPr>
            <p:spPr>
              <a:blipFill rotWithShape="1">
                <a:blip r:embed="rId2"/>
                <a:stretch>
                  <a:fillRect t="-1348"/>
                </a:stretch>
              </a:blipFill>
            </p:spPr>
            <p:txBody>
              <a:bodyPr/>
              <a:lstStyle/>
              <a:p>
                <a:r>
                  <a:rPr lang="ja-JP" altLang="en-US">
                    <a:noFill/>
                  </a:rPr>
                  <a:t> </a:t>
                </a:r>
              </a:p>
            </p:txBody>
          </p:sp>
        </mc:Fallback>
      </mc:AlternateContent>
      <p:sp>
        <p:nvSpPr>
          <p:cNvPr id="3" name="タイトル 2"/>
          <p:cNvSpPr>
            <a:spLocks noGrp="1"/>
          </p:cNvSpPr>
          <p:nvPr>
            <p:ph type="title"/>
          </p:nvPr>
        </p:nvSpPr>
        <p:spPr/>
        <p:txBody>
          <a:bodyPr>
            <a:normAutofit/>
          </a:bodyPr>
          <a:lstStyle/>
          <a:p>
            <a:r>
              <a:rPr kumimoji="1" lang="ja-JP" altLang="en-US" dirty="0" smtClean="0"/>
              <a:t>解法</a:t>
            </a:r>
            <a:endParaRPr kumimoji="1" lang="ja-JP" altLang="en-US" dirty="0"/>
          </a:p>
        </p:txBody>
      </p:sp>
    </p:spTree>
    <p:extLst>
      <p:ext uri="{BB962C8B-B14F-4D97-AF65-F5344CB8AC3E}">
        <p14:creationId xmlns:p14="http://schemas.microsoft.com/office/powerpoint/2010/main" val="30069238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コンテンツ プレースホルダー 1"/>
              <p:cNvSpPr>
                <a:spLocks noGrp="1"/>
              </p:cNvSpPr>
              <p:nvPr>
                <p:ph idx="1"/>
              </p:nvPr>
            </p:nvSpPr>
            <p:spPr/>
            <p:txBody>
              <a:bodyPr/>
              <a:lstStyle/>
              <a:p>
                <a:r>
                  <a:rPr kumimoji="1" lang="ja-JP" altLang="en-US" b="0" dirty="0" smtClean="0">
                    <a:latin typeface="Cambria Math"/>
                  </a:rPr>
                  <a:t>答えは</a:t>
                </a:r>
                <a:r>
                  <a:rPr lang="en-US" altLang="ja-JP" dirty="0" smtClean="0">
                    <a:latin typeface="Cambria Math"/>
                  </a:rPr>
                  <a:t>32bit</a:t>
                </a:r>
                <a:r>
                  <a:rPr lang="ja-JP" altLang="en-US" dirty="0" smtClean="0">
                    <a:latin typeface="Cambria Math"/>
                  </a:rPr>
                  <a:t>の範囲には収まりません</a:t>
                </a:r>
                <a:endParaRPr kumimoji="1" lang="en-US" altLang="ja-JP" b="0" dirty="0" smtClean="0">
                  <a:latin typeface="Cambria Math"/>
                </a:endParaRPr>
              </a:p>
              <a:p>
                <a14:m>
                  <m:oMath xmlns:m="http://schemas.openxmlformats.org/officeDocument/2006/math">
                    <m:r>
                      <a:rPr kumimoji="1" lang="en-US" altLang="ja-JP" b="0" i="1" smtClean="0">
                        <a:latin typeface="Cambria Math"/>
                      </a:rPr>
                      <m:t>𝑁</m:t>
                    </m:r>
                  </m:oMath>
                </a14:m>
                <a:r>
                  <a:rPr kumimoji="1" lang="ja-JP" altLang="en-US" dirty="0" smtClean="0"/>
                  <a:t>が大きいので</a:t>
                </a:r>
                <a:r>
                  <a:rPr kumimoji="1" lang="en-US" altLang="ja-JP" dirty="0" err="1" smtClean="0"/>
                  <a:t>dfs</a:t>
                </a:r>
                <a:r>
                  <a:rPr kumimoji="1" lang="ja-JP" altLang="en-US" dirty="0" smtClean="0"/>
                  <a:t>を行うとスタックオーバーフローします</a:t>
                </a:r>
                <a:endParaRPr kumimoji="1" lang="en-US" altLang="ja-JP" dirty="0" smtClean="0"/>
              </a:p>
              <a:p>
                <a:pPr lvl="1"/>
                <a:r>
                  <a:rPr lang="en-US" altLang="ja-JP" dirty="0" err="1" smtClean="0"/>
                  <a:t>bfs</a:t>
                </a:r>
                <a:r>
                  <a:rPr lang="ja-JP" altLang="en-US" dirty="0" smtClean="0"/>
                  <a:t>を行なって</a:t>
                </a:r>
                <a:r>
                  <a:rPr lang="ja-JP" altLang="en-US" dirty="0"/>
                  <a:t>先に</a:t>
                </a:r>
                <a:r>
                  <a:rPr lang="ja-JP" altLang="en-US" dirty="0" smtClean="0"/>
                  <a:t>順序だけを決めると良いです</a:t>
                </a:r>
                <a:endParaRPr lang="en-US" altLang="ja-JP" dirty="0" smtClean="0"/>
              </a:p>
              <a:p>
                <a:r>
                  <a:rPr kumimoji="1" lang="ja-JP" altLang="en-US" dirty="0" smtClean="0"/>
                  <a:t>グラフは木でなく森になります</a:t>
                </a:r>
                <a:endParaRPr kumimoji="1" lang="en-US" altLang="ja-JP" dirty="0" smtClean="0"/>
              </a:p>
              <a:p>
                <a:r>
                  <a:rPr lang="ja-JP" altLang="en-US" dirty="0"/>
                  <a:t>後ろ</a:t>
                </a:r>
                <a:r>
                  <a:rPr lang="ja-JP" altLang="en-US" dirty="0" smtClean="0"/>
                  <a:t>の問題ほど難しいとはかぎりません</a:t>
                </a:r>
                <a:endParaRPr lang="en-US" altLang="ja-JP" dirty="0" smtClean="0"/>
              </a:p>
              <a:p>
                <a:pPr lvl="1"/>
                <a:r>
                  <a:rPr lang="ja-JP" altLang="en-US" dirty="0" smtClean="0"/>
                  <a:t>今回は問題名の辞書順にならんでいました</a:t>
                </a:r>
                <a:endParaRPr kumimoji="1" lang="en-US" altLang="ja-JP" dirty="0" smtClean="0"/>
              </a:p>
              <a:p>
                <a:endParaRPr lang="en-US" altLang="ja-JP" dirty="0"/>
              </a:p>
              <a:p>
                <a:r>
                  <a:rPr kumimoji="1" lang="ja-JP" altLang="en-US" dirty="0" smtClean="0"/>
                  <a:t>現在、</a:t>
                </a:r>
                <a:r>
                  <a:rPr kumimoji="1" lang="en-US" altLang="ja-JP" dirty="0" smtClean="0"/>
                  <a:t>AOJ</a:t>
                </a:r>
                <a:r>
                  <a:rPr kumimoji="1" lang="ja-JP" altLang="en-US" dirty="0" smtClean="0"/>
                  <a:t>では入出力が古いため</a:t>
                </a:r>
                <a14:m>
                  <m:oMath xmlns:m="http://schemas.openxmlformats.org/officeDocument/2006/math">
                    <m:r>
                      <a:rPr kumimoji="1" lang="en-US" altLang="ja-JP" b="0" i="1" smtClean="0">
                        <a:latin typeface="Cambria Math"/>
                      </a:rPr>
                      <m:t>𝑁</m:t>
                    </m:r>
                    <m:r>
                      <a:rPr kumimoji="1" lang="en-US" altLang="ja-JP" b="0" i="1" smtClean="0">
                        <a:latin typeface="Cambria Math"/>
                      </a:rPr>
                      <m:t>≤</m:t>
                    </m:r>
                    <m:sSup>
                      <m:sSupPr>
                        <m:ctrlPr>
                          <a:rPr kumimoji="1" lang="en-US" altLang="ja-JP" b="0" i="1" smtClean="0">
                            <a:latin typeface="Cambria Math"/>
                          </a:rPr>
                        </m:ctrlPr>
                      </m:sSupPr>
                      <m:e>
                        <m:r>
                          <a:rPr kumimoji="1" lang="en-US" altLang="ja-JP" b="0" i="1" smtClean="0">
                            <a:latin typeface="Cambria Math"/>
                          </a:rPr>
                          <m:t>10</m:t>
                        </m:r>
                      </m:e>
                      <m:sup>
                        <m:r>
                          <a:rPr kumimoji="1" lang="en-US" altLang="ja-JP" b="0" i="1" smtClean="0">
                            <a:latin typeface="Cambria Math"/>
                          </a:rPr>
                          <m:t>6</m:t>
                        </m:r>
                      </m:sup>
                    </m:sSup>
                  </m:oMath>
                </a14:m>
                <a:r>
                  <a:rPr kumimoji="1" lang="ja-JP" altLang="en-US" dirty="0" smtClean="0"/>
                  <a:t>になっています</a:t>
                </a:r>
                <a:endParaRPr kumimoji="1" lang="ja-JP" altLang="en-US" dirty="0"/>
              </a:p>
            </p:txBody>
          </p:sp>
        </mc:Choice>
        <mc:Fallback>
          <p:sp>
            <p:nvSpPr>
              <p:cNvPr id="2" name="コンテンツ プレースホルダー 1"/>
              <p:cNvSpPr>
                <a:spLocks noGrp="1" noRot="1" noChangeAspect="1" noMove="1" noResize="1" noEditPoints="1" noAdjustHandles="1" noChangeArrowheads="1" noChangeShapeType="1" noTextEdit="1"/>
              </p:cNvSpPr>
              <p:nvPr>
                <p:ph idx="1"/>
              </p:nvPr>
            </p:nvSpPr>
            <p:spPr>
              <a:blipFill rotWithShape="1">
                <a:blip r:embed="rId2"/>
                <a:stretch>
                  <a:fillRect t="-1482" r="-889" b="-135"/>
                </a:stretch>
              </a:blipFill>
            </p:spPr>
            <p:txBody>
              <a:bodyPr/>
              <a:lstStyle/>
              <a:p>
                <a:r>
                  <a:rPr lang="ja-JP" altLang="en-US">
                    <a:noFill/>
                  </a:rPr>
                  <a:t> </a:t>
                </a:r>
              </a:p>
            </p:txBody>
          </p:sp>
        </mc:Fallback>
      </mc:AlternateContent>
      <p:sp>
        <p:nvSpPr>
          <p:cNvPr id="3" name="タイトル 2"/>
          <p:cNvSpPr>
            <a:spLocks noGrp="1"/>
          </p:cNvSpPr>
          <p:nvPr>
            <p:ph type="title"/>
          </p:nvPr>
        </p:nvSpPr>
        <p:spPr/>
        <p:txBody>
          <a:bodyPr/>
          <a:lstStyle/>
          <a:p>
            <a:r>
              <a:rPr lang="ja-JP" altLang="en-US" dirty="0"/>
              <a:t>注意点</a:t>
            </a:r>
            <a:endParaRPr kumimoji="1" lang="ja-JP" altLang="en-US" dirty="0"/>
          </a:p>
        </p:txBody>
      </p:sp>
    </p:spTree>
    <p:extLst>
      <p:ext uri="{BB962C8B-B14F-4D97-AF65-F5344CB8AC3E}">
        <p14:creationId xmlns:p14="http://schemas.microsoft.com/office/powerpoint/2010/main" val="6168811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kumimoji="1" lang="ja-JP" altLang="en-US" dirty="0" smtClean="0"/>
              <a:t>宮村</a:t>
            </a:r>
            <a:endParaRPr kumimoji="1" lang="en-US" altLang="ja-JP" dirty="0" smtClean="0"/>
          </a:p>
          <a:p>
            <a:pPr lvl="1"/>
            <a:r>
              <a:rPr lang="en-US" altLang="ja-JP" dirty="0" smtClean="0"/>
              <a:t>66</a:t>
            </a:r>
            <a:r>
              <a:rPr lang="ja-JP" altLang="en-US" dirty="0" smtClean="0"/>
              <a:t>行  </a:t>
            </a:r>
            <a:r>
              <a:rPr lang="en-US" altLang="ja-JP" dirty="0" smtClean="0"/>
              <a:t>1200B</a:t>
            </a:r>
            <a:endParaRPr lang="en-US" altLang="ja-JP" dirty="0" smtClean="0"/>
          </a:p>
          <a:p>
            <a:r>
              <a:rPr lang="ja-JP" altLang="en-US" dirty="0"/>
              <a:t>橋本</a:t>
            </a:r>
            <a:endParaRPr kumimoji="1" lang="en-US" altLang="ja-JP" dirty="0" smtClean="0"/>
          </a:p>
          <a:p>
            <a:pPr lvl="1"/>
            <a:r>
              <a:rPr lang="en-US" altLang="ja-JP" dirty="0" smtClean="0"/>
              <a:t>66</a:t>
            </a:r>
            <a:r>
              <a:rPr lang="ja-JP" altLang="en-US" dirty="0" smtClean="0"/>
              <a:t>行  </a:t>
            </a:r>
            <a:r>
              <a:rPr lang="en-US" altLang="ja-JP" dirty="0" smtClean="0"/>
              <a:t>1400B</a:t>
            </a:r>
            <a:endParaRPr kumimoji="1" lang="ja-JP" altLang="en-US" dirty="0"/>
          </a:p>
        </p:txBody>
      </p:sp>
      <p:sp>
        <p:nvSpPr>
          <p:cNvPr id="3" name="タイトル 2"/>
          <p:cNvSpPr>
            <a:spLocks noGrp="1"/>
          </p:cNvSpPr>
          <p:nvPr>
            <p:ph type="title"/>
          </p:nvPr>
        </p:nvSpPr>
        <p:spPr/>
        <p:txBody>
          <a:bodyPr/>
          <a:lstStyle/>
          <a:p>
            <a:r>
              <a:rPr kumimoji="1" lang="ja-JP" altLang="en-US" dirty="0" smtClean="0"/>
              <a:t>ジャッジ解</a:t>
            </a:r>
            <a:endParaRPr kumimoji="1" lang="ja-JP"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コンテンツ プレースホルダ 1"/>
          <p:cNvSpPr>
            <a:spLocks noGrp="1"/>
          </p:cNvSpPr>
          <p:nvPr>
            <p:ph idx="1"/>
          </p:nvPr>
        </p:nvSpPr>
        <p:spPr/>
        <p:txBody>
          <a:bodyPr/>
          <a:lstStyle/>
          <a:p>
            <a:r>
              <a:rPr lang="en-US" altLang="ja-JP" dirty="0" smtClean="0"/>
              <a:t>First AC</a:t>
            </a:r>
          </a:p>
          <a:p>
            <a:pPr lvl="1"/>
            <a:r>
              <a:rPr kumimoji="1" lang="ja-JP" altLang="en-US" dirty="0" smtClean="0"/>
              <a:t>無し</a:t>
            </a:r>
            <a:endParaRPr kumimoji="1" lang="en-US" altLang="ja-JP" dirty="0" smtClean="0"/>
          </a:p>
          <a:p>
            <a:r>
              <a:rPr kumimoji="1" lang="en-US" altLang="ja-JP" dirty="0" smtClean="0"/>
              <a:t>AC</a:t>
            </a:r>
            <a:r>
              <a:rPr lang="en-US" altLang="ja-JP" dirty="0" smtClean="0"/>
              <a:t> </a:t>
            </a:r>
            <a:r>
              <a:rPr lang="en-US" altLang="ja-JP" dirty="0" smtClean="0"/>
              <a:t>/ Submit</a:t>
            </a:r>
            <a:endParaRPr kumimoji="1" lang="en-US" altLang="ja-JP" dirty="0" smtClean="0"/>
          </a:p>
          <a:p>
            <a:pPr lvl="1"/>
            <a:r>
              <a:rPr lang="en-US" altLang="ja-JP" dirty="0" smtClean="0"/>
              <a:t>0 </a:t>
            </a:r>
            <a:r>
              <a:rPr lang="en-US" altLang="ja-JP" dirty="0"/>
              <a:t>/ </a:t>
            </a:r>
            <a:r>
              <a:rPr lang="en-US" altLang="ja-JP" dirty="0" smtClean="0"/>
              <a:t>2 (0%)</a:t>
            </a:r>
            <a:endParaRPr lang="en-US" altLang="ja-JP" dirty="0" smtClean="0"/>
          </a:p>
          <a:p>
            <a:r>
              <a:rPr kumimoji="1" lang="en-US" altLang="ja-JP" dirty="0" smtClean="0"/>
              <a:t>AC / Trying people</a:t>
            </a:r>
          </a:p>
          <a:p>
            <a:pPr lvl="1"/>
            <a:r>
              <a:rPr lang="en-US" altLang="ja-JP" dirty="0" smtClean="0"/>
              <a:t>0 </a:t>
            </a:r>
            <a:r>
              <a:rPr lang="en-US" altLang="ja-JP" dirty="0"/>
              <a:t>/ </a:t>
            </a:r>
            <a:r>
              <a:rPr lang="en-US" altLang="ja-JP" dirty="0" smtClean="0"/>
              <a:t>2 (0</a:t>
            </a:r>
            <a:r>
              <a:rPr lang="en-US" altLang="ja-JP" dirty="0" smtClean="0"/>
              <a:t>%)</a:t>
            </a:r>
          </a:p>
        </p:txBody>
      </p:sp>
      <p:sp>
        <p:nvSpPr>
          <p:cNvPr id="3" name="タイトル 2"/>
          <p:cNvSpPr>
            <a:spLocks noGrp="1"/>
          </p:cNvSpPr>
          <p:nvPr>
            <p:ph type="title"/>
          </p:nvPr>
        </p:nvSpPr>
        <p:spPr/>
        <p:txBody>
          <a:bodyPr/>
          <a:lstStyle/>
          <a:p>
            <a:r>
              <a:rPr kumimoji="1" lang="ja-JP" altLang="en-US" dirty="0" smtClean="0"/>
              <a:t>結果</a:t>
            </a:r>
            <a:endParaRPr kumimoji="1" lang="ja-JP" alt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ビジネス">
  <a:themeElements>
    <a:clrScheme name="ビジネス">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ビジネス">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ビジネス">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513</TotalTime>
  <Words>382</Words>
  <Application>Microsoft Office PowerPoint</Application>
  <PresentationFormat>画面に合わせる (4:3)</PresentationFormat>
  <Paragraphs>52</Paragraphs>
  <Slides>7</Slides>
  <Notes>0</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ビジネス</vt:lpstr>
      <vt:lpstr>ICPC Summer Camp 2012 Day 4 問題 J – Usoperant </vt:lpstr>
      <vt:lpstr>問題</vt:lpstr>
      <vt:lpstr>解法</vt:lpstr>
      <vt:lpstr>解法</vt:lpstr>
      <vt:lpstr>注意点</vt:lpstr>
      <vt:lpstr>ジャッジ解</vt:lpstr>
      <vt:lpstr>結果</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問題 J： Usoperant</dc:title>
  <dc:subject>JAG Regional Practice Contest 2012</dc:subject>
  <dc:creator>森　槙悟</dc:creator>
  <dc:description>Ancient Scrolls</dc:description>
  <cp:lastModifiedBy>cos</cp:lastModifiedBy>
  <cp:revision>162</cp:revision>
  <dcterms:created xsi:type="dcterms:W3CDTF">2011-08-07T07:58:17Z</dcterms:created>
  <dcterms:modified xsi:type="dcterms:W3CDTF">2012-11-20T10:37:46Z</dcterms:modified>
</cp:coreProperties>
</file>