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media/image2.png" ContentType="image/png"/>
  <Override PartName="/ppt/media/image1.png" ContentType="image/png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0080625" cy="7559675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7" name="" descr="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 w="36000"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 w="36000"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タイトルテキストの書式を編集するにはクリックします。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アウトラインテキストの書式を編集するにはクリックします。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2</a:t>
            </a:r>
            <a:r>
              <a:rPr lang="en-US" sz="2800">
                <a:latin typeface="DejaVu Sans"/>
              </a:rPr>
              <a:t>レベル目のアウトライン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2400">
                <a:latin typeface="DejaVu Sans"/>
              </a:rPr>
              <a:t>3</a:t>
            </a:r>
            <a:r>
              <a:rPr lang="en-US" sz="2400">
                <a:latin typeface="DejaVu Sans"/>
              </a:rPr>
              <a:t>レベル目のアウトライン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2000">
                <a:latin typeface="DejaVu Sans"/>
              </a:rPr>
              <a:t>4</a:t>
            </a:r>
            <a:r>
              <a:rPr lang="en-US" sz="2000">
                <a:latin typeface="DejaVu Sans"/>
              </a:rPr>
              <a:t>レベル目のアウトライン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DejaVu Sans"/>
              </a:rPr>
              <a:t>5</a:t>
            </a:r>
            <a:r>
              <a:rPr lang="en-US" sz="2000">
                <a:latin typeface="DejaVu Sans"/>
              </a:rPr>
              <a:t>レベル目のアウトライン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DejaVu Sans"/>
              </a:rPr>
              <a:t>6</a:t>
            </a:r>
            <a:r>
              <a:rPr lang="en-US" sz="2000">
                <a:latin typeface="DejaVu Sans"/>
              </a:rPr>
              <a:t>レベル目のアウトライン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DejaVu Sans"/>
              </a:rPr>
              <a:t>7</a:t>
            </a:r>
            <a:r>
              <a:rPr lang="en-US" sz="2000">
                <a:latin typeface="DejaVu Sans"/>
              </a:rPr>
              <a:t>レベル目のアウトライン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lang="en-US" sz="1400">
                <a:latin typeface="DejaVu Serif"/>
              </a:rPr>
              <a:t>&lt;日付/時刻&gt;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lang="en-US" sz="1400">
                <a:latin typeface="DejaVu Serif"/>
              </a:rPr>
              <a:t>&lt;フッター&gt;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AB9F1456-F2FD-490B-95D9-252B595C1F5B}" type="slidenum">
              <a:rPr lang="en-US" sz="1400">
                <a:latin typeface="DejaVu Serif"/>
              </a:rPr>
              <a:t>&lt;番号&gt;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Shape 1"/>
          <p:cNvSpPr txBox="1"/>
          <p:nvPr/>
        </p:nvSpPr>
        <p:spPr>
          <a:xfrm>
            <a:off x="504000" y="792000"/>
            <a:ext cx="9071640" cy="32986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H: Kimagure Cleaner</a:t>
            </a:r>
            <a:endParaRPr/>
          </a:p>
        </p:txBody>
      </p:sp>
      <p:sp>
        <p:nvSpPr>
          <p:cNvPr id="40" name="TextShape 2"/>
          <p:cNvSpPr txBox="1"/>
          <p:nvPr/>
        </p:nvSpPr>
        <p:spPr>
          <a:xfrm>
            <a:off x="5256000" y="4968000"/>
            <a:ext cx="4608000" cy="21934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lang="en-US" sz="3200">
                <a:latin typeface="DejaVu Sans"/>
              </a:rPr>
              <a:t>原案：田中</a:t>
            </a:r>
            <a:endParaRPr/>
          </a:p>
          <a:p>
            <a:r>
              <a:rPr lang="en-US" sz="3200">
                <a:latin typeface="DejaVu Sans"/>
              </a:rPr>
              <a:t>解答：保坂、森、矢藤、古賀</a:t>
            </a:r>
            <a:endParaRPr/>
          </a:p>
          <a:p>
            <a:r>
              <a:rPr lang="en-US" sz="3200">
                <a:latin typeface="DejaVu Sans"/>
              </a:rPr>
              <a:t>解説：古賀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概要</a:t>
            </a:r>
            <a:endParaRPr/>
          </a:p>
        </p:txBody>
      </p:sp>
      <p:sp>
        <p:nvSpPr>
          <p:cNvPr id="42" name="TextShape 2"/>
          <p:cNvSpPr txBox="1"/>
          <p:nvPr/>
        </p:nvSpPr>
        <p:spPr>
          <a:xfrm>
            <a:off x="504000" y="1769040"/>
            <a:ext cx="9071640" cy="5070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平面上を動き回る掃除機がある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「左か右に９０度回転し、ある距離だけ進む」を繰り返す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行動ログは残っているが、不完全である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回転方向がどっちか書いていない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進んだ距離が下限と上限しかわからない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不完全なログと最終的な位置から、完全なログを復元せよ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複数あればどれでも良い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制約</a:t>
            </a:r>
            <a:endParaRPr/>
          </a:p>
        </p:txBody>
      </p:sp>
      <p:sp>
        <p:nvSpPr>
          <p:cNvPr id="44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ログの行数：　</a:t>
            </a:r>
            <a:r>
              <a:rPr lang="en-US" sz="3200">
                <a:latin typeface="DejaVu Sans"/>
              </a:rPr>
              <a:t>1 ≦ N ≦ 50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進んだ距離：　</a:t>
            </a:r>
            <a:r>
              <a:rPr lang="en-US" sz="3200">
                <a:latin typeface="DejaVu Sans"/>
              </a:rPr>
              <a:t>1 ≦ LL ≦ LR ≦ 55,555,555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ゴール位置：　</a:t>
            </a:r>
            <a:r>
              <a:rPr lang="en-US" sz="3200">
                <a:latin typeface="DejaVu Sans"/>
              </a:rPr>
              <a:t>1 ≦ X,Y ≦ 10</a:t>
            </a:r>
            <a:r>
              <a:rPr lang="en-US" sz="3200">
                <a:latin typeface="DejaVu Sans"/>
              </a:rPr>
              <a:t>^9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解法</a:t>
            </a:r>
            <a:r>
              <a:rPr lang="en-US" sz="4400">
                <a:latin typeface="DejaVu Sans"/>
              </a:rPr>
              <a:t>(1)</a:t>
            </a:r>
            <a:endParaRPr/>
          </a:p>
        </p:txBody>
      </p:sp>
      <p:sp>
        <p:nvSpPr>
          <p:cNvPr id="46" name="TextShape 2"/>
          <p:cNvSpPr txBox="1"/>
          <p:nvPr/>
        </p:nvSpPr>
        <p:spPr>
          <a:xfrm>
            <a:off x="504000" y="1769040"/>
            <a:ext cx="9071640" cy="5358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N </a:t>
            </a:r>
            <a:r>
              <a:rPr lang="en-US" sz="3200">
                <a:latin typeface="DejaVu Sans"/>
              </a:rPr>
              <a:t>ステップ後に掃除機がいる可能性のある座標は、矩形の集合で表される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全部回転方向が不明でも、最大で </a:t>
            </a:r>
            <a:r>
              <a:rPr lang="en-US" sz="3200">
                <a:latin typeface="DejaVu Sans"/>
              </a:rPr>
              <a:t>2^50 </a:t>
            </a:r>
            <a:r>
              <a:rPr lang="en-US" sz="3200">
                <a:latin typeface="DejaVu Sans"/>
              </a:rPr>
              <a:t>通り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半分全列挙したら </a:t>
            </a:r>
            <a:r>
              <a:rPr lang="en-US" sz="3200">
                <a:latin typeface="DejaVu Sans"/>
              </a:rPr>
              <a:t>2^25 </a:t>
            </a:r>
            <a:r>
              <a:rPr lang="en-US" sz="3200">
                <a:latin typeface="DejaVu Sans"/>
              </a:rPr>
              <a:t>通りだからもしかして通る？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始点と終点から半分ずつシミュレーション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矩形どうしの集合が重なっているか、</a:t>
            </a:r>
            <a:r>
              <a:rPr lang="en-US" sz="2800">
                <a:latin typeface="DejaVu Sans"/>
              </a:rPr>
              <a:t>Fenwick tree</a:t>
            </a:r>
            <a:r>
              <a:rPr lang="en-US" sz="2800">
                <a:latin typeface="DejaVu Sans"/>
              </a:rPr>
              <a:t>等を使って </a:t>
            </a:r>
            <a:r>
              <a:rPr lang="en-US" sz="2800">
                <a:latin typeface="DejaVu Sans"/>
              </a:rPr>
              <a:t>O(2^(N/2) log 2^(N/2)) = </a:t>
            </a:r>
            <a:r>
              <a:rPr lang="en-US" sz="2800">
                <a:latin typeface="DejaVu Sans"/>
              </a:rPr>
              <a:t>
</a:t>
            </a:r>
            <a:r>
              <a:rPr lang="en-US" sz="2800">
                <a:latin typeface="DejaVu Sans"/>
              </a:rPr>
              <a:t>O(N 2^(N/2)) </a:t>
            </a:r>
            <a:r>
              <a:rPr lang="en-US" sz="2800">
                <a:latin typeface="DejaVu Sans"/>
              </a:rPr>
              <a:t>で判定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N </a:t>
            </a:r>
            <a:r>
              <a:rPr lang="en-US" sz="2800">
                <a:latin typeface="DejaVu Sans"/>
              </a:rPr>
              <a:t>が大きいので、そのままでは通らない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解法</a:t>
            </a:r>
            <a:r>
              <a:rPr lang="en-US" sz="4400">
                <a:latin typeface="DejaVu Sans"/>
              </a:rPr>
              <a:t>(2)</a:t>
            </a:r>
            <a:endParaRPr/>
          </a:p>
        </p:txBody>
      </p:sp>
      <p:sp>
        <p:nvSpPr>
          <p:cNvPr id="48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半分全列挙で列挙する矩形の個数を減らしたい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よく考えると、奇数行目は必ず </a:t>
            </a:r>
            <a:r>
              <a:rPr lang="en-US" sz="3200">
                <a:latin typeface="DejaVu Sans"/>
              </a:rPr>
              <a:t>Y </a:t>
            </a:r>
            <a:r>
              <a:rPr lang="en-US" sz="3200">
                <a:latin typeface="DejaVu Sans"/>
              </a:rPr>
              <a:t>方向、偶数行目は必ず </a:t>
            </a:r>
            <a:r>
              <a:rPr lang="en-US" sz="3200">
                <a:latin typeface="DejaVu Sans"/>
              </a:rPr>
              <a:t>X </a:t>
            </a:r>
            <a:r>
              <a:rPr lang="en-US" sz="3200">
                <a:latin typeface="DejaVu Sans"/>
              </a:rPr>
              <a:t>方向の移動距離になる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これを利用して、回転方向が </a:t>
            </a:r>
            <a:r>
              <a:rPr lang="en-US" sz="3200">
                <a:latin typeface="DejaVu Sans"/>
              </a:rPr>
              <a:t>? </a:t>
            </a:r>
            <a:r>
              <a:rPr lang="en-US" sz="3200">
                <a:latin typeface="DejaVu Sans"/>
              </a:rPr>
              <a:t>じゃないものが連続している箇所は圧縮できる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直前の </a:t>
            </a:r>
            <a:r>
              <a:rPr lang="en-US" sz="2800">
                <a:latin typeface="DejaVu Sans"/>
              </a:rPr>
              <a:t>? </a:t>
            </a:r>
            <a:r>
              <a:rPr lang="en-US" sz="2800">
                <a:latin typeface="DejaVu Sans"/>
              </a:rPr>
              <a:t>でどっちに曲がるかによって、その後の符号が逆転するだけ</a:t>
            </a:r>
            <a:endParaRPr/>
          </a:p>
        </p:txBody>
      </p:sp>
      <p:sp>
        <p:nvSpPr>
          <p:cNvPr id="49" name="TextShape 3"/>
          <p:cNvSpPr txBox="1"/>
          <p:nvPr/>
        </p:nvSpPr>
        <p:spPr>
          <a:xfrm>
            <a:off x="1296000" y="5472000"/>
            <a:ext cx="8028360" cy="1080000"/>
          </a:xfrm>
          <a:prstGeom prst="rect">
            <a:avLst/>
          </a:prstGeom>
          <a:noFill/>
          <a:ln w="36000">
            <a:noFill/>
          </a:ln>
        </p:spPr>
        <p:txBody>
          <a:bodyPr lIns="90000" rIns="90000" tIns="45000" bIns="45000"/>
          <a:p>
            <a:r>
              <a:rPr lang="en-US" sz="5400">
                <a:latin typeface="DejaVu Sans"/>
              </a:rPr>
              <a:t>LR?RLR??LLR</a:t>
            </a:r>
            <a:endParaRPr/>
          </a:p>
        </p:txBody>
      </p:sp>
      <p:sp>
        <p:nvSpPr>
          <p:cNvPr id="50" name="CustomShape 4"/>
          <p:cNvSpPr/>
          <p:nvPr/>
        </p:nvSpPr>
        <p:spPr>
          <a:xfrm>
            <a:off x="1296000" y="5544000"/>
            <a:ext cx="1008000" cy="792000"/>
          </a:xfrm>
          <a:prstGeom prst="rect">
            <a:avLst/>
          </a:prstGeom>
          <a:noFill/>
          <a:ln w="36000">
            <a:solidFill>
              <a:srgbClr val="004586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1" name="CustomShape 5"/>
          <p:cNvSpPr/>
          <p:nvPr/>
        </p:nvSpPr>
        <p:spPr>
          <a:xfrm>
            <a:off x="2304000" y="5544000"/>
            <a:ext cx="1872000" cy="792000"/>
          </a:xfrm>
          <a:prstGeom prst="rect">
            <a:avLst/>
          </a:prstGeom>
          <a:noFill/>
          <a:ln w="36000">
            <a:solidFill>
              <a:srgbClr val="004586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2" name="CustomShape 6"/>
          <p:cNvSpPr/>
          <p:nvPr/>
        </p:nvSpPr>
        <p:spPr>
          <a:xfrm>
            <a:off x="4176000" y="5544000"/>
            <a:ext cx="360000" cy="792000"/>
          </a:xfrm>
          <a:prstGeom prst="rect">
            <a:avLst/>
          </a:prstGeom>
          <a:noFill/>
          <a:ln w="36000">
            <a:solidFill>
              <a:srgbClr val="004586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3" name="CustomShape 7"/>
          <p:cNvSpPr/>
          <p:nvPr/>
        </p:nvSpPr>
        <p:spPr>
          <a:xfrm>
            <a:off x="4536000" y="5544000"/>
            <a:ext cx="1800000" cy="792000"/>
          </a:xfrm>
          <a:prstGeom prst="rect">
            <a:avLst/>
          </a:prstGeom>
          <a:noFill/>
          <a:ln w="36000">
            <a:solidFill>
              <a:srgbClr val="004586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解法</a:t>
            </a:r>
            <a:r>
              <a:rPr lang="en-US" sz="4400">
                <a:latin typeface="DejaVu Sans"/>
              </a:rPr>
              <a:t>(2)</a:t>
            </a:r>
            <a:endParaRPr/>
          </a:p>
        </p:txBody>
      </p:sp>
      <p:sp>
        <p:nvSpPr>
          <p:cNvPr id="55" name="TextShape 2"/>
          <p:cNvSpPr txBox="1"/>
          <p:nvPr/>
        </p:nvSpPr>
        <p:spPr>
          <a:xfrm>
            <a:off x="504000" y="1769040"/>
            <a:ext cx="9071640" cy="5070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圧縮した区間について、先に符号を決めてしまう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残りの </a:t>
            </a:r>
            <a:r>
              <a:rPr lang="en-US" sz="3200">
                <a:latin typeface="DejaVu Sans"/>
              </a:rPr>
              <a:t>? </a:t>
            </a:r>
            <a:r>
              <a:rPr lang="en-US" sz="3200">
                <a:latin typeface="DejaVu Sans"/>
              </a:rPr>
              <a:t>を決める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符号を決める問題だと思うと、</a:t>
            </a:r>
            <a:r>
              <a:rPr lang="en-US" sz="2800">
                <a:latin typeface="DejaVu Sans"/>
              </a:rPr>
              <a:t>X </a:t>
            </a:r>
            <a:r>
              <a:rPr lang="en-US" sz="2800">
                <a:latin typeface="DejaVu Sans"/>
              </a:rPr>
              <a:t>と </a:t>
            </a:r>
            <a:r>
              <a:rPr lang="en-US" sz="2800">
                <a:latin typeface="DejaVu Sans"/>
              </a:rPr>
              <a:t>Y </a:t>
            </a:r>
            <a:r>
              <a:rPr lang="en-US" sz="2800">
                <a:latin typeface="DejaVu Sans"/>
              </a:rPr>
              <a:t>は独立な問題として扱うことができる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それぞれ別々に半分全列挙する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X </a:t>
            </a:r>
            <a:r>
              <a:rPr lang="en-US" sz="3200">
                <a:latin typeface="DejaVu Sans"/>
              </a:rPr>
              <a:t>と </a:t>
            </a:r>
            <a:r>
              <a:rPr lang="en-US" sz="3200">
                <a:latin typeface="DejaVu Sans"/>
              </a:rPr>
              <a:t>Y </a:t>
            </a:r>
            <a:r>
              <a:rPr lang="en-US" sz="3200">
                <a:latin typeface="DejaVu Sans"/>
              </a:rPr>
              <a:t>が独立になるから、高々 </a:t>
            </a:r>
            <a:r>
              <a:rPr lang="en-US" sz="3200">
                <a:latin typeface="DejaVu Sans"/>
              </a:rPr>
              <a:t>N/2 - a </a:t>
            </a:r>
            <a:r>
              <a:rPr lang="en-US" sz="3200">
                <a:latin typeface="DejaVu Sans"/>
              </a:rPr>
              <a:t>個の符号を半分全列挙で決める問題になる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O((N-a) 2^((N/2-a) / 2) 2^a)) =</a:t>
            </a:r>
            <a:r>
              <a:rPr lang="en-US" sz="2800">
                <a:latin typeface="DejaVu Sans"/>
              </a:rPr>
              <a:t>
</a:t>
            </a:r>
            <a:r>
              <a:rPr lang="en-US" sz="2800">
                <a:latin typeface="DejaVu Sans"/>
              </a:rPr>
              <a:t>O((N-a) 2^(N/4 + a/2)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最悪ケースだと </a:t>
            </a:r>
            <a:r>
              <a:rPr lang="en-US" sz="3200">
                <a:latin typeface="DejaVu Sans"/>
              </a:rPr>
              <a:t>a = N/2 </a:t>
            </a:r>
            <a:r>
              <a:rPr lang="en-US" sz="3200">
                <a:latin typeface="DejaVu Sans"/>
              </a:rPr>
              <a:t>で、やっぱり </a:t>
            </a:r>
            <a:r>
              <a:rPr lang="en-US" sz="3200">
                <a:latin typeface="DejaVu Sans"/>
              </a:rPr>
              <a:t>O(N 2^(N/2))</a:t>
            </a:r>
            <a:endParaRPr/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解法</a:t>
            </a:r>
            <a:r>
              <a:rPr lang="en-US" sz="4400">
                <a:latin typeface="DejaVu Sans"/>
              </a:rPr>
              <a:t>(AC)</a:t>
            </a:r>
            <a:endParaRPr/>
          </a:p>
        </p:txBody>
      </p:sp>
      <p:sp>
        <p:nvSpPr>
          <p:cNvPr id="57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解法</a:t>
            </a:r>
            <a:r>
              <a:rPr lang="en-US" sz="3200">
                <a:latin typeface="DejaVu Sans"/>
              </a:rPr>
              <a:t>(1)</a:t>
            </a:r>
            <a:r>
              <a:rPr lang="en-US" sz="3200">
                <a:latin typeface="DejaVu Sans"/>
              </a:rPr>
              <a:t>を使うと </a:t>
            </a:r>
            <a:r>
              <a:rPr lang="en-US" sz="3200">
                <a:latin typeface="DejaVu Sans"/>
              </a:rPr>
              <a:t>O(N 2^((N-a)/2)))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解法</a:t>
            </a:r>
            <a:r>
              <a:rPr lang="en-US" sz="3200">
                <a:latin typeface="DejaVu Sans"/>
              </a:rPr>
              <a:t>(2)</a:t>
            </a:r>
            <a:r>
              <a:rPr lang="en-US" sz="3200">
                <a:latin typeface="DejaVu Sans"/>
              </a:rPr>
              <a:t>を使うと </a:t>
            </a:r>
            <a:r>
              <a:rPr lang="en-US" sz="3200">
                <a:latin typeface="DejaVu Sans"/>
              </a:rPr>
              <a:t>O(N 2^(N/4 + a/2))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a = N/4 </a:t>
            </a:r>
            <a:r>
              <a:rPr lang="en-US" sz="3200">
                <a:latin typeface="DejaVu Sans"/>
              </a:rPr>
              <a:t>で方針を切り替えると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解法</a:t>
            </a:r>
            <a:r>
              <a:rPr lang="en-US" sz="2800">
                <a:latin typeface="DejaVu Sans"/>
              </a:rPr>
              <a:t>(1): O(N 2^((N-N/4)/2)) = O(N 2^(3N/8))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解法</a:t>
            </a:r>
            <a:r>
              <a:rPr lang="en-US" sz="2800">
                <a:latin typeface="DejaVu Sans"/>
              </a:rPr>
              <a:t>(2): O(N 2^(N/4 + a/2)) = O(N 2^(3N/8))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つまり </a:t>
            </a:r>
            <a:r>
              <a:rPr lang="en-US" sz="3200">
                <a:latin typeface="DejaVu Sans"/>
              </a:rPr>
              <a:t>O(N 2^(3N/8)) </a:t>
            </a:r>
            <a:r>
              <a:rPr lang="en-US" sz="3200">
                <a:latin typeface="DejaVu Sans"/>
              </a:rPr>
              <a:t>で解ける！！</a:t>
            </a:r>
            <a:endParaRPr/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解法</a:t>
            </a:r>
            <a:r>
              <a:rPr lang="en-US" sz="4400">
                <a:latin typeface="DejaVu Sans"/>
              </a:rPr>
              <a:t>(AC)</a:t>
            </a:r>
            <a:endParaRPr/>
          </a:p>
        </p:txBody>
      </p:sp>
      <p:sp>
        <p:nvSpPr>
          <p:cNvPr id="59" name="TextShape 2"/>
          <p:cNvSpPr txBox="1"/>
          <p:nvPr/>
        </p:nvSpPr>
        <p:spPr>
          <a:xfrm>
            <a:off x="504000" y="1769040"/>
            <a:ext cx="9071640" cy="52149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ログを圧縮する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圧縮された箇所の個数を</a:t>
            </a:r>
            <a:r>
              <a:rPr lang="en-US" sz="3200">
                <a:latin typeface="DejaVu Sans"/>
              </a:rPr>
              <a:t>a</a:t>
            </a:r>
            <a:r>
              <a:rPr lang="en-US" sz="3200">
                <a:latin typeface="DejaVu Sans"/>
              </a:rPr>
              <a:t>として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a ≧ N/4 </a:t>
            </a:r>
            <a:r>
              <a:rPr lang="en-US" sz="2800">
                <a:latin typeface="DejaVu Sans"/>
              </a:rPr>
              <a:t>のときは解法</a:t>
            </a:r>
            <a:r>
              <a:rPr lang="en-US" sz="2800">
                <a:latin typeface="DejaVu Sans"/>
              </a:rPr>
              <a:t>(1)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a ≦ N/4 </a:t>
            </a:r>
            <a:r>
              <a:rPr lang="en-US" sz="2800">
                <a:latin typeface="DejaVu Sans"/>
              </a:rPr>
              <a:t>のときは解法</a:t>
            </a:r>
            <a:r>
              <a:rPr lang="en-US" sz="2800">
                <a:latin typeface="DejaVu Sans"/>
              </a:rPr>
              <a:t>(2)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で符号を決める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最後に圧縮された箇所に符号を書き戻しつつ復元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回転方向は符号の変化からわかる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800">
                <a:latin typeface="DejaVu Sans"/>
              </a:rPr>
              <a:t>距離は </a:t>
            </a:r>
            <a:r>
              <a:rPr lang="en-US" sz="2800">
                <a:latin typeface="DejaVu Sans"/>
              </a:rPr>
              <a:t>LL_i </a:t>
            </a:r>
            <a:r>
              <a:rPr lang="en-US" sz="2800">
                <a:latin typeface="DejaVu Sans"/>
              </a:rPr>
              <a:t>だけ進めておいてから、ゴールに近づくように埋めていく</a:t>
            </a:r>
            <a:endParaRPr/>
          </a:p>
        </p:txBody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ジャッジ解</a:t>
            </a:r>
            <a:endParaRPr/>
          </a:p>
        </p:txBody>
      </p:sp>
      <p:sp>
        <p:nvSpPr>
          <p:cNvPr id="61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保坂 </a:t>
            </a:r>
            <a:r>
              <a:rPr lang="en-US" sz="3200">
                <a:latin typeface="DejaVu Sans"/>
              </a:rPr>
              <a:t>(C++) 415</a:t>
            </a:r>
            <a:r>
              <a:rPr lang="en-US" sz="3200">
                <a:latin typeface="DejaVu Sans"/>
              </a:rPr>
              <a:t>行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保坂 </a:t>
            </a:r>
            <a:r>
              <a:rPr lang="en-US" sz="3200">
                <a:latin typeface="DejaVu Sans"/>
              </a:rPr>
              <a:t>(Java) 490</a:t>
            </a:r>
            <a:r>
              <a:rPr lang="en-US" sz="3200">
                <a:latin typeface="DejaVu Sans"/>
              </a:rPr>
              <a:t>行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森 </a:t>
            </a:r>
            <a:r>
              <a:rPr lang="en-US" sz="3200">
                <a:latin typeface="DejaVu Sans"/>
              </a:rPr>
              <a:t>(C++) 641</a:t>
            </a:r>
            <a:r>
              <a:rPr lang="en-US" sz="3200">
                <a:latin typeface="DejaVu Sans"/>
              </a:rPr>
              <a:t>行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矢藤 </a:t>
            </a:r>
            <a:r>
              <a:rPr lang="en-US" sz="3200">
                <a:latin typeface="DejaVu Sans"/>
              </a:rPr>
              <a:t>(Java, TLE) 471</a:t>
            </a:r>
            <a:r>
              <a:rPr lang="en-US" sz="3200">
                <a:latin typeface="DejaVu Sans"/>
              </a:rPr>
              <a:t>行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古賀 </a:t>
            </a:r>
            <a:r>
              <a:rPr lang="en-US" sz="3200">
                <a:latin typeface="DejaVu Sans"/>
              </a:rPr>
              <a:t>(C++, </a:t>
            </a:r>
            <a:r>
              <a:rPr lang="en-US" sz="3200">
                <a:latin typeface="DejaVu Sans"/>
              </a:rPr>
              <a:t>解法</a:t>
            </a:r>
            <a:r>
              <a:rPr lang="en-US" sz="3200">
                <a:latin typeface="DejaVu Sans"/>
              </a:rPr>
              <a:t>(1)) 369</a:t>
            </a:r>
            <a:r>
              <a:rPr lang="en-US" sz="3200">
                <a:latin typeface="DejaVu Sans"/>
              </a:rPr>
              <a:t>行</a:t>
            </a:r>
            <a:endParaRPr/>
          </a:p>
        </p:txBody>
      </p:sp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lang="en-US" sz="4400">
                <a:latin typeface="DejaVu Sans"/>
              </a:rPr>
              <a:t>提出</a:t>
            </a:r>
            <a:endParaRPr/>
          </a:p>
        </p:txBody>
      </p:sp>
      <p:sp>
        <p:nvSpPr>
          <p:cNvPr id="63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なし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DejaVu Sans"/>
              </a:rPr>
              <a:t>実装が重いので、よっぽどの事がなければ手を出せないと思います</a:t>
            </a:r>
            <a:endParaRPr/>
          </a:p>
        </p:txBody>
      </p:sp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