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FEB7E3-0726-4F7E-B144-C8C4B23EC16F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2E54B7-6DE6-4E3B-A274-A53D2FDD49D6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2E54B7-6DE6-4E3B-A274-A53D2FDD49D6}" type="slidenum">
              <a:rPr kumimoji="1" lang="ja-JP" altLang="en-US" smtClean="0"/>
              <a:pPr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22" name="サブタイトル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3F343D-8DC0-4D81-8E69-2A9517D5CE68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20" name="フッター プレースホル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10" name="スライド番号プレースホル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C3918C-AF46-44F3-8F20-7DFB737FAF8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3F343D-8DC0-4D81-8E69-2A9517D5CE68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C3918C-AF46-44F3-8F20-7DFB737FAF8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3F343D-8DC0-4D81-8E69-2A9517D5CE68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C3918C-AF46-44F3-8F20-7DFB737FAF8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3F343D-8DC0-4D81-8E69-2A9517D5CE68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C3918C-AF46-44F3-8F20-7DFB737FAF8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3F343D-8DC0-4D81-8E69-2A9517D5CE68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C3918C-AF46-44F3-8F20-7DFB737FAF8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3F343D-8DC0-4D81-8E69-2A9517D5CE68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C3918C-AF46-44F3-8F20-7DFB737FAF8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3F343D-8DC0-4D81-8E69-2A9517D5CE68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C3918C-AF46-44F3-8F20-7DFB737FAF8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3F343D-8DC0-4D81-8E69-2A9517D5CE68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C3918C-AF46-44F3-8F20-7DFB737FAF8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3F343D-8DC0-4D81-8E69-2A9517D5CE68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C3918C-AF46-44F3-8F20-7DFB737FAF8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9" name="フローチャート: 処理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フローチャート: 処理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3F343D-8DC0-4D81-8E69-2A9517D5CE68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C3918C-AF46-44F3-8F20-7DFB737FAF8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3F343D-8DC0-4D81-8E69-2A9517D5CE68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C3918C-AF46-44F3-8F20-7DFB737FAF8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パイ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ドーナ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正方形/長方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タイトル プレースホル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テキスト プレースホル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B3F343D-8DC0-4D81-8E69-2A9517D5CE68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2" name="スライド番号プレースホル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9C3918C-AF46-44F3-8F20-7DFB737FAF8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1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Land Mark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altLang="ja-JP" dirty="0" smtClean="0"/>
              <a:t>Original Plan by </a:t>
            </a:r>
            <a:r>
              <a:rPr lang="en-US" altLang="ja-JP" dirty="0" err="1" smtClean="0"/>
              <a:t>Hisayori</a:t>
            </a:r>
            <a:r>
              <a:rPr lang="en-US" altLang="ja-JP" dirty="0" smtClean="0"/>
              <a:t> Noda</a:t>
            </a:r>
          </a:p>
          <a:p>
            <a:r>
              <a:rPr lang="en-US" altLang="ja-JP" dirty="0" smtClean="0"/>
              <a:t>Solution Program by Hidetoshi </a:t>
            </a:r>
            <a:r>
              <a:rPr lang="en-US" altLang="ja-JP" dirty="0" err="1" smtClean="0"/>
              <a:t>Muta</a:t>
            </a:r>
            <a:r>
              <a:rPr lang="en-US" altLang="ja-JP" dirty="0" smtClean="0"/>
              <a:t> &amp; </a:t>
            </a:r>
          </a:p>
          <a:p>
            <a:r>
              <a:rPr lang="en-US" altLang="ja-JP" dirty="0" smtClean="0"/>
              <a:t>                              Tai </a:t>
            </a:r>
            <a:r>
              <a:rPr lang="en-US" altLang="ja-JP" dirty="0" err="1" smtClean="0"/>
              <a:t>Fukuzawa</a:t>
            </a:r>
            <a:r>
              <a:rPr lang="en-US" altLang="ja-JP" dirty="0" smtClean="0"/>
              <a:t> &amp;</a:t>
            </a:r>
          </a:p>
          <a:p>
            <a:r>
              <a:rPr lang="en-US" altLang="ja-JP" dirty="0" smtClean="0"/>
              <a:t>                              Nobuo Araki (failed)</a:t>
            </a:r>
          </a:p>
          <a:p>
            <a:r>
              <a:rPr lang="en-US" altLang="ja-JP" dirty="0" smtClean="0"/>
              <a:t>Explanation by Nobuo Araki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Abstract of this Problem</a:t>
            </a:r>
            <a:endParaRPr lang="ja-JP" altLang="en-US" dirty="0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ja-JP" dirty="0" smtClean="0"/>
              <a:t>At a point, a friend turned counterclockwise and told the order of land marks.</a:t>
            </a:r>
          </a:p>
          <a:p>
            <a:r>
              <a:rPr kumimoji="1" lang="en-US" altLang="ja-JP" dirty="0" smtClean="0"/>
              <a:t>Calculate the area where he can exist.</a:t>
            </a:r>
            <a:endParaRPr kumimoji="1" lang="ja-JP" altLang="en-US" dirty="0"/>
          </a:p>
        </p:txBody>
      </p:sp>
      <p:sp>
        <p:nvSpPr>
          <p:cNvPr id="7" name="コンテンツ プレースホルダ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12" name="円/楕円 11"/>
          <p:cNvSpPr/>
          <p:nvPr/>
        </p:nvSpPr>
        <p:spPr>
          <a:xfrm>
            <a:off x="6572264" y="4500570"/>
            <a:ext cx="142876" cy="14287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環状矢印 19"/>
          <p:cNvSpPr/>
          <p:nvPr/>
        </p:nvSpPr>
        <p:spPr>
          <a:xfrm>
            <a:off x="6357950" y="4572008"/>
            <a:ext cx="642942" cy="714380"/>
          </a:xfrm>
          <a:prstGeom prst="circularArrow">
            <a:avLst/>
          </a:prstGeom>
          <a:ln w="12700"/>
          <a:scene3d>
            <a:camera prst="orthographicFront">
              <a:rot lat="1080000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1" name="七角形 20"/>
          <p:cNvSpPr/>
          <p:nvPr/>
        </p:nvSpPr>
        <p:spPr>
          <a:xfrm>
            <a:off x="5500694" y="4071942"/>
            <a:ext cx="357190" cy="357190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1</a:t>
            </a:r>
            <a:endParaRPr kumimoji="1" lang="ja-JP" altLang="en-US" dirty="0"/>
          </a:p>
        </p:txBody>
      </p:sp>
      <p:sp>
        <p:nvSpPr>
          <p:cNvPr id="22" name="七角形 21"/>
          <p:cNvSpPr/>
          <p:nvPr/>
        </p:nvSpPr>
        <p:spPr>
          <a:xfrm>
            <a:off x="7358082" y="5214950"/>
            <a:ext cx="357190" cy="357190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2</a:t>
            </a:r>
            <a:endParaRPr kumimoji="1" lang="ja-JP" altLang="en-US" dirty="0"/>
          </a:p>
        </p:txBody>
      </p:sp>
      <p:sp>
        <p:nvSpPr>
          <p:cNvPr id="23" name="七角形 22"/>
          <p:cNvSpPr/>
          <p:nvPr/>
        </p:nvSpPr>
        <p:spPr>
          <a:xfrm>
            <a:off x="7929586" y="3929066"/>
            <a:ext cx="357190" cy="357190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3</a:t>
            </a:r>
            <a:endParaRPr kumimoji="1" lang="ja-JP" altLang="en-US" dirty="0"/>
          </a:p>
        </p:txBody>
      </p:sp>
      <p:sp>
        <p:nvSpPr>
          <p:cNvPr id="24" name="七角形 23"/>
          <p:cNvSpPr/>
          <p:nvPr/>
        </p:nvSpPr>
        <p:spPr>
          <a:xfrm>
            <a:off x="7000892" y="2357430"/>
            <a:ext cx="357190" cy="357190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4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星 6 35"/>
          <p:cNvSpPr/>
          <p:nvPr/>
        </p:nvSpPr>
        <p:spPr>
          <a:xfrm>
            <a:off x="3357554" y="1500174"/>
            <a:ext cx="2857520" cy="3500462"/>
          </a:xfrm>
          <a:prstGeom prst="star6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タイトル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Example</a:t>
            </a:r>
            <a:endParaRPr kumimoji="1" lang="ja-JP" altLang="en-US" dirty="0"/>
          </a:p>
        </p:txBody>
      </p:sp>
      <p:sp>
        <p:nvSpPr>
          <p:cNvPr id="13" name="七角形 12"/>
          <p:cNvSpPr/>
          <p:nvPr/>
        </p:nvSpPr>
        <p:spPr>
          <a:xfrm>
            <a:off x="4143372" y="2214554"/>
            <a:ext cx="285752" cy="285752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1</a:t>
            </a:r>
            <a:endParaRPr kumimoji="1" lang="ja-JP" altLang="en-US" dirty="0"/>
          </a:p>
        </p:txBody>
      </p:sp>
      <p:sp>
        <p:nvSpPr>
          <p:cNvPr id="14" name="七角形 13"/>
          <p:cNvSpPr/>
          <p:nvPr/>
        </p:nvSpPr>
        <p:spPr>
          <a:xfrm>
            <a:off x="5572132" y="3143248"/>
            <a:ext cx="285752" cy="285752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5</a:t>
            </a:r>
            <a:endParaRPr kumimoji="1" lang="ja-JP" altLang="en-US" dirty="0"/>
          </a:p>
        </p:txBody>
      </p:sp>
      <p:sp>
        <p:nvSpPr>
          <p:cNvPr id="15" name="七角形 14"/>
          <p:cNvSpPr/>
          <p:nvPr/>
        </p:nvSpPr>
        <p:spPr>
          <a:xfrm>
            <a:off x="5143504" y="2214554"/>
            <a:ext cx="285752" cy="285752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6</a:t>
            </a:r>
            <a:endParaRPr kumimoji="1" lang="ja-JP" altLang="en-US" dirty="0"/>
          </a:p>
        </p:txBody>
      </p:sp>
      <p:sp>
        <p:nvSpPr>
          <p:cNvPr id="16" name="七角形 15"/>
          <p:cNvSpPr/>
          <p:nvPr/>
        </p:nvSpPr>
        <p:spPr>
          <a:xfrm>
            <a:off x="3714744" y="3071810"/>
            <a:ext cx="285752" cy="285752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2</a:t>
            </a:r>
            <a:endParaRPr kumimoji="1" lang="ja-JP" altLang="en-US" dirty="0"/>
          </a:p>
        </p:txBody>
      </p:sp>
      <p:sp>
        <p:nvSpPr>
          <p:cNvPr id="17" name="七角形 16"/>
          <p:cNvSpPr/>
          <p:nvPr/>
        </p:nvSpPr>
        <p:spPr>
          <a:xfrm>
            <a:off x="4143372" y="4000504"/>
            <a:ext cx="285752" cy="285752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3</a:t>
            </a:r>
            <a:endParaRPr kumimoji="1" lang="ja-JP" altLang="en-US" dirty="0"/>
          </a:p>
        </p:txBody>
      </p:sp>
      <p:sp>
        <p:nvSpPr>
          <p:cNvPr id="18" name="七角形 17"/>
          <p:cNvSpPr/>
          <p:nvPr/>
        </p:nvSpPr>
        <p:spPr>
          <a:xfrm>
            <a:off x="5143504" y="4000504"/>
            <a:ext cx="285752" cy="285752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4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Solution</a:t>
            </a:r>
            <a:endParaRPr kumimoji="1" lang="ja-JP" altLang="en-US" dirty="0"/>
          </a:p>
        </p:txBody>
      </p:sp>
      <p:sp>
        <p:nvSpPr>
          <p:cNvPr id="13" name="七角形 12"/>
          <p:cNvSpPr/>
          <p:nvPr/>
        </p:nvSpPr>
        <p:spPr>
          <a:xfrm>
            <a:off x="4143372" y="2214554"/>
            <a:ext cx="285752" cy="285752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1</a:t>
            </a:r>
            <a:endParaRPr kumimoji="1" lang="ja-JP" altLang="en-US" dirty="0"/>
          </a:p>
        </p:txBody>
      </p:sp>
      <p:sp>
        <p:nvSpPr>
          <p:cNvPr id="14" name="七角形 13"/>
          <p:cNvSpPr/>
          <p:nvPr/>
        </p:nvSpPr>
        <p:spPr>
          <a:xfrm>
            <a:off x="5572132" y="3143248"/>
            <a:ext cx="285752" cy="285752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5</a:t>
            </a:r>
            <a:endParaRPr kumimoji="1" lang="ja-JP" altLang="en-US" dirty="0"/>
          </a:p>
        </p:txBody>
      </p:sp>
      <p:sp>
        <p:nvSpPr>
          <p:cNvPr id="15" name="七角形 14"/>
          <p:cNvSpPr/>
          <p:nvPr/>
        </p:nvSpPr>
        <p:spPr>
          <a:xfrm>
            <a:off x="5143504" y="2214554"/>
            <a:ext cx="285752" cy="285752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6</a:t>
            </a:r>
            <a:endParaRPr kumimoji="1" lang="ja-JP" altLang="en-US" dirty="0"/>
          </a:p>
        </p:txBody>
      </p:sp>
      <p:sp>
        <p:nvSpPr>
          <p:cNvPr id="16" name="七角形 15"/>
          <p:cNvSpPr/>
          <p:nvPr/>
        </p:nvSpPr>
        <p:spPr>
          <a:xfrm>
            <a:off x="3714744" y="3071810"/>
            <a:ext cx="285752" cy="285752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2</a:t>
            </a:r>
            <a:endParaRPr kumimoji="1" lang="ja-JP" altLang="en-US" dirty="0"/>
          </a:p>
        </p:txBody>
      </p:sp>
      <p:sp>
        <p:nvSpPr>
          <p:cNvPr id="17" name="七角形 16"/>
          <p:cNvSpPr/>
          <p:nvPr/>
        </p:nvSpPr>
        <p:spPr>
          <a:xfrm>
            <a:off x="4143372" y="4000504"/>
            <a:ext cx="285752" cy="285752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3</a:t>
            </a:r>
            <a:endParaRPr kumimoji="1" lang="ja-JP" altLang="en-US" dirty="0"/>
          </a:p>
        </p:txBody>
      </p:sp>
      <p:sp>
        <p:nvSpPr>
          <p:cNvPr id="18" name="七角形 17"/>
          <p:cNvSpPr/>
          <p:nvPr/>
        </p:nvSpPr>
        <p:spPr>
          <a:xfrm>
            <a:off x="5143504" y="4000504"/>
            <a:ext cx="285752" cy="285752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4</a:t>
            </a:r>
            <a:endParaRPr kumimoji="1" lang="ja-JP" altLang="en-US" dirty="0"/>
          </a:p>
        </p:txBody>
      </p:sp>
      <p:cxnSp>
        <p:nvCxnSpPr>
          <p:cNvPr id="19" name="直線コネクタ 18"/>
          <p:cNvCxnSpPr/>
          <p:nvPr/>
        </p:nvCxnSpPr>
        <p:spPr>
          <a:xfrm rot="16200000" flipH="1">
            <a:off x="3643306" y="1785926"/>
            <a:ext cx="3714776" cy="2000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コネクタ 19"/>
          <p:cNvCxnSpPr/>
          <p:nvPr/>
        </p:nvCxnSpPr>
        <p:spPr>
          <a:xfrm rot="5400000">
            <a:off x="3536148" y="2607464"/>
            <a:ext cx="3929092" cy="21431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コネクタ 20"/>
          <p:cNvCxnSpPr/>
          <p:nvPr/>
        </p:nvCxnSpPr>
        <p:spPr>
          <a:xfrm>
            <a:off x="2643174" y="4143380"/>
            <a:ext cx="414340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コネクタ 21"/>
          <p:cNvCxnSpPr/>
          <p:nvPr/>
        </p:nvCxnSpPr>
        <p:spPr>
          <a:xfrm rot="16200000" flipH="1">
            <a:off x="2178827" y="2678901"/>
            <a:ext cx="3786214" cy="2000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コネクタ 22"/>
          <p:cNvCxnSpPr/>
          <p:nvPr/>
        </p:nvCxnSpPr>
        <p:spPr>
          <a:xfrm rot="5400000">
            <a:off x="2035951" y="1821645"/>
            <a:ext cx="3929090" cy="21431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コネクタ 23"/>
          <p:cNvCxnSpPr/>
          <p:nvPr/>
        </p:nvCxnSpPr>
        <p:spPr>
          <a:xfrm>
            <a:off x="2643174" y="2357430"/>
            <a:ext cx="414340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テキスト ボックス 65"/>
          <p:cNvSpPr txBox="1"/>
          <p:nvPr/>
        </p:nvSpPr>
        <p:spPr>
          <a:xfrm>
            <a:off x="3000364" y="235743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78" name="テキスト ボックス 77"/>
          <p:cNvSpPr txBox="1"/>
          <p:nvPr/>
        </p:nvSpPr>
        <p:spPr>
          <a:xfrm>
            <a:off x="4357686" y="364331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cxnSp>
        <p:nvCxnSpPr>
          <p:cNvPr id="38" name="直線コネクタ 37"/>
          <p:cNvCxnSpPr/>
          <p:nvPr/>
        </p:nvCxnSpPr>
        <p:spPr>
          <a:xfrm rot="16200000" flipH="1">
            <a:off x="2571736" y="2071678"/>
            <a:ext cx="4429156" cy="24288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コネクタ 39"/>
          <p:cNvCxnSpPr/>
          <p:nvPr/>
        </p:nvCxnSpPr>
        <p:spPr>
          <a:xfrm>
            <a:off x="2786050" y="1428736"/>
            <a:ext cx="3929090" cy="24288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線コネクタ 43"/>
          <p:cNvCxnSpPr/>
          <p:nvPr/>
        </p:nvCxnSpPr>
        <p:spPr>
          <a:xfrm>
            <a:off x="2928926" y="2643182"/>
            <a:ext cx="4000528" cy="25717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線コネクタ 45"/>
          <p:cNvCxnSpPr/>
          <p:nvPr/>
        </p:nvCxnSpPr>
        <p:spPr>
          <a:xfrm>
            <a:off x="2571736" y="3214686"/>
            <a:ext cx="4357718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線コネクタ 47"/>
          <p:cNvCxnSpPr/>
          <p:nvPr/>
        </p:nvCxnSpPr>
        <p:spPr>
          <a:xfrm flipV="1">
            <a:off x="2428860" y="1428736"/>
            <a:ext cx="4286280" cy="26432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線コネクタ 50"/>
          <p:cNvCxnSpPr/>
          <p:nvPr/>
        </p:nvCxnSpPr>
        <p:spPr>
          <a:xfrm flipV="1">
            <a:off x="2857488" y="2285992"/>
            <a:ext cx="4500594" cy="26432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線コネクタ 52"/>
          <p:cNvCxnSpPr/>
          <p:nvPr/>
        </p:nvCxnSpPr>
        <p:spPr>
          <a:xfrm rot="5400000" flipH="1" flipV="1">
            <a:off x="2571736" y="2000240"/>
            <a:ext cx="4357718" cy="25003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線コネクタ 54"/>
          <p:cNvCxnSpPr/>
          <p:nvPr/>
        </p:nvCxnSpPr>
        <p:spPr>
          <a:xfrm rot="5400000" flipH="1" flipV="1">
            <a:off x="2749537" y="3321843"/>
            <a:ext cx="5072892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テキスト ボックス 75"/>
          <p:cNvSpPr txBox="1"/>
          <p:nvPr/>
        </p:nvSpPr>
        <p:spPr>
          <a:xfrm>
            <a:off x="3929058" y="2773916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83" name="テキスト ボックス 82"/>
          <p:cNvSpPr txBox="1"/>
          <p:nvPr/>
        </p:nvSpPr>
        <p:spPr>
          <a:xfrm>
            <a:off x="3643306" y="2416726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84" name="テキスト ボックス 83"/>
          <p:cNvSpPr txBox="1"/>
          <p:nvPr/>
        </p:nvSpPr>
        <p:spPr>
          <a:xfrm>
            <a:off x="4357686" y="248816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85" name="テキスト ボックス 84"/>
          <p:cNvSpPr txBox="1"/>
          <p:nvPr/>
        </p:nvSpPr>
        <p:spPr>
          <a:xfrm>
            <a:off x="4143372" y="257174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86" name="テキスト ボックス 85"/>
          <p:cNvSpPr txBox="1"/>
          <p:nvPr/>
        </p:nvSpPr>
        <p:spPr>
          <a:xfrm>
            <a:off x="4572000" y="235743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87" name="テキスト ボックス 86"/>
          <p:cNvSpPr txBox="1"/>
          <p:nvPr/>
        </p:nvSpPr>
        <p:spPr>
          <a:xfrm>
            <a:off x="5000628" y="2643182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88" name="テキスト ボックス 87"/>
          <p:cNvSpPr txBox="1"/>
          <p:nvPr/>
        </p:nvSpPr>
        <p:spPr>
          <a:xfrm>
            <a:off x="4786314" y="248816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89" name="テキスト ボックス 88"/>
          <p:cNvSpPr txBox="1"/>
          <p:nvPr/>
        </p:nvSpPr>
        <p:spPr>
          <a:xfrm>
            <a:off x="3929058" y="3000372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90" name="テキスト ボックス 89"/>
          <p:cNvSpPr txBox="1"/>
          <p:nvPr/>
        </p:nvSpPr>
        <p:spPr>
          <a:xfrm>
            <a:off x="5214942" y="2786058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91" name="テキスト ボックス 90"/>
          <p:cNvSpPr txBox="1"/>
          <p:nvPr/>
        </p:nvSpPr>
        <p:spPr>
          <a:xfrm>
            <a:off x="4572000" y="2786058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92" name="テキスト ボックス 91"/>
          <p:cNvSpPr txBox="1"/>
          <p:nvPr/>
        </p:nvSpPr>
        <p:spPr>
          <a:xfrm>
            <a:off x="4214810" y="292893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93" name="テキスト ボックス 92"/>
          <p:cNvSpPr txBox="1"/>
          <p:nvPr/>
        </p:nvSpPr>
        <p:spPr>
          <a:xfrm>
            <a:off x="5214942" y="3000372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94" name="テキスト ボックス 93"/>
          <p:cNvSpPr txBox="1"/>
          <p:nvPr/>
        </p:nvSpPr>
        <p:spPr>
          <a:xfrm>
            <a:off x="3929058" y="320254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95" name="テキスト ボックス 94"/>
          <p:cNvSpPr txBox="1"/>
          <p:nvPr/>
        </p:nvSpPr>
        <p:spPr>
          <a:xfrm>
            <a:off x="4929190" y="292893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96" name="テキスト ボックス 95"/>
          <p:cNvSpPr txBox="1"/>
          <p:nvPr/>
        </p:nvSpPr>
        <p:spPr>
          <a:xfrm>
            <a:off x="4214810" y="3214686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97" name="テキスト ボックス 96"/>
          <p:cNvSpPr txBox="1"/>
          <p:nvPr/>
        </p:nvSpPr>
        <p:spPr>
          <a:xfrm>
            <a:off x="4572000" y="3845486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98" name="テキスト ボックス 97"/>
          <p:cNvSpPr txBox="1"/>
          <p:nvPr/>
        </p:nvSpPr>
        <p:spPr>
          <a:xfrm>
            <a:off x="4786314" y="370261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99" name="テキスト ボックス 98"/>
          <p:cNvSpPr txBox="1"/>
          <p:nvPr/>
        </p:nvSpPr>
        <p:spPr>
          <a:xfrm>
            <a:off x="4929190" y="355973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100" name="テキスト ボックス 99"/>
          <p:cNvSpPr txBox="1"/>
          <p:nvPr/>
        </p:nvSpPr>
        <p:spPr>
          <a:xfrm>
            <a:off x="5214942" y="3488296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101" name="テキスト ボックス 100"/>
          <p:cNvSpPr txBox="1"/>
          <p:nvPr/>
        </p:nvSpPr>
        <p:spPr>
          <a:xfrm>
            <a:off x="5214942" y="3214686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102" name="テキスト ボックス 101"/>
          <p:cNvSpPr txBox="1"/>
          <p:nvPr/>
        </p:nvSpPr>
        <p:spPr>
          <a:xfrm>
            <a:off x="4857752" y="328612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103" name="テキスト ボックス 102"/>
          <p:cNvSpPr txBox="1"/>
          <p:nvPr/>
        </p:nvSpPr>
        <p:spPr>
          <a:xfrm>
            <a:off x="4572000" y="342900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104" name="テキスト ボックス 103"/>
          <p:cNvSpPr txBox="1"/>
          <p:nvPr/>
        </p:nvSpPr>
        <p:spPr>
          <a:xfrm>
            <a:off x="4572000" y="1845222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105" name="テキスト ボックス 104"/>
          <p:cNvSpPr txBox="1"/>
          <p:nvPr/>
        </p:nvSpPr>
        <p:spPr>
          <a:xfrm>
            <a:off x="5500694" y="248816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106" name="テキスト ボックス 105"/>
          <p:cNvSpPr txBox="1"/>
          <p:nvPr/>
        </p:nvSpPr>
        <p:spPr>
          <a:xfrm>
            <a:off x="5500694" y="370261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107" name="テキスト ボックス 106"/>
          <p:cNvSpPr txBox="1"/>
          <p:nvPr/>
        </p:nvSpPr>
        <p:spPr>
          <a:xfrm>
            <a:off x="4572000" y="427411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108" name="テキスト ボックス 107"/>
          <p:cNvSpPr txBox="1"/>
          <p:nvPr/>
        </p:nvSpPr>
        <p:spPr>
          <a:xfrm>
            <a:off x="3643306" y="3631172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109" name="テキスト ボックス 108"/>
          <p:cNvSpPr txBox="1"/>
          <p:nvPr/>
        </p:nvSpPr>
        <p:spPr>
          <a:xfrm>
            <a:off x="4143372" y="3571876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 smtClean="0"/>
              <a:t>○</a:t>
            </a:r>
            <a:endParaRPr kumimoji="1" lang="ja-JP" altLang="en-US" dirty="0"/>
          </a:p>
        </p:txBody>
      </p:sp>
      <p:sp>
        <p:nvSpPr>
          <p:cNvPr id="110" name="テキスト ボックス 109"/>
          <p:cNvSpPr txBox="1"/>
          <p:nvPr/>
        </p:nvSpPr>
        <p:spPr>
          <a:xfrm>
            <a:off x="3929058" y="342900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○</a:t>
            </a:r>
            <a:endParaRPr kumimoji="1" lang="ja-JP" altLang="en-US" dirty="0"/>
          </a:p>
        </p:txBody>
      </p:sp>
      <p:sp>
        <p:nvSpPr>
          <p:cNvPr id="111" name="テキスト ボックス 110"/>
          <p:cNvSpPr txBox="1"/>
          <p:nvPr/>
        </p:nvSpPr>
        <p:spPr>
          <a:xfrm>
            <a:off x="5429256" y="1214422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12" name="テキスト ボックス 111"/>
          <p:cNvSpPr txBox="1"/>
          <p:nvPr/>
        </p:nvSpPr>
        <p:spPr>
          <a:xfrm>
            <a:off x="6143636" y="2500306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13" name="テキスト ボックス 112"/>
          <p:cNvSpPr txBox="1"/>
          <p:nvPr/>
        </p:nvSpPr>
        <p:spPr>
          <a:xfrm>
            <a:off x="2786050" y="2786058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14" name="テキスト ボックス 113"/>
          <p:cNvSpPr txBox="1"/>
          <p:nvPr/>
        </p:nvSpPr>
        <p:spPr>
          <a:xfrm>
            <a:off x="2786050" y="328612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15" name="テキスト ボックス 114"/>
          <p:cNvSpPr txBox="1"/>
          <p:nvPr/>
        </p:nvSpPr>
        <p:spPr>
          <a:xfrm>
            <a:off x="6500826" y="2857496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16" name="テキスト ボックス 115"/>
          <p:cNvSpPr txBox="1"/>
          <p:nvPr/>
        </p:nvSpPr>
        <p:spPr>
          <a:xfrm>
            <a:off x="6429388" y="3357562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17" name="テキスト ボックス 116"/>
          <p:cNvSpPr txBox="1"/>
          <p:nvPr/>
        </p:nvSpPr>
        <p:spPr>
          <a:xfrm>
            <a:off x="3000364" y="364331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18" name="テキスト ボックス 117"/>
          <p:cNvSpPr txBox="1"/>
          <p:nvPr/>
        </p:nvSpPr>
        <p:spPr>
          <a:xfrm>
            <a:off x="6143636" y="3714752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19" name="テキスト ボックス 118"/>
          <p:cNvSpPr txBox="1"/>
          <p:nvPr/>
        </p:nvSpPr>
        <p:spPr>
          <a:xfrm>
            <a:off x="5786446" y="471488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20" name="テキスト ボックス 119"/>
          <p:cNvSpPr txBox="1"/>
          <p:nvPr/>
        </p:nvSpPr>
        <p:spPr>
          <a:xfrm>
            <a:off x="5357818" y="4929198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21" name="テキスト ボックス 120"/>
          <p:cNvSpPr txBox="1"/>
          <p:nvPr/>
        </p:nvSpPr>
        <p:spPr>
          <a:xfrm>
            <a:off x="5929322" y="4214818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22" name="テキスト ボックス 121"/>
          <p:cNvSpPr txBox="1"/>
          <p:nvPr/>
        </p:nvSpPr>
        <p:spPr>
          <a:xfrm>
            <a:off x="6500826" y="4214818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24" name="テキスト ボックス 123"/>
          <p:cNvSpPr txBox="1"/>
          <p:nvPr/>
        </p:nvSpPr>
        <p:spPr>
          <a:xfrm>
            <a:off x="3286116" y="128586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25" name="テキスト ボックス 124"/>
          <p:cNvSpPr txBox="1"/>
          <p:nvPr/>
        </p:nvSpPr>
        <p:spPr>
          <a:xfrm>
            <a:off x="3857620" y="1071546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26" name="テキスト ボックス 125"/>
          <p:cNvSpPr txBox="1"/>
          <p:nvPr/>
        </p:nvSpPr>
        <p:spPr>
          <a:xfrm>
            <a:off x="4286248" y="1214422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27" name="テキスト ボックス 126"/>
          <p:cNvSpPr txBox="1"/>
          <p:nvPr/>
        </p:nvSpPr>
        <p:spPr>
          <a:xfrm>
            <a:off x="5000628" y="1214422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28" name="テキスト ボックス 127"/>
          <p:cNvSpPr txBox="1"/>
          <p:nvPr/>
        </p:nvSpPr>
        <p:spPr>
          <a:xfrm>
            <a:off x="4643438" y="857232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29" name="テキスト ボックス 128"/>
          <p:cNvSpPr txBox="1"/>
          <p:nvPr/>
        </p:nvSpPr>
        <p:spPr>
          <a:xfrm>
            <a:off x="2643174" y="185736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30" name="テキスト ボックス 129"/>
          <p:cNvSpPr txBox="1"/>
          <p:nvPr/>
        </p:nvSpPr>
        <p:spPr>
          <a:xfrm>
            <a:off x="5929322" y="1357298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31" name="テキスト ボックス 130"/>
          <p:cNvSpPr txBox="1"/>
          <p:nvPr/>
        </p:nvSpPr>
        <p:spPr>
          <a:xfrm>
            <a:off x="3357554" y="1928802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32" name="テキスト ボックス 131"/>
          <p:cNvSpPr txBox="1"/>
          <p:nvPr/>
        </p:nvSpPr>
        <p:spPr>
          <a:xfrm>
            <a:off x="6429388" y="1928802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33" name="テキスト ボックス 132"/>
          <p:cNvSpPr txBox="1"/>
          <p:nvPr/>
        </p:nvSpPr>
        <p:spPr>
          <a:xfrm>
            <a:off x="5929322" y="1928802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34" name="テキスト ボックス 133"/>
          <p:cNvSpPr txBox="1"/>
          <p:nvPr/>
        </p:nvSpPr>
        <p:spPr>
          <a:xfrm>
            <a:off x="3357554" y="4143380"/>
            <a:ext cx="190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35" name="テキスト ボックス 134"/>
          <p:cNvSpPr txBox="1"/>
          <p:nvPr/>
        </p:nvSpPr>
        <p:spPr>
          <a:xfrm>
            <a:off x="2571736" y="4286256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36" name="テキスト ボックス 135"/>
          <p:cNvSpPr txBox="1"/>
          <p:nvPr/>
        </p:nvSpPr>
        <p:spPr>
          <a:xfrm>
            <a:off x="3857620" y="4786322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37" name="テキスト ボックス 136"/>
          <p:cNvSpPr txBox="1"/>
          <p:nvPr/>
        </p:nvSpPr>
        <p:spPr>
          <a:xfrm>
            <a:off x="3428992" y="4572008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38" name="テキスト ボックス 137"/>
          <p:cNvSpPr txBox="1"/>
          <p:nvPr/>
        </p:nvSpPr>
        <p:spPr>
          <a:xfrm>
            <a:off x="4357686" y="4786322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39" name="テキスト ボックス 138"/>
          <p:cNvSpPr txBox="1"/>
          <p:nvPr/>
        </p:nvSpPr>
        <p:spPr>
          <a:xfrm>
            <a:off x="4643438" y="5357826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sp>
        <p:nvSpPr>
          <p:cNvPr id="140" name="テキスト ボックス 139"/>
          <p:cNvSpPr txBox="1"/>
          <p:nvPr/>
        </p:nvSpPr>
        <p:spPr>
          <a:xfrm>
            <a:off x="4929190" y="4786322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×</a:t>
            </a:r>
            <a:endParaRPr kumimoji="1" lang="ja-JP" altLang="en-US" dirty="0"/>
          </a:p>
        </p:txBody>
      </p:sp>
      <p:cxnSp>
        <p:nvCxnSpPr>
          <p:cNvPr id="142" name="直線コネクタ 141"/>
          <p:cNvCxnSpPr/>
          <p:nvPr/>
        </p:nvCxnSpPr>
        <p:spPr>
          <a:xfrm rot="5400000">
            <a:off x="1750993" y="3321843"/>
            <a:ext cx="5071304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>
                      <p:stCondLst>
                        <p:cond delay="indefinite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7" fill="hold">
                      <p:stCondLst>
                        <p:cond delay="indefinite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>
                      <p:stCondLst>
                        <p:cond delay="indefinite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5" fill="hold">
                      <p:stCondLst>
                        <p:cond delay="indefinite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>
                      <p:stCondLst>
                        <p:cond delay="indefinite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7" fill="hold">
                      <p:stCondLst>
                        <p:cond delay="indefinite"/>
                      </p:stCondLst>
                      <p:childTnLst>
                        <p:par>
                          <p:cTn id="318" fill="hold">
                            <p:stCondLst>
                              <p:cond delay="0"/>
                            </p:stCondLst>
                            <p:childTnLst>
                              <p:par>
                                <p:cTn id="3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1" fill="hold">
                      <p:stCondLst>
                        <p:cond delay="indefinite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5" fill="hold">
                      <p:stCondLst>
                        <p:cond delay="indefinite"/>
                      </p:stCondLst>
                      <p:childTnLst>
                        <p:par>
                          <p:cTn id="326" fill="hold">
                            <p:stCondLst>
                              <p:cond delay="0"/>
                            </p:stCondLst>
                            <p:childTnLst>
                              <p:par>
                                <p:cTn id="3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9" fill="hold">
                      <p:stCondLst>
                        <p:cond delay="indefinite"/>
                      </p:stCondLst>
                      <p:childTnLst>
                        <p:par>
                          <p:cTn id="330" fill="hold">
                            <p:stCondLst>
                              <p:cond delay="0"/>
                            </p:stCondLst>
                            <p:childTnLst>
                              <p:par>
                                <p:cTn id="3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78" grpId="0"/>
      <p:bldP spid="76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11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  <p:bldP spid="121" grpId="0"/>
      <p:bldP spid="122" grpId="0"/>
      <p:bldP spid="124" grpId="0"/>
      <p:bldP spid="125" grpId="0"/>
      <p:bldP spid="126" grpId="0"/>
      <p:bldP spid="127" grpId="0"/>
      <p:bldP spid="128" grpId="0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Implementation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Very hard.</a:t>
            </a:r>
          </a:p>
          <a:p>
            <a:pPr lvl="1"/>
            <a:r>
              <a:rPr lang="en-US" altLang="ja-JP" dirty="0" smtClean="0"/>
              <a:t>Hidetoshi </a:t>
            </a:r>
            <a:r>
              <a:rPr lang="en-US" altLang="ja-JP" dirty="0" err="1" smtClean="0"/>
              <a:t>Muta’s</a:t>
            </a:r>
            <a:r>
              <a:rPr lang="en-US" altLang="ja-JP" dirty="0" smtClean="0"/>
              <a:t> code… about  </a:t>
            </a:r>
            <a:r>
              <a:rPr lang="en-US" altLang="ja-JP" dirty="0" smtClean="0"/>
              <a:t>250 lines</a:t>
            </a:r>
          </a:p>
          <a:p>
            <a:pPr lvl="2"/>
            <a:r>
              <a:rPr lang="en-US" altLang="ja-JP" dirty="0" smtClean="0"/>
              <a:t>He is a super coder on geometric problems.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Tai </a:t>
            </a:r>
            <a:r>
              <a:rPr kumimoji="1" lang="en-US" altLang="ja-JP" dirty="0" err="1" smtClean="0"/>
              <a:t>Fukuzawa’s</a:t>
            </a:r>
            <a:r>
              <a:rPr kumimoji="1" lang="en-US" altLang="ja-JP" dirty="0" smtClean="0"/>
              <a:t> code… about 600 lines</a:t>
            </a:r>
          </a:p>
          <a:p>
            <a:pPr lvl="1"/>
            <a:r>
              <a:rPr lang="en-US" altLang="ja-JP" dirty="0" smtClean="0"/>
              <a:t>Nobuo Araki’s code… Failed</a:t>
            </a:r>
            <a:endParaRPr kumimoji="1" lang="en-US" altLang="ja-JP" dirty="0" smtClean="0"/>
          </a:p>
          <a:p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Result in the Contest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Submit</a:t>
            </a:r>
            <a:r>
              <a:rPr kumimoji="1" lang="en-US" altLang="ja-JP" dirty="0" smtClean="0"/>
              <a:t>: 12</a:t>
            </a:r>
            <a:endParaRPr kumimoji="1" lang="en-US" altLang="ja-JP" dirty="0" smtClean="0"/>
          </a:p>
          <a:p>
            <a:r>
              <a:rPr lang="en-US" altLang="ja-JP" dirty="0" smtClean="0"/>
              <a:t>Accept: </a:t>
            </a:r>
            <a:r>
              <a:rPr lang="en-US" altLang="ja-JP" dirty="0" smtClean="0"/>
              <a:t>1 </a:t>
            </a:r>
          </a:p>
          <a:p>
            <a:pPr lvl="1"/>
            <a:r>
              <a:rPr lang="en-US" altLang="ja-JP" dirty="0" smtClean="0"/>
              <a:t>First </a:t>
            </a:r>
            <a:r>
              <a:rPr lang="en-US" altLang="ja-JP" dirty="0" smtClean="0"/>
              <a:t>Accept</a:t>
            </a:r>
            <a:r>
              <a:rPr lang="en-US" altLang="ja-JP" smtClean="0">
                <a:sym typeface="Wingdings" pitchFamily="2" charset="2"/>
              </a:rPr>
              <a:t>: Unknown 262min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フレッシュ">
  <a:themeElements>
    <a:clrScheme name="フレッシュ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フレッシュ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フレッシュ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1340</TotalTime>
  <Words>181</Words>
  <Application>Microsoft Office PowerPoint</Application>
  <PresentationFormat>画面に合わせる (4:3)</PresentationFormat>
  <Paragraphs>98</Paragraphs>
  <Slides>6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6</vt:i4>
      </vt:variant>
    </vt:vector>
  </HeadingPairs>
  <TitlesOfParts>
    <vt:vector size="7" baseType="lpstr">
      <vt:lpstr>フレッシュ</vt:lpstr>
      <vt:lpstr>Land Mark</vt:lpstr>
      <vt:lpstr>Abstract of this Problem</vt:lpstr>
      <vt:lpstr>Example</vt:lpstr>
      <vt:lpstr>Solution</vt:lpstr>
      <vt:lpstr>Implementation</vt:lpstr>
      <vt:lpstr>Result in the Contest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ark</dc:creator>
  <cp:lastModifiedBy>ark</cp:lastModifiedBy>
  <cp:revision>34</cp:revision>
  <dcterms:created xsi:type="dcterms:W3CDTF">2008-02-20T10:24:25Z</dcterms:created>
  <dcterms:modified xsi:type="dcterms:W3CDTF">2008-02-24T06:27:37Z</dcterms:modified>
</cp:coreProperties>
</file>